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341" r:id="rId2"/>
    <p:sldId id="536" r:id="rId3"/>
    <p:sldId id="412" r:id="rId4"/>
    <p:sldId id="420" r:id="rId5"/>
    <p:sldId id="421" r:id="rId6"/>
    <p:sldId id="440" r:id="rId7"/>
    <p:sldId id="422" r:id="rId8"/>
    <p:sldId id="423" r:id="rId9"/>
    <p:sldId id="533" r:id="rId10"/>
    <p:sldId id="430" r:id="rId11"/>
    <p:sldId id="434" r:id="rId12"/>
    <p:sldId id="433" r:id="rId13"/>
    <p:sldId id="437" r:id="rId14"/>
    <p:sldId id="441" r:id="rId15"/>
    <p:sldId id="442" r:id="rId16"/>
    <p:sldId id="436" r:id="rId17"/>
    <p:sldId id="432" r:id="rId18"/>
    <p:sldId id="438" r:id="rId19"/>
    <p:sldId id="443" r:id="rId20"/>
    <p:sldId id="444" r:id="rId21"/>
    <p:sldId id="439" r:id="rId22"/>
    <p:sldId id="450" r:id="rId23"/>
    <p:sldId id="445" r:id="rId24"/>
    <p:sldId id="446" r:id="rId25"/>
    <p:sldId id="447" r:id="rId26"/>
    <p:sldId id="448" r:id="rId27"/>
    <p:sldId id="449" r:id="rId28"/>
    <p:sldId id="424" r:id="rId29"/>
    <p:sldId id="425" r:id="rId30"/>
    <p:sldId id="453" r:id="rId31"/>
    <p:sldId id="426" r:id="rId32"/>
    <p:sldId id="451" r:id="rId33"/>
    <p:sldId id="452" r:id="rId34"/>
    <p:sldId id="454" r:id="rId35"/>
    <p:sldId id="455" r:id="rId36"/>
    <p:sldId id="427" r:id="rId37"/>
    <p:sldId id="456" r:id="rId38"/>
    <p:sldId id="465" r:id="rId39"/>
    <p:sldId id="466" r:id="rId40"/>
    <p:sldId id="534" r:id="rId41"/>
    <p:sldId id="498" r:id="rId42"/>
    <p:sldId id="501" r:id="rId43"/>
    <p:sldId id="502" r:id="rId44"/>
    <p:sldId id="535" r:id="rId45"/>
    <p:sldId id="473" r:id="rId46"/>
    <p:sldId id="474" r:id="rId47"/>
    <p:sldId id="475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485" r:id="rId58"/>
    <p:sldId id="486" r:id="rId59"/>
    <p:sldId id="487" r:id="rId60"/>
    <p:sldId id="488" r:id="rId61"/>
    <p:sldId id="530" r:id="rId62"/>
    <p:sldId id="531" r:id="rId63"/>
    <p:sldId id="532" r:id="rId64"/>
    <p:sldId id="489" r:id="rId65"/>
    <p:sldId id="490" r:id="rId66"/>
    <p:sldId id="491" r:id="rId67"/>
    <p:sldId id="492" r:id="rId68"/>
    <p:sldId id="493" r:id="rId69"/>
    <p:sldId id="494" r:id="rId70"/>
    <p:sldId id="495" r:id="rId71"/>
    <p:sldId id="496" r:id="rId72"/>
    <p:sldId id="497" r:id="rId73"/>
    <p:sldId id="506" r:id="rId74"/>
    <p:sldId id="523" r:id="rId75"/>
    <p:sldId id="507" r:id="rId76"/>
    <p:sldId id="508" r:id="rId77"/>
    <p:sldId id="509" r:id="rId78"/>
    <p:sldId id="510" r:id="rId79"/>
    <p:sldId id="524" r:id="rId80"/>
    <p:sldId id="511" r:id="rId81"/>
    <p:sldId id="512" r:id="rId82"/>
    <p:sldId id="513" r:id="rId83"/>
    <p:sldId id="514" r:id="rId84"/>
    <p:sldId id="526" r:id="rId85"/>
    <p:sldId id="515" r:id="rId86"/>
    <p:sldId id="516" r:id="rId87"/>
    <p:sldId id="517" r:id="rId88"/>
    <p:sldId id="518" r:id="rId89"/>
    <p:sldId id="519" r:id="rId90"/>
    <p:sldId id="520" r:id="rId91"/>
    <p:sldId id="522" r:id="rId92"/>
    <p:sldId id="525" r:id="rId93"/>
    <p:sldId id="521" r:id="rId94"/>
    <p:sldId id="527" r:id="rId95"/>
    <p:sldId id="528" r:id="rId96"/>
    <p:sldId id="529" r:id="rId97"/>
    <p:sldId id="537" r:id="rId98"/>
  </p:sldIdLst>
  <p:sldSz cx="9144000" cy="6858000" type="overhead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B753B0"/>
    <a:srgbClr val="0066FF"/>
    <a:srgbClr val="424680"/>
    <a:srgbClr val="D82204"/>
    <a:srgbClr val="DDDDDD"/>
    <a:srgbClr val="FFFFFF"/>
    <a:srgbClr val="27C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98" autoAdjust="0"/>
    <p:restoredTop sz="98398" autoAdjust="0"/>
  </p:normalViewPr>
  <p:slideViewPr>
    <p:cSldViewPr>
      <p:cViewPr varScale="1">
        <p:scale>
          <a:sx n="90" d="100"/>
          <a:sy n="90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776"/>
    </p:cViewPr>
  </p:sorterViewPr>
  <p:notesViewPr>
    <p:cSldViewPr>
      <p:cViewPr varScale="1">
        <p:scale>
          <a:sx n="112" d="100"/>
          <a:sy n="112" d="100"/>
        </p:scale>
        <p:origin x="-2192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719A0E00-B73C-480A-AC9E-66EF66BC7CCB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378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3520440"/>
            <a:ext cx="5852160" cy="560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notes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28775" y="560388"/>
            <a:ext cx="3724275" cy="279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17361" y="9187816"/>
            <a:ext cx="423333" cy="31670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5654" tIns="46988" rIns="95654" bIns="46988" anchor="ctr">
            <a:spAutoFit/>
          </a:bodyPr>
          <a:lstStyle/>
          <a:p>
            <a:pPr algn="r"/>
            <a:fld id="{B3B98109-85F5-41E6-86C3-63F43289D100}" type="slidenum">
              <a:rPr lang="en-US" altLang="en-US">
                <a:latin typeface="Helvetica" pitchFamily="34" charset="0"/>
              </a:rPr>
              <a:pPr algn="r"/>
              <a:t>‹#›</a:t>
            </a:fld>
            <a:endParaRPr lang="en-US" alt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4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 cap="flat"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7332" tIns="48666" rIns="97332" bIns="48666"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S1, S2 represent response to the kernels. Not the kernel themselves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Explain how this is done.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P1, P2 represent response, not the kernels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28775" y="560388"/>
            <a:ext cx="3724275" cy="2794000"/>
          </a:xfrm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have an additional constraint : </a:t>
            </a:r>
          </a:p>
          <a:p>
            <a:r>
              <a:rPr lang="en-US"/>
              <a:t>2(x-a) dx + 2(y-b) dy = 0</a:t>
            </a:r>
          </a:p>
          <a:p>
            <a:r>
              <a:rPr lang="en-US"/>
              <a:t>(y-b) / (x-a) = = - dx/dy = Gy/Gx = tan (theta) </a:t>
            </a:r>
          </a:p>
          <a:p>
            <a:r>
              <a:rPr lang="en-US"/>
              <a:t>=&gt; b= B(a,theta, x,y), b is a function of a at each point (x,y) with edge gradient orientation theta</a:t>
            </a:r>
          </a:p>
          <a:p>
            <a:r>
              <a:rPr lang="en-US"/>
              <a:t>=&gt; Only search in (a, r) space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285750"/>
            <a:ext cx="2109788" cy="3829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85750"/>
            <a:ext cx="6178550" cy="3829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48100" cy="236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304800" y="476250"/>
            <a:ext cx="3048000" cy="342900"/>
          </a:xfrm>
          <a:prstGeom prst="rect">
            <a:avLst/>
          </a:prstGeom>
          <a:gradFill rotWithShape="0">
            <a:gsLst>
              <a:gs pos="0">
                <a:srgbClr val="292929"/>
              </a:gs>
              <a:gs pos="100000">
                <a:srgbClr val="2242A8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533400" y="228600"/>
            <a:ext cx="228600" cy="228600"/>
          </a:xfrm>
          <a:prstGeom prst="rect">
            <a:avLst/>
          </a:prstGeom>
          <a:solidFill>
            <a:srgbClr val="424680"/>
          </a:solidFill>
          <a:ln w="12700">
            <a:solidFill>
              <a:srgbClr val="454A85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533400" y="533400"/>
            <a:ext cx="228600" cy="228600"/>
          </a:xfrm>
          <a:prstGeom prst="rect">
            <a:avLst/>
          </a:prstGeom>
          <a:solidFill>
            <a:srgbClr val="A5253D"/>
          </a:solidFill>
          <a:ln w="12700">
            <a:solidFill>
              <a:srgbClr val="A5253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800000"/>
          </a:solidFill>
          <a:ln w="1270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228600" y="228600"/>
            <a:ext cx="228600" cy="228600"/>
          </a:xfrm>
          <a:prstGeom prst="rect">
            <a:avLst/>
          </a:prstGeom>
          <a:solidFill>
            <a:srgbClr val="D82204"/>
          </a:solidFill>
          <a:ln w="12700">
            <a:solidFill>
              <a:srgbClr val="D8220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28600" y="533400"/>
            <a:ext cx="228600" cy="228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533400" y="838200"/>
            <a:ext cx="228600" cy="228600"/>
          </a:xfrm>
          <a:prstGeom prst="rect">
            <a:avLst/>
          </a:prstGeom>
          <a:solidFill>
            <a:srgbClr val="AA583E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352800" y="476250"/>
            <a:ext cx="5656263" cy="342900"/>
          </a:xfrm>
          <a:prstGeom prst="rect">
            <a:avLst/>
          </a:prstGeom>
          <a:solidFill>
            <a:srgbClr val="2242A8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76675" y="285750"/>
            <a:ext cx="5211763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52600"/>
            <a:ext cx="7848600" cy="236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grpSp>
        <p:nvGrpSpPr>
          <p:cNvPr id="1069" name="Group 45"/>
          <p:cNvGrpSpPr>
            <a:grpSpLocks/>
          </p:cNvGrpSpPr>
          <p:nvPr userDrawn="1"/>
        </p:nvGrpSpPr>
        <p:grpSpPr bwMode="auto">
          <a:xfrm>
            <a:off x="762000" y="190500"/>
            <a:ext cx="2819400" cy="638175"/>
            <a:chOff x="480" y="120"/>
            <a:chExt cx="1776" cy="402"/>
          </a:xfrm>
        </p:grpSpPr>
        <p:sp>
          <p:nvSpPr>
            <p:cNvPr id="1070" name="Text Box 46"/>
            <p:cNvSpPr txBox="1">
              <a:spLocks noChangeArrowheads="1"/>
            </p:cNvSpPr>
            <p:nvPr userDrawn="1"/>
          </p:nvSpPr>
          <p:spPr bwMode="auto">
            <a:xfrm>
              <a:off x="480" y="120"/>
              <a:ext cx="102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0066FF"/>
                  </a:solidFill>
                </a:rPr>
                <a:t>Introduction to</a:t>
              </a:r>
              <a:endParaRPr lang="en-US" sz="1600" b="1" dirty="0">
                <a:solidFill>
                  <a:srgbClr val="0066FF"/>
                </a:solidFill>
              </a:endParaRPr>
            </a:p>
          </p:txBody>
        </p:sp>
        <p:sp>
          <p:nvSpPr>
            <p:cNvPr id="1071" name="Text Box 47"/>
            <p:cNvSpPr txBox="1">
              <a:spLocks noChangeArrowheads="1"/>
            </p:cNvSpPr>
            <p:nvPr userDrawn="1"/>
          </p:nvSpPr>
          <p:spPr bwMode="auto">
            <a:xfrm>
              <a:off x="624" y="291"/>
              <a:ext cx="16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 dirty="0" smtClean="0">
                  <a:solidFill>
                    <a:srgbClr val="0066FF"/>
                  </a:solidFill>
                </a:rPr>
                <a:t>Computer Vision</a:t>
              </a:r>
              <a:endParaRPr lang="en-US" sz="1800" b="1" dirty="0">
                <a:solidFill>
                  <a:srgbClr val="0066FF"/>
                </a:solidFill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2B2B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FF"/>
        </a:buClr>
        <a:buSzPct val="75000"/>
        <a:buFont typeface="Zapf Dingbats" charset="2"/>
        <a:buChar char="n"/>
        <a:defRPr sz="2400">
          <a:solidFill>
            <a:srgbClr val="C0C0C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Zapf Dingbats" charset="2"/>
        <a:buChar char="l"/>
        <a:defRPr sz="2200">
          <a:solidFill>
            <a:srgbClr val="C0C0C0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Zapf Dingbats" charset="2"/>
        <a:buChar char="u"/>
        <a:defRPr sz="2000">
          <a:solidFill>
            <a:srgbClr val="C0C0C0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Monotype Sorts" pitchFamily="2" charset="2"/>
        <a:buChar char="F"/>
        <a:defRPr>
          <a:solidFill>
            <a:srgbClr val="C0C0C0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Zapf Dingbats" charset="2"/>
        <a:buChar char="w"/>
        <a:defRPr sz="1600">
          <a:solidFill>
            <a:srgbClr val="C0C0C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6" Type="http://schemas.openxmlformats.org/officeDocument/2006/relationships/image" Target="../media/image21.wmf"/><Relationship Id="rId7" Type="http://schemas.openxmlformats.org/officeDocument/2006/relationships/image" Target="../media/image22.wmf"/><Relationship Id="rId8" Type="http://schemas.openxmlformats.org/officeDocument/2006/relationships/image" Target="../media/image23.wmf"/><Relationship Id="rId9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4" Type="http://schemas.openxmlformats.org/officeDocument/2006/relationships/image" Target="../media/image34.wmf"/><Relationship Id="rId5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wmf"/><Relationship Id="rId5" Type="http://schemas.openxmlformats.org/officeDocument/2006/relationships/image" Target="../media/image43.wmf"/><Relationship Id="rId6" Type="http://schemas.openxmlformats.org/officeDocument/2006/relationships/image" Target="../media/image44.wmf"/><Relationship Id="rId7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wmf"/><Relationship Id="rId3" Type="http://schemas.openxmlformats.org/officeDocument/2006/relationships/image" Target="../media/image4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wmf"/><Relationship Id="rId3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wmf"/><Relationship Id="rId3" Type="http://schemas.openxmlformats.org/officeDocument/2006/relationships/image" Target="../media/image5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59.wmf"/><Relationship Id="rId5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3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wmf"/><Relationship Id="rId3" Type="http://schemas.openxmlformats.org/officeDocument/2006/relationships/image" Target="../media/image6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6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wmf"/><Relationship Id="rId3" Type="http://schemas.openxmlformats.org/officeDocument/2006/relationships/image" Target="../media/image71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wmf"/><Relationship Id="rId3" Type="http://schemas.openxmlformats.org/officeDocument/2006/relationships/image" Target="../media/image7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4" Type="http://schemas.openxmlformats.org/officeDocument/2006/relationships/image" Target="../media/image75.wmf"/><Relationship Id="rId5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4" Type="http://schemas.openxmlformats.org/officeDocument/2006/relationships/image" Target="../media/image7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wmf"/><Relationship Id="rId3" Type="http://schemas.openxmlformats.org/officeDocument/2006/relationships/image" Target="../media/image82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3.w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wmf"/><Relationship Id="rId3" Type="http://schemas.openxmlformats.org/officeDocument/2006/relationships/image" Target="../media/image85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4" Type="http://schemas.openxmlformats.org/officeDocument/2006/relationships/image" Target="../media/image88.wmf"/><Relationship Id="rId5" Type="http://schemas.openxmlformats.org/officeDocument/2006/relationships/image" Target="../media/image89.wmf"/><Relationship Id="rId6" Type="http://schemas.openxmlformats.org/officeDocument/2006/relationships/image" Target="../media/image90.wmf"/><Relationship Id="rId7" Type="http://schemas.openxmlformats.org/officeDocument/2006/relationships/image" Target="../media/image9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4" Type="http://schemas.openxmlformats.org/officeDocument/2006/relationships/image" Target="../media/image96.wmf"/><Relationship Id="rId5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wmf"/><Relationship Id="rId3" Type="http://schemas.openxmlformats.org/officeDocument/2006/relationships/image" Target="../media/image9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4" Type="http://schemas.openxmlformats.org/officeDocument/2006/relationships/image" Target="../media/image10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4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4" Type="http://schemas.openxmlformats.org/officeDocument/2006/relationships/image" Target="../media/image11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wmf"/><Relationship Id="rId3" Type="http://schemas.openxmlformats.org/officeDocument/2006/relationships/image" Target="../media/image114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5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4" Type="http://schemas.openxmlformats.org/officeDocument/2006/relationships/image" Target="../media/image118.wmf"/><Relationship Id="rId5" Type="http://schemas.openxmlformats.org/officeDocument/2006/relationships/image" Target="../media/image11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wmf"/><Relationship Id="rId5" Type="http://schemas.openxmlformats.org/officeDocument/2006/relationships/image" Target="../media/image123.wmf"/><Relationship Id="rId6" Type="http://schemas.openxmlformats.org/officeDocument/2006/relationships/image" Target="../media/image1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4" Type="http://schemas.openxmlformats.org/officeDocument/2006/relationships/image" Target="../media/image127.wmf"/><Relationship Id="rId5" Type="http://schemas.openxmlformats.org/officeDocument/2006/relationships/image" Target="../media/image12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5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4" Type="http://schemas.openxmlformats.org/officeDocument/2006/relationships/image" Target="../media/image138.wmf"/><Relationship Id="rId5" Type="http://schemas.openxmlformats.org/officeDocument/2006/relationships/image" Target="../media/image139.wmf"/><Relationship Id="rId6" Type="http://schemas.openxmlformats.org/officeDocument/2006/relationships/image" Target="../media/image140.wmf"/><Relationship Id="rId7" Type="http://schemas.openxmlformats.org/officeDocument/2006/relationships/image" Target="../media/image141.wmf"/><Relationship Id="rId8" Type="http://schemas.openxmlformats.org/officeDocument/2006/relationships/image" Target="../media/image14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4" Type="http://schemas.openxmlformats.org/officeDocument/2006/relationships/image" Target="../media/image145.wmf"/><Relationship Id="rId5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4" Type="http://schemas.openxmlformats.org/officeDocument/2006/relationships/image" Target="../media/image149.jpeg"/><Relationship Id="rId5" Type="http://schemas.openxmlformats.org/officeDocument/2006/relationships/image" Target="../media/image1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jpe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jpe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2.wmf"/><Relationship Id="rId3" Type="http://schemas.openxmlformats.org/officeDocument/2006/relationships/image" Target="../media/image153.w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Part I</a:t>
            </a:r>
            <a:endParaRPr lang="en-US" alt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Feature Extraction (2)</a:t>
            </a:r>
            <a:endParaRPr lang="en-US" alt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260794" y="990600"/>
            <a:ext cx="291952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Computer Vision</a:t>
            </a:r>
            <a:endParaRPr lang="en-US" sz="2800" i="1" dirty="0">
              <a:solidFill>
                <a:srgbClr val="0066FF"/>
              </a:solidFill>
            </a:endParaRPr>
          </a:p>
          <a:p>
            <a:pPr algn="ctr"/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 dirty="0"/>
              <a:t>Locating </a:t>
            </a:r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457200"/>
          </a:xfrm>
        </p:spPr>
        <p:txBody>
          <a:bodyPr/>
          <a:lstStyle/>
          <a:p>
            <a:pPr>
              <a:buFont typeface="Zapf Dingbats" charset="2"/>
              <a:buNone/>
            </a:pPr>
            <a:r>
              <a:rPr lang="en-US" altLang="en-US" sz="2200" dirty="0"/>
              <a:t>Rapid change in image =&gt; high local gradient =&gt; </a:t>
            </a:r>
            <a:r>
              <a:rPr lang="en-US" altLang="en-US" sz="2200" dirty="0">
                <a:solidFill>
                  <a:srgbClr val="0066FF"/>
                </a:solidFill>
              </a:rPr>
              <a:t>differentiation</a:t>
            </a:r>
            <a:endParaRPr lang="en-US" altLang="en-US" sz="22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393825" y="2163763"/>
            <a:ext cx="6361113" cy="4160837"/>
            <a:chOff x="1393825" y="2163763"/>
            <a:chExt cx="6361113" cy="4160837"/>
          </a:xfrm>
        </p:grpSpPr>
        <p:grpSp>
          <p:nvGrpSpPr>
            <p:cNvPr id="975897" name="Group 25"/>
            <p:cNvGrpSpPr>
              <a:grpSpLocks/>
            </p:cNvGrpSpPr>
            <p:nvPr/>
          </p:nvGrpSpPr>
          <p:grpSpPr bwMode="auto">
            <a:xfrm>
              <a:off x="4578350" y="2163763"/>
              <a:ext cx="1295400" cy="990600"/>
              <a:chOff x="2976" y="1488"/>
              <a:chExt cx="816" cy="624"/>
            </a:xfrm>
          </p:grpSpPr>
          <p:sp>
            <p:nvSpPr>
              <p:cNvPr id="975876" name="Line 4"/>
              <p:cNvSpPr>
                <a:spLocks noChangeShapeType="1"/>
              </p:cNvSpPr>
              <p:nvPr/>
            </p:nvSpPr>
            <p:spPr bwMode="auto">
              <a:xfrm flipV="1">
                <a:off x="2976" y="1488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7" name="Line 5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8" name="Line 6"/>
              <p:cNvSpPr>
                <a:spLocks noChangeShapeType="1"/>
              </p:cNvSpPr>
              <p:nvPr/>
            </p:nvSpPr>
            <p:spPr bwMode="auto">
              <a:xfrm>
                <a:off x="3024" y="208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79" name="Line 7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0" name="Line 8"/>
              <p:cNvSpPr>
                <a:spLocks noChangeShapeType="1"/>
              </p:cNvSpPr>
              <p:nvPr/>
            </p:nvSpPr>
            <p:spPr bwMode="auto">
              <a:xfrm>
                <a:off x="3312" y="1608"/>
                <a:ext cx="0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81" name="Text Box 9"/>
            <p:cNvSpPr txBox="1">
              <a:spLocks noChangeArrowheads="1"/>
            </p:cNvSpPr>
            <p:nvPr/>
          </p:nvSpPr>
          <p:spPr bwMode="auto">
            <a:xfrm>
              <a:off x="1393825" y="2635250"/>
              <a:ext cx="2309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f(x) = step edge</a:t>
              </a:r>
            </a:p>
          </p:txBody>
        </p:sp>
        <p:grpSp>
          <p:nvGrpSpPr>
            <p:cNvPr id="975898" name="Group 26"/>
            <p:cNvGrpSpPr>
              <a:grpSpLocks/>
            </p:cNvGrpSpPr>
            <p:nvPr/>
          </p:nvGrpSpPr>
          <p:grpSpPr bwMode="auto">
            <a:xfrm>
              <a:off x="4572000" y="3467100"/>
              <a:ext cx="1295400" cy="990600"/>
              <a:chOff x="2972" y="2184"/>
              <a:chExt cx="816" cy="624"/>
            </a:xfrm>
          </p:grpSpPr>
          <p:sp>
            <p:nvSpPr>
              <p:cNvPr id="975882" name="Line 10"/>
              <p:cNvSpPr>
                <a:spLocks noChangeShapeType="1"/>
              </p:cNvSpPr>
              <p:nvPr/>
            </p:nvSpPr>
            <p:spPr bwMode="auto">
              <a:xfrm flipV="1">
                <a:off x="2972" y="2184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3" name="Line 11"/>
              <p:cNvSpPr>
                <a:spLocks noChangeShapeType="1"/>
              </p:cNvSpPr>
              <p:nvPr/>
            </p:nvSpPr>
            <p:spPr bwMode="auto">
              <a:xfrm>
                <a:off x="2972" y="2808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4" name="Line 12"/>
              <p:cNvSpPr>
                <a:spLocks noChangeShapeType="1"/>
              </p:cNvSpPr>
              <p:nvPr/>
            </p:nvSpPr>
            <p:spPr bwMode="auto">
              <a:xfrm>
                <a:off x="3020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5" name="Line 13"/>
              <p:cNvSpPr>
                <a:spLocks noChangeShapeType="1"/>
              </p:cNvSpPr>
              <p:nvPr/>
            </p:nvSpPr>
            <p:spPr bwMode="auto">
              <a:xfrm>
                <a:off x="3336" y="2780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6" name="Line 14"/>
              <p:cNvSpPr>
                <a:spLocks noChangeShapeType="1"/>
              </p:cNvSpPr>
              <p:nvPr/>
            </p:nvSpPr>
            <p:spPr bwMode="auto">
              <a:xfrm flipH="1">
                <a:off x="3308" y="2300"/>
                <a:ext cx="8" cy="48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2" name="Line 20"/>
              <p:cNvSpPr>
                <a:spLocks noChangeShapeType="1"/>
              </p:cNvSpPr>
              <p:nvPr/>
            </p:nvSpPr>
            <p:spPr bwMode="auto">
              <a:xfrm>
                <a:off x="3324" y="2324"/>
                <a:ext cx="12" cy="44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5899" name="Group 27"/>
            <p:cNvGrpSpPr>
              <a:grpSpLocks/>
            </p:cNvGrpSpPr>
            <p:nvPr/>
          </p:nvGrpSpPr>
          <p:grpSpPr bwMode="auto">
            <a:xfrm>
              <a:off x="4578350" y="4953000"/>
              <a:ext cx="1295400" cy="1371600"/>
              <a:chOff x="2976" y="2832"/>
              <a:chExt cx="816" cy="864"/>
            </a:xfrm>
          </p:grpSpPr>
          <p:sp>
            <p:nvSpPr>
              <p:cNvPr id="975887" name="Line 15"/>
              <p:cNvSpPr>
                <a:spLocks noChangeShapeType="1"/>
              </p:cNvSpPr>
              <p:nvPr/>
            </p:nvSpPr>
            <p:spPr bwMode="auto">
              <a:xfrm flipV="1">
                <a:off x="2976" y="2832"/>
                <a:ext cx="0" cy="6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8" name="Line 16"/>
              <p:cNvSpPr>
                <a:spLocks noChangeShapeType="1"/>
              </p:cNvSpPr>
              <p:nvPr/>
            </p:nvSpPr>
            <p:spPr bwMode="auto">
              <a:xfrm>
                <a:off x="2976" y="3456"/>
                <a:ext cx="81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89" name="Line 17"/>
              <p:cNvSpPr>
                <a:spLocks noChangeShapeType="1"/>
              </p:cNvSpPr>
              <p:nvPr/>
            </p:nvSpPr>
            <p:spPr bwMode="auto">
              <a:xfrm>
                <a:off x="3012" y="3428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0" name="Line 18"/>
              <p:cNvSpPr>
                <a:spLocks noChangeShapeType="1"/>
              </p:cNvSpPr>
              <p:nvPr/>
            </p:nvSpPr>
            <p:spPr bwMode="auto">
              <a:xfrm>
                <a:off x="3384" y="3432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1" name="Line 19"/>
              <p:cNvSpPr>
                <a:spLocks noChangeShapeType="1"/>
              </p:cNvSpPr>
              <p:nvPr/>
            </p:nvSpPr>
            <p:spPr bwMode="auto">
              <a:xfrm flipH="1">
                <a:off x="3328" y="3168"/>
                <a:ext cx="32" cy="528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3" name="Line 21"/>
              <p:cNvSpPr>
                <a:spLocks noChangeShapeType="1"/>
              </p:cNvSpPr>
              <p:nvPr/>
            </p:nvSpPr>
            <p:spPr bwMode="auto">
              <a:xfrm>
                <a:off x="3308" y="342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5894" name="Line 22"/>
              <p:cNvSpPr>
                <a:spLocks noChangeShapeType="1"/>
              </p:cNvSpPr>
              <p:nvPr/>
            </p:nvSpPr>
            <p:spPr bwMode="auto">
              <a:xfrm>
                <a:off x="3364" y="3164"/>
                <a:ext cx="20" cy="264"/>
              </a:xfrm>
              <a:prstGeom prst="line">
                <a:avLst/>
              </a:prstGeom>
              <a:noFill/>
              <a:ln w="12700">
                <a:solidFill>
                  <a:srgbClr val="0066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5895" name="Rectangle 23"/>
            <p:cNvSpPr>
              <a:spLocks noChangeArrowheads="1"/>
            </p:cNvSpPr>
            <p:nvPr/>
          </p:nvSpPr>
          <p:spPr bwMode="auto">
            <a:xfrm>
              <a:off x="1408113" y="3854450"/>
              <a:ext cx="2630487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1</a:t>
              </a:r>
              <a:r>
                <a:rPr lang="en-US" altLang="en-US" sz="2400" baseline="20000" dirty="0"/>
                <a:t>st</a:t>
              </a:r>
              <a:r>
                <a:rPr lang="en-US" altLang="en-US" sz="2400" dirty="0"/>
                <a:t> Derivative f ’(x)</a:t>
              </a:r>
            </a:p>
          </p:txBody>
        </p:sp>
        <p:sp>
          <p:nvSpPr>
            <p:cNvPr id="975896" name="Rectangle 24"/>
            <p:cNvSpPr>
              <a:spLocks noChangeArrowheads="1"/>
            </p:cNvSpPr>
            <p:nvPr/>
          </p:nvSpPr>
          <p:spPr bwMode="auto">
            <a:xfrm>
              <a:off x="1476375" y="5226050"/>
              <a:ext cx="286702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2</a:t>
              </a:r>
              <a:r>
                <a:rPr lang="en-US" altLang="en-US" sz="2400" baseline="20000" dirty="0"/>
                <a:t>nd</a:t>
              </a:r>
              <a:r>
                <a:rPr lang="en-US" altLang="en-US" sz="2400" dirty="0"/>
                <a:t> Derivative -f ’’(x)</a:t>
              </a:r>
            </a:p>
          </p:txBody>
        </p:sp>
        <p:sp>
          <p:nvSpPr>
            <p:cNvPr id="975900" name="Text Box 28"/>
            <p:cNvSpPr txBox="1">
              <a:spLocks noChangeArrowheads="1"/>
            </p:cNvSpPr>
            <p:nvPr/>
          </p:nvSpPr>
          <p:spPr bwMode="auto">
            <a:xfrm>
              <a:off x="6248400" y="3810000"/>
              <a:ext cx="150653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maximum</a:t>
              </a:r>
            </a:p>
          </p:txBody>
        </p:sp>
        <p:sp>
          <p:nvSpPr>
            <p:cNvPr id="975901" name="Text Box 29"/>
            <p:cNvSpPr txBox="1">
              <a:spLocks noChangeArrowheads="1"/>
            </p:cNvSpPr>
            <p:nvPr/>
          </p:nvSpPr>
          <p:spPr bwMode="auto">
            <a:xfrm>
              <a:off x="5715000" y="5334000"/>
              <a:ext cx="19986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zero crossing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75" y="285750"/>
            <a:ext cx="1609725" cy="609600"/>
          </a:xfrm>
        </p:spPr>
        <p:txBody>
          <a:bodyPr/>
          <a:lstStyle/>
          <a:p>
            <a:r>
              <a:rPr lang="en-US" altLang="en-US"/>
              <a:t>Reality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236378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75" name="Line 7"/>
          <p:cNvSpPr>
            <a:spLocks noChangeShapeType="1"/>
          </p:cNvSpPr>
          <p:nvPr/>
        </p:nvSpPr>
        <p:spPr bwMode="auto">
          <a:xfrm>
            <a:off x="762000" y="2171700"/>
            <a:ext cx="2743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99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76800" cy="17319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grpSp>
        <p:nvGrpSpPr>
          <p:cNvPr id="979980" name="Group 12"/>
          <p:cNvGrpSpPr>
            <a:grpSpLocks/>
          </p:cNvGrpSpPr>
          <p:nvPr/>
        </p:nvGrpSpPr>
        <p:grpSpPr bwMode="auto">
          <a:xfrm>
            <a:off x="304800" y="3886200"/>
            <a:ext cx="1941513" cy="2724150"/>
            <a:chOff x="768" y="2448"/>
            <a:chExt cx="1223" cy="1716"/>
          </a:xfrm>
        </p:grpSpPr>
        <p:pic>
          <p:nvPicPr>
            <p:cNvPr id="979978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8" y="2448"/>
              <a:ext cx="1223" cy="1716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9979" name="Rectangle 11"/>
            <p:cNvSpPr>
              <a:spLocks noChangeArrowheads="1"/>
            </p:cNvSpPr>
            <p:nvPr/>
          </p:nvSpPr>
          <p:spPr bwMode="auto">
            <a:xfrm>
              <a:off x="895" y="3080"/>
              <a:ext cx="363" cy="35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79981" name="Picture 13"/>
          <p:cNvPicPr>
            <a:picLocks noChangeAspect="1" noChangeArrowheads="1"/>
          </p:cNvPicPr>
          <p:nvPr/>
        </p:nvPicPr>
        <p:blipFill>
          <a:blip r:embed="rId5" cstate="print"/>
          <a:srcRect r="14619"/>
          <a:stretch>
            <a:fillRect/>
          </a:stretch>
        </p:blipFill>
        <p:spPr bwMode="auto">
          <a:xfrm>
            <a:off x="2514600" y="3810000"/>
            <a:ext cx="3124200" cy="28908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9799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0" y="4114800"/>
            <a:ext cx="3352800" cy="22304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979983" name="Line 15"/>
          <p:cNvSpPr>
            <a:spLocks noChangeShapeType="1"/>
          </p:cNvSpPr>
          <p:nvPr/>
        </p:nvSpPr>
        <p:spPr bwMode="auto">
          <a:xfrm>
            <a:off x="914400" y="4257675"/>
            <a:ext cx="12192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an Edge</a:t>
            </a:r>
          </a:p>
        </p:txBody>
      </p:sp>
      <p:sp>
        <p:nvSpPr>
          <p:cNvPr id="978974" name="Text Box 30"/>
          <p:cNvSpPr txBox="1">
            <a:spLocks noGrp="1" noChangeArrowheads="1"/>
          </p:cNvSpPr>
          <p:nvPr>
            <p:ph type="body" idx="1"/>
          </p:nvPr>
        </p:nvSpPr>
        <p:spPr>
          <a:xfrm>
            <a:off x="647700" y="1524000"/>
            <a:ext cx="7848600" cy="23622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D82204"/>
                </a:solidFill>
              </a:rPr>
              <a:t>Orientation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57200" y="1143000"/>
            <a:ext cx="8305800" cy="5519738"/>
            <a:chOff x="457200" y="1143000"/>
            <a:chExt cx="8305800" cy="5519738"/>
          </a:xfrm>
        </p:grpSpPr>
        <p:pic>
          <p:nvPicPr>
            <p:cNvPr id="97895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14800" y="1344613"/>
              <a:ext cx="4648200" cy="3227387"/>
            </a:xfrm>
            <a:prstGeom prst="rect">
              <a:avLst/>
            </a:prstGeom>
            <a:noFill/>
          </p:spPr>
        </p:pic>
        <p:grpSp>
          <p:nvGrpSpPr>
            <p:cNvPr id="978948" name="Group 4"/>
            <p:cNvGrpSpPr>
              <a:grpSpLocks/>
            </p:cNvGrpSpPr>
            <p:nvPr/>
          </p:nvGrpSpPr>
          <p:grpSpPr bwMode="auto">
            <a:xfrm>
              <a:off x="457200" y="1143000"/>
              <a:ext cx="3048000" cy="3048000"/>
              <a:chOff x="144" y="864"/>
              <a:chExt cx="1920" cy="1920"/>
            </a:xfrm>
          </p:grpSpPr>
          <p:pic>
            <p:nvPicPr>
              <p:cNvPr id="978949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4" y="864"/>
                <a:ext cx="1920" cy="1920"/>
              </a:xfrm>
              <a:prstGeom prst="rect">
                <a:avLst/>
              </a:prstGeom>
              <a:noFill/>
            </p:spPr>
          </p:pic>
          <p:sp>
            <p:nvSpPr>
              <p:cNvPr id="978950" name="Rectangle 6"/>
              <p:cNvSpPr>
                <a:spLocks noChangeArrowheads="1"/>
              </p:cNvSpPr>
              <p:nvPr/>
            </p:nvSpPr>
            <p:spPr bwMode="auto">
              <a:xfrm>
                <a:off x="624" y="1632"/>
                <a:ext cx="384" cy="240"/>
              </a:xfrm>
              <a:prstGeom prst="rect">
                <a:avLst/>
              </a:prstGeom>
              <a:noFill/>
              <a:ln w="19050">
                <a:solidFill>
                  <a:srgbClr val="D82204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51" name="Text Box 7"/>
              <p:cNvSpPr txBox="1">
                <a:spLocks noChangeArrowheads="1"/>
              </p:cNvSpPr>
              <p:nvPr/>
            </p:nvSpPr>
            <p:spPr bwMode="auto">
              <a:xfrm>
                <a:off x="288" y="960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b="1">
                    <a:solidFill>
                      <a:srgbClr val="D82204"/>
                    </a:solidFill>
                  </a:rPr>
                  <a:t>Original</a:t>
                </a:r>
              </a:p>
            </p:txBody>
          </p:sp>
        </p:grpSp>
        <p:sp>
          <p:nvSpPr>
            <p:cNvPr id="978952" name="Line 8"/>
            <p:cNvSpPr>
              <a:spLocks noChangeShapeType="1"/>
            </p:cNvSpPr>
            <p:nvPr/>
          </p:nvSpPr>
          <p:spPr bwMode="auto">
            <a:xfrm>
              <a:off x="1828800" y="2514600"/>
              <a:ext cx="2286000" cy="38100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5" name="Freeform 11"/>
            <p:cNvSpPr>
              <a:spLocks/>
            </p:cNvSpPr>
            <p:nvPr/>
          </p:nvSpPr>
          <p:spPr bwMode="auto">
            <a:xfrm>
              <a:off x="4165600" y="2665413"/>
              <a:ext cx="3027363" cy="4397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6" y="37"/>
                </a:cxn>
                <a:cxn ang="0">
                  <a:pos x="1256" y="67"/>
                </a:cxn>
                <a:cxn ang="0">
                  <a:pos x="1473" y="97"/>
                </a:cxn>
                <a:cxn ang="0">
                  <a:pos x="1675" y="149"/>
                </a:cxn>
                <a:cxn ang="0">
                  <a:pos x="1780" y="202"/>
                </a:cxn>
                <a:cxn ang="0">
                  <a:pos x="1862" y="254"/>
                </a:cxn>
                <a:cxn ang="0">
                  <a:pos x="1885" y="269"/>
                </a:cxn>
                <a:cxn ang="0">
                  <a:pos x="1907" y="277"/>
                </a:cxn>
              </a:cxnLst>
              <a:rect l="0" t="0" r="r" b="b"/>
              <a:pathLst>
                <a:path w="1907" h="277">
                  <a:moveTo>
                    <a:pt x="0" y="0"/>
                  </a:moveTo>
                  <a:cubicBezTo>
                    <a:pt x="222" y="6"/>
                    <a:pt x="443" y="27"/>
                    <a:pt x="666" y="37"/>
                  </a:cubicBezTo>
                  <a:cubicBezTo>
                    <a:pt x="863" y="53"/>
                    <a:pt x="1056" y="62"/>
                    <a:pt x="1256" y="67"/>
                  </a:cubicBezTo>
                  <a:cubicBezTo>
                    <a:pt x="1324" y="90"/>
                    <a:pt x="1402" y="92"/>
                    <a:pt x="1473" y="97"/>
                  </a:cubicBezTo>
                  <a:cubicBezTo>
                    <a:pt x="1538" y="110"/>
                    <a:pt x="1614" y="118"/>
                    <a:pt x="1675" y="149"/>
                  </a:cubicBezTo>
                  <a:cubicBezTo>
                    <a:pt x="1710" y="166"/>
                    <a:pt x="1745" y="184"/>
                    <a:pt x="1780" y="202"/>
                  </a:cubicBezTo>
                  <a:cubicBezTo>
                    <a:pt x="1810" y="217"/>
                    <a:pt x="1829" y="243"/>
                    <a:pt x="1862" y="254"/>
                  </a:cubicBezTo>
                  <a:cubicBezTo>
                    <a:pt x="1869" y="259"/>
                    <a:pt x="1876" y="264"/>
                    <a:pt x="1885" y="269"/>
                  </a:cubicBezTo>
                  <a:cubicBezTo>
                    <a:pt x="1891" y="272"/>
                    <a:pt x="1907" y="277"/>
                    <a:pt x="1907" y="277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6" name="Freeform 12"/>
            <p:cNvSpPr>
              <a:spLocks/>
            </p:cNvSpPr>
            <p:nvPr/>
          </p:nvSpPr>
          <p:spPr bwMode="auto">
            <a:xfrm>
              <a:off x="6215063" y="1631950"/>
              <a:ext cx="2497137" cy="1163638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438" y="90"/>
                </a:cxn>
                <a:cxn ang="0">
                  <a:pos x="1394" y="120"/>
                </a:cxn>
                <a:cxn ang="0">
                  <a:pos x="1304" y="150"/>
                </a:cxn>
                <a:cxn ang="0">
                  <a:pos x="1199" y="202"/>
                </a:cxn>
                <a:cxn ang="0">
                  <a:pos x="990" y="277"/>
                </a:cxn>
                <a:cxn ang="0">
                  <a:pos x="900" y="322"/>
                </a:cxn>
                <a:cxn ang="0">
                  <a:pos x="855" y="337"/>
                </a:cxn>
                <a:cxn ang="0">
                  <a:pos x="766" y="374"/>
                </a:cxn>
                <a:cxn ang="0">
                  <a:pos x="706" y="404"/>
                </a:cxn>
                <a:cxn ang="0">
                  <a:pos x="609" y="449"/>
                </a:cxn>
                <a:cxn ang="0">
                  <a:pos x="451" y="516"/>
                </a:cxn>
                <a:cxn ang="0">
                  <a:pos x="302" y="569"/>
                </a:cxn>
                <a:cxn ang="0">
                  <a:pos x="160" y="643"/>
                </a:cxn>
                <a:cxn ang="0">
                  <a:pos x="70" y="688"/>
                </a:cxn>
                <a:cxn ang="0">
                  <a:pos x="25" y="718"/>
                </a:cxn>
                <a:cxn ang="0">
                  <a:pos x="3" y="733"/>
                </a:cxn>
              </a:cxnLst>
              <a:rect l="0" t="0" r="r" b="b"/>
              <a:pathLst>
                <a:path w="1573" h="733">
                  <a:moveTo>
                    <a:pt x="1573" y="0"/>
                  </a:moveTo>
                  <a:cubicBezTo>
                    <a:pt x="1527" y="30"/>
                    <a:pt x="1482" y="60"/>
                    <a:pt x="1438" y="90"/>
                  </a:cubicBezTo>
                  <a:cubicBezTo>
                    <a:pt x="1423" y="99"/>
                    <a:pt x="1410" y="114"/>
                    <a:pt x="1394" y="120"/>
                  </a:cubicBezTo>
                  <a:cubicBezTo>
                    <a:pt x="1365" y="128"/>
                    <a:pt x="1329" y="135"/>
                    <a:pt x="1304" y="150"/>
                  </a:cubicBezTo>
                  <a:cubicBezTo>
                    <a:pt x="1263" y="172"/>
                    <a:pt x="1244" y="191"/>
                    <a:pt x="1199" y="202"/>
                  </a:cubicBezTo>
                  <a:cubicBezTo>
                    <a:pt x="1141" y="241"/>
                    <a:pt x="1058" y="264"/>
                    <a:pt x="990" y="277"/>
                  </a:cubicBezTo>
                  <a:cubicBezTo>
                    <a:pt x="963" y="294"/>
                    <a:pt x="929" y="309"/>
                    <a:pt x="900" y="322"/>
                  </a:cubicBezTo>
                  <a:cubicBezTo>
                    <a:pt x="885" y="328"/>
                    <a:pt x="868" y="328"/>
                    <a:pt x="855" y="337"/>
                  </a:cubicBezTo>
                  <a:cubicBezTo>
                    <a:pt x="826" y="356"/>
                    <a:pt x="796" y="358"/>
                    <a:pt x="766" y="374"/>
                  </a:cubicBezTo>
                  <a:cubicBezTo>
                    <a:pt x="695" y="409"/>
                    <a:pt x="755" y="388"/>
                    <a:pt x="706" y="404"/>
                  </a:cubicBezTo>
                  <a:cubicBezTo>
                    <a:pt x="674" y="424"/>
                    <a:pt x="644" y="437"/>
                    <a:pt x="609" y="449"/>
                  </a:cubicBezTo>
                  <a:cubicBezTo>
                    <a:pt x="564" y="478"/>
                    <a:pt x="502" y="506"/>
                    <a:pt x="451" y="516"/>
                  </a:cubicBezTo>
                  <a:cubicBezTo>
                    <a:pt x="406" y="546"/>
                    <a:pt x="351" y="550"/>
                    <a:pt x="302" y="569"/>
                  </a:cubicBezTo>
                  <a:cubicBezTo>
                    <a:pt x="251" y="588"/>
                    <a:pt x="211" y="626"/>
                    <a:pt x="160" y="643"/>
                  </a:cubicBezTo>
                  <a:cubicBezTo>
                    <a:pt x="132" y="660"/>
                    <a:pt x="101" y="678"/>
                    <a:pt x="70" y="688"/>
                  </a:cubicBezTo>
                  <a:cubicBezTo>
                    <a:pt x="55" y="698"/>
                    <a:pt x="41" y="711"/>
                    <a:pt x="25" y="718"/>
                  </a:cubicBezTo>
                  <a:cubicBezTo>
                    <a:pt x="0" y="726"/>
                    <a:pt x="3" y="718"/>
                    <a:pt x="3" y="7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7" name="Freeform 13"/>
            <p:cNvSpPr>
              <a:spLocks/>
            </p:cNvSpPr>
            <p:nvPr/>
          </p:nvSpPr>
          <p:spPr bwMode="auto">
            <a:xfrm>
              <a:off x="6789738" y="2867025"/>
              <a:ext cx="1946275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6" y="37"/>
                </a:cxn>
                <a:cxn ang="0">
                  <a:pos x="650" y="45"/>
                </a:cxn>
                <a:cxn ang="0">
                  <a:pos x="1069" y="75"/>
                </a:cxn>
                <a:cxn ang="0">
                  <a:pos x="1226" y="90"/>
                </a:cxn>
              </a:cxnLst>
              <a:rect l="0" t="0" r="r" b="b"/>
              <a:pathLst>
                <a:path w="1226" h="90">
                  <a:moveTo>
                    <a:pt x="0" y="0"/>
                  </a:moveTo>
                  <a:cubicBezTo>
                    <a:pt x="123" y="28"/>
                    <a:pt x="293" y="29"/>
                    <a:pt x="426" y="37"/>
                  </a:cubicBezTo>
                  <a:cubicBezTo>
                    <a:pt x="509" y="51"/>
                    <a:pt x="556" y="49"/>
                    <a:pt x="650" y="45"/>
                  </a:cubicBezTo>
                  <a:cubicBezTo>
                    <a:pt x="779" y="49"/>
                    <a:pt x="938" y="50"/>
                    <a:pt x="1069" y="75"/>
                  </a:cubicBezTo>
                  <a:cubicBezTo>
                    <a:pt x="1120" y="84"/>
                    <a:pt x="1226" y="90"/>
                    <a:pt x="1226" y="90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8" name="Freeform 14"/>
            <p:cNvSpPr>
              <a:spLocks/>
            </p:cNvSpPr>
            <p:nvPr/>
          </p:nvSpPr>
          <p:spPr bwMode="auto">
            <a:xfrm>
              <a:off x="6611938" y="3076575"/>
              <a:ext cx="2147887" cy="5238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725" y="18"/>
                </a:cxn>
                <a:cxn ang="0">
                  <a:pos x="1159" y="10"/>
                </a:cxn>
                <a:cxn ang="0">
                  <a:pos x="1353" y="33"/>
                </a:cxn>
              </a:cxnLst>
              <a:rect l="0" t="0" r="r" b="b"/>
              <a:pathLst>
                <a:path w="1353" h="33">
                  <a:moveTo>
                    <a:pt x="0" y="10"/>
                  </a:moveTo>
                  <a:cubicBezTo>
                    <a:pt x="242" y="15"/>
                    <a:pt x="482" y="8"/>
                    <a:pt x="725" y="18"/>
                  </a:cubicBezTo>
                  <a:cubicBezTo>
                    <a:pt x="870" y="6"/>
                    <a:pt x="1013" y="0"/>
                    <a:pt x="1159" y="10"/>
                  </a:cubicBezTo>
                  <a:cubicBezTo>
                    <a:pt x="1225" y="20"/>
                    <a:pt x="1286" y="33"/>
                    <a:pt x="1353" y="33"/>
                  </a:cubicBezTo>
                </a:path>
              </a:pathLst>
            </a:custGeom>
            <a:noFill/>
            <a:ln w="19050" cap="flat" cmpd="sng">
              <a:solidFill>
                <a:srgbClr val="0066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59" name="Line 15"/>
            <p:cNvSpPr>
              <a:spLocks noChangeShapeType="1"/>
            </p:cNvSpPr>
            <p:nvPr/>
          </p:nvSpPr>
          <p:spPr bwMode="auto">
            <a:xfrm flipH="1">
              <a:off x="5943600" y="2293938"/>
              <a:ext cx="55563" cy="446087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0" name="Line 16"/>
            <p:cNvSpPr>
              <a:spLocks noChangeShapeType="1"/>
            </p:cNvSpPr>
            <p:nvPr/>
          </p:nvSpPr>
          <p:spPr bwMode="auto">
            <a:xfrm flipH="1">
              <a:off x="6629400" y="2341563"/>
              <a:ext cx="123825" cy="488950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1" name="Line 17"/>
            <p:cNvSpPr>
              <a:spLocks noChangeShapeType="1"/>
            </p:cNvSpPr>
            <p:nvPr/>
          </p:nvSpPr>
          <p:spPr bwMode="auto">
            <a:xfrm>
              <a:off x="7275513" y="1798638"/>
              <a:ext cx="268287" cy="339725"/>
            </a:xfrm>
            <a:prstGeom prst="line">
              <a:avLst/>
            </a:prstGeom>
            <a:noFill/>
            <a:ln w="19050">
              <a:solidFill>
                <a:srgbClr val="D822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62" name="Text Box 18"/>
            <p:cNvSpPr txBox="1">
              <a:spLocks noChangeArrowheads="1"/>
            </p:cNvSpPr>
            <p:nvPr/>
          </p:nvSpPr>
          <p:spPr bwMode="auto">
            <a:xfrm>
              <a:off x="5638800" y="1801813"/>
              <a:ext cx="1403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Orientation</a:t>
              </a:r>
            </a:p>
          </p:txBody>
        </p:sp>
        <p:sp>
          <p:nvSpPr>
            <p:cNvPr id="978963" name="Line 19"/>
            <p:cNvSpPr>
              <a:spLocks noChangeShapeType="1"/>
            </p:cNvSpPr>
            <p:nvPr/>
          </p:nvSpPr>
          <p:spPr bwMode="auto">
            <a:xfrm flipH="1">
              <a:off x="5715000" y="2133600"/>
              <a:ext cx="152400" cy="144780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6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 l="1984" t="9146" r="4636"/>
            <a:stretch>
              <a:fillRect/>
            </a:stretch>
          </p:blipFill>
          <p:spPr bwMode="auto">
            <a:xfrm>
              <a:off x="990600" y="4572000"/>
              <a:ext cx="3048000" cy="19319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sp>
          <p:nvSpPr>
            <p:cNvPr id="978965" name="Text Box 21"/>
            <p:cNvSpPr txBox="1">
              <a:spLocks noChangeArrowheads="1"/>
            </p:cNvSpPr>
            <p:nvPr/>
          </p:nvSpPr>
          <p:spPr bwMode="auto">
            <a:xfrm>
              <a:off x="1295400" y="4876800"/>
              <a:ext cx="12509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solidFill>
                    <a:srgbClr val="D82204"/>
                  </a:solidFill>
                </a:rPr>
                <a:t>Magnitude</a:t>
              </a:r>
            </a:p>
          </p:txBody>
        </p:sp>
        <p:sp>
          <p:nvSpPr>
            <p:cNvPr id="978967" name="Line 23"/>
            <p:cNvSpPr>
              <a:spLocks noChangeShapeType="1"/>
            </p:cNvSpPr>
            <p:nvPr/>
          </p:nvSpPr>
          <p:spPr bwMode="auto">
            <a:xfrm flipH="1">
              <a:off x="4114800" y="3352800"/>
              <a:ext cx="1600200" cy="167640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78968" name="Picture 2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86400" y="4800600"/>
              <a:ext cx="2438400" cy="1862138"/>
            </a:xfrm>
            <a:prstGeom prst="rect">
              <a:avLst/>
            </a:prstGeom>
            <a:noFill/>
          </p:spPr>
        </p:pic>
        <p:sp>
          <p:nvSpPr>
            <p:cNvPr id="978969" name="Oval 25"/>
            <p:cNvSpPr>
              <a:spLocks noChangeArrowheads="1"/>
            </p:cNvSpPr>
            <p:nvPr/>
          </p:nvSpPr>
          <p:spPr bwMode="auto">
            <a:xfrm>
              <a:off x="5867400" y="2667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8975" name="Text Box 31"/>
            <p:cNvSpPr txBox="1">
              <a:spLocks noChangeArrowheads="1"/>
            </p:cNvSpPr>
            <p:nvPr/>
          </p:nvSpPr>
          <p:spPr bwMode="auto">
            <a:xfrm>
              <a:off x="4724400" y="2743200"/>
              <a:ext cx="10858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b="1">
                  <a:solidFill>
                    <a:srgbClr val="D82204"/>
                  </a:solidFill>
                </a:rPr>
                <a:t>Position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85750"/>
            <a:ext cx="5354638" cy="609600"/>
          </a:xfrm>
        </p:spPr>
        <p:txBody>
          <a:bodyPr/>
          <a:lstStyle/>
          <a:p>
            <a:r>
              <a:rPr lang="en-US" altLang="en-US" dirty="0"/>
              <a:t>Quantitative Edge Descriptors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6477000" cy="5486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Edge 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Normal - unit vector in the direction of maximum intensity change (maximum intensity gradient)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Edge Direction - unit vector perpendicular to the edge normal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Position or Center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image position at which edge is located (usually saved as binary image)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Strength / 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related to local contrast or gradient - how rapid is the intensity variation across the edge along the edge normal.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pPr lvl="1"/>
            <a:endParaRPr lang="en-US" altLang="en-US" dirty="0"/>
          </a:p>
        </p:txBody>
      </p:sp>
      <p:pic>
        <p:nvPicPr>
          <p:cNvPr id="983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0"/>
            <a:ext cx="2306638" cy="18462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57675" y="285750"/>
            <a:ext cx="4886325" cy="609600"/>
          </a:xfrm>
        </p:spPr>
        <p:txBody>
          <a:bodyPr/>
          <a:lstStyle/>
          <a:p>
            <a:r>
              <a:rPr lang="en-US" altLang="en-US" dirty="0"/>
              <a:t>Edge Degradation in Noise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6088" y="1828800"/>
            <a:ext cx="8231187" cy="4027488"/>
            <a:chOff x="446088" y="1828800"/>
            <a:chExt cx="8231187" cy="4027488"/>
          </a:xfrm>
        </p:grpSpPr>
        <p:pic>
          <p:nvPicPr>
            <p:cNvPr id="9871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088" y="18288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177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56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4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11988" y="18288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5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6088" y="4191000"/>
              <a:ext cx="1665287" cy="16621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6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177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7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5688" y="4191000"/>
              <a:ext cx="1665287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87148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10400" y="4191000"/>
              <a:ext cx="1665288" cy="16652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987149" name="Text Box 13"/>
          <p:cNvSpPr txBox="1">
            <a:spLocks noChangeArrowheads="1"/>
          </p:cNvSpPr>
          <p:nvPr/>
        </p:nvSpPr>
        <p:spPr bwMode="auto">
          <a:xfrm>
            <a:off x="533400" y="1447800"/>
            <a:ext cx="13954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Ideal step edge</a:t>
            </a:r>
          </a:p>
        </p:txBody>
      </p:sp>
      <p:sp>
        <p:nvSpPr>
          <p:cNvPr id="987150" name="Text Box 14"/>
          <p:cNvSpPr txBox="1">
            <a:spLocks noChangeArrowheads="1"/>
          </p:cNvSpPr>
          <p:nvPr/>
        </p:nvSpPr>
        <p:spPr bwMode="auto">
          <a:xfrm>
            <a:off x="2590800" y="1447800"/>
            <a:ext cx="161766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Step edge + noise</a:t>
            </a:r>
          </a:p>
        </p:txBody>
      </p:sp>
      <p:sp>
        <p:nvSpPr>
          <p:cNvPr id="987151" name="Text Box 15"/>
          <p:cNvSpPr txBox="1">
            <a:spLocks noChangeArrowheads="1"/>
          </p:cNvSpPr>
          <p:nvPr/>
        </p:nvSpPr>
        <p:spPr bwMode="auto">
          <a:xfrm>
            <a:off x="2651125" y="1054100"/>
            <a:ext cx="1474788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Increasing noise</a:t>
            </a:r>
          </a:p>
        </p:txBody>
      </p:sp>
      <p:sp>
        <p:nvSpPr>
          <p:cNvPr id="987152" name="Line 16"/>
          <p:cNvSpPr>
            <a:spLocks noChangeShapeType="1"/>
          </p:cNvSpPr>
          <p:nvPr/>
        </p:nvSpPr>
        <p:spPr bwMode="auto">
          <a:xfrm>
            <a:off x="4114800" y="1219200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4200" y="285750"/>
            <a:ext cx="2219325" cy="609600"/>
          </a:xfrm>
        </p:spPr>
        <p:txBody>
          <a:bodyPr/>
          <a:lstStyle/>
          <a:p>
            <a:r>
              <a:rPr lang="en-US" altLang="en-US"/>
              <a:t>Real Image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8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95400"/>
            <a:ext cx="2971800" cy="26670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114800"/>
            <a:ext cx="2876550" cy="25812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88166" name="Picture 6"/>
          <p:cNvPicPr>
            <a:picLocks noChangeAspect="1" noChangeArrowheads="1"/>
          </p:cNvPicPr>
          <p:nvPr/>
        </p:nvPicPr>
        <p:blipFill>
          <a:blip r:embed="rId4" cstate="print"/>
          <a:srcRect l="946" t="3406" r="3406" b="3935"/>
          <a:stretch>
            <a:fillRect/>
          </a:stretch>
        </p:blipFill>
        <p:spPr bwMode="auto">
          <a:xfrm>
            <a:off x="4505325" y="1346200"/>
            <a:ext cx="3273425" cy="25717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429125" cy="609600"/>
          </a:xfrm>
        </p:spPr>
        <p:txBody>
          <a:bodyPr/>
          <a:lstStyle/>
          <a:p>
            <a:r>
              <a:rPr lang="en-US" altLang="en-US" dirty="0"/>
              <a:t>Edge Detection: Typical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Noise Smoothing</a:t>
            </a:r>
          </a:p>
          <a:p>
            <a:pPr lvl="1"/>
            <a:r>
              <a:rPr lang="en-US" altLang="en-US" dirty="0"/>
              <a:t>Suppress as much noise as possible while retaining ‘true’ edges</a:t>
            </a:r>
          </a:p>
          <a:p>
            <a:pPr lvl="1"/>
            <a:r>
              <a:rPr lang="en-US" altLang="en-US" dirty="0"/>
              <a:t>In the absence of other information, assume ‘white’ noise with a Gaussian distribution</a:t>
            </a:r>
          </a:p>
          <a:p>
            <a:r>
              <a:rPr lang="en-US" altLang="en-US" dirty="0"/>
              <a:t>Edge Enhancement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Design a filter that responds to edges; filter output high are edge pixels and low elsewhere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Edge Localization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Determine which edge pixels should be discarded as noise and which should be retained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thin wide edges to 1-pixel width (</a:t>
            </a:r>
            <a:r>
              <a:rPr lang="en-US" altLang="en-US" dirty="0" err="1">
                <a:solidFill>
                  <a:schemeClr val="tx1"/>
                </a:solidFill>
              </a:rPr>
              <a:t>nonmaximum</a:t>
            </a:r>
            <a:r>
              <a:rPr lang="en-US" altLang="en-US" dirty="0">
                <a:solidFill>
                  <a:schemeClr val="tx1"/>
                </a:solidFill>
              </a:rPr>
              <a:t> suppression)</a:t>
            </a:r>
          </a:p>
          <a:p>
            <a:pPr lvl="2"/>
            <a:r>
              <a:rPr lang="en-US" altLang="en-US" dirty="0">
                <a:solidFill>
                  <a:schemeClr val="tx1"/>
                </a:solidFill>
              </a:rPr>
              <a:t>establish minimum value to declare a local maximum from edge filter to be an edge (</a:t>
            </a:r>
            <a:r>
              <a:rPr lang="en-US" altLang="en-US" dirty="0" err="1">
                <a:solidFill>
                  <a:schemeClr val="tx1"/>
                </a:solidFill>
              </a:rPr>
              <a:t>thresholding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505325" cy="609600"/>
          </a:xfrm>
        </p:spPr>
        <p:txBody>
          <a:bodyPr/>
          <a:lstStyle/>
          <a:p>
            <a:r>
              <a:rPr lang="en-US" altLang="en-US"/>
              <a:t>Edge Detection Methods</a:t>
            </a: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600200" y="1905000"/>
            <a:ext cx="6096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1st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Gradient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Compass edge detection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Canny edge detector (*)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2nd Derivative Estimate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Laplacian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70000"/>
              <a:buFont typeface="Zapf Dingbats" charset="2"/>
              <a:buChar char="l"/>
            </a:pPr>
            <a:r>
              <a:rPr lang="en-US" altLang="en-US" sz="2200">
                <a:solidFill>
                  <a:srgbClr val="C0C0C0"/>
                </a:solidFill>
              </a:rPr>
              <a:t>Difference of Gaussians</a:t>
            </a:r>
          </a:p>
          <a:p>
            <a:pPr marL="342900" indent="-342900">
              <a:spcBef>
                <a:spcPct val="20000"/>
              </a:spcBef>
              <a:buClr>
                <a:srgbClr val="0066FF"/>
              </a:buClr>
              <a:buSzPct val="75000"/>
              <a:buFont typeface="Zapf Dingbats" charset="2"/>
              <a:buChar char="n"/>
            </a:pPr>
            <a:r>
              <a:rPr lang="en-US" altLang="en-US" sz="2400">
                <a:solidFill>
                  <a:srgbClr val="C0C0C0"/>
                </a:solidFill>
              </a:rPr>
              <a:t>Parametric Edge Models (*)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Gradient Methods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447800" y="1489075"/>
            <a:ext cx="6954838" cy="4846638"/>
            <a:chOff x="1447800" y="1489075"/>
            <a:chExt cx="6954838" cy="4846638"/>
          </a:xfrm>
        </p:grpSpPr>
        <p:sp>
          <p:nvSpPr>
            <p:cNvPr id="984068" name="Line 4"/>
            <p:cNvSpPr>
              <a:spLocks noChangeShapeType="1"/>
            </p:cNvSpPr>
            <p:nvPr/>
          </p:nvSpPr>
          <p:spPr bwMode="auto">
            <a:xfrm>
              <a:off x="1463675" y="3535363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69" name="Line 5"/>
            <p:cNvSpPr>
              <a:spLocks noChangeShapeType="1"/>
            </p:cNvSpPr>
            <p:nvPr/>
          </p:nvSpPr>
          <p:spPr bwMode="auto">
            <a:xfrm flipV="1">
              <a:off x="2911475" y="1554163"/>
              <a:ext cx="0" cy="2362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0" name="Text Box 6"/>
            <p:cNvSpPr txBox="1">
              <a:spLocks noChangeArrowheads="1"/>
            </p:cNvSpPr>
            <p:nvPr/>
          </p:nvSpPr>
          <p:spPr bwMode="auto">
            <a:xfrm>
              <a:off x="1828800" y="14890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F(x)</a:t>
              </a:r>
            </a:p>
          </p:txBody>
        </p:sp>
        <p:sp>
          <p:nvSpPr>
            <p:cNvPr id="984071" name="Text Box 7"/>
            <p:cNvSpPr txBox="1">
              <a:spLocks noChangeArrowheads="1"/>
            </p:cNvSpPr>
            <p:nvPr/>
          </p:nvSpPr>
          <p:spPr bwMode="auto">
            <a:xfrm>
              <a:off x="4114800" y="3622675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2" name="Freeform 8"/>
            <p:cNvSpPr>
              <a:spLocks/>
            </p:cNvSpPr>
            <p:nvPr/>
          </p:nvSpPr>
          <p:spPr bwMode="auto">
            <a:xfrm>
              <a:off x="1920875" y="1884363"/>
              <a:ext cx="2057400" cy="1422400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480" y="800"/>
                </a:cxn>
                <a:cxn ang="0">
                  <a:pos x="816" y="128"/>
                </a:cxn>
                <a:cxn ang="0">
                  <a:pos x="1344" y="32"/>
                </a:cxn>
              </a:cxnLst>
              <a:rect l="0" t="0" r="r" b="b"/>
              <a:pathLst>
                <a:path w="1344" h="912">
                  <a:moveTo>
                    <a:pt x="0" y="800"/>
                  </a:moveTo>
                  <a:cubicBezTo>
                    <a:pt x="172" y="856"/>
                    <a:pt x="344" y="912"/>
                    <a:pt x="480" y="800"/>
                  </a:cubicBezTo>
                  <a:cubicBezTo>
                    <a:pt x="616" y="688"/>
                    <a:pt x="672" y="256"/>
                    <a:pt x="816" y="128"/>
                  </a:cubicBezTo>
                  <a:cubicBezTo>
                    <a:pt x="960" y="0"/>
                    <a:pt x="1152" y="16"/>
                    <a:pt x="1344" y="3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3" name="Line 9"/>
            <p:cNvSpPr>
              <a:spLocks noChangeShapeType="1"/>
            </p:cNvSpPr>
            <p:nvPr/>
          </p:nvSpPr>
          <p:spPr bwMode="auto">
            <a:xfrm>
              <a:off x="1447800" y="5791200"/>
              <a:ext cx="281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4" name="Line 10"/>
            <p:cNvSpPr>
              <a:spLocks noChangeShapeType="1"/>
            </p:cNvSpPr>
            <p:nvPr/>
          </p:nvSpPr>
          <p:spPr bwMode="auto">
            <a:xfrm flipV="1">
              <a:off x="2895600" y="4038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5" name="Text Box 11"/>
            <p:cNvSpPr txBox="1">
              <a:spLocks noChangeArrowheads="1"/>
            </p:cNvSpPr>
            <p:nvPr/>
          </p:nvSpPr>
          <p:spPr bwMode="auto">
            <a:xfrm>
              <a:off x="1828800" y="4003675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F’(x)</a:t>
              </a:r>
            </a:p>
          </p:txBody>
        </p:sp>
        <p:sp>
          <p:nvSpPr>
            <p:cNvPr id="984076" name="Text Box 12"/>
            <p:cNvSpPr txBox="1">
              <a:spLocks noChangeArrowheads="1"/>
            </p:cNvSpPr>
            <p:nvPr/>
          </p:nvSpPr>
          <p:spPr bwMode="auto">
            <a:xfrm>
              <a:off x="4098925" y="5878513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x</a:t>
              </a:r>
            </a:p>
          </p:txBody>
        </p:sp>
        <p:sp>
          <p:nvSpPr>
            <p:cNvPr id="984077" name="Freeform 13"/>
            <p:cNvSpPr>
              <a:spLocks/>
            </p:cNvSpPr>
            <p:nvPr/>
          </p:nvSpPr>
          <p:spPr bwMode="auto">
            <a:xfrm>
              <a:off x="1981200" y="4559300"/>
              <a:ext cx="1981200" cy="1231900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432" y="728"/>
                </a:cxn>
                <a:cxn ang="0">
                  <a:pos x="576" y="8"/>
                </a:cxn>
                <a:cxn ang="0">
                  <a:pos x="720" y="680"/>
                </a:cxn>
                <a:cxn ang="0">
                  <a:pos x="1248" y="776"/>
                </a:cxn>
              </a:cxnLst>
              <a:rect l="0" t="0" r="r" b="b"/>
              <a:pathLst>
                <a:path w="1248" h="856">
                  <a:moveTo>
                    <a:pt x="0" y="776"/>
                  </a:moveTo>
                  <a:cubicBezTo>
                    <a:pt x="168" y="816"/>
                    <a:pt x="336" y="856"/>
                    <a:pt x="432" y="728"/>
                  </a:cubicBezTo>
                  <a:cubicBezTo>
                    <a:pt x="528" y="600"/>
                    <a:pt x="528" y="16"/>
                    <a:pt x="576" y="8"/>
                  </a:cubicBezTo>
                  <a:cubicBezTo>
                    <a:pt x="624" y="0"/>
                    <a:pt x="608" y="552"/>
                    <a:pt x="720" y="680"/>
                  </a:cubicBezTo>
                  <a:cubicBezTo>
                    <a:pt x="832" y="808"/>
                    <a:pt x="1040" y="792"/>
                    <a:pt x="1248" y="7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84078" name="Text Box 14"/>
            <p:cNvSpPr txBox="1">
              <a:spLocks noChangeArrowheads="1"/>
            </p:cNvSpPr>
            <p:nvPr/>
          </p:nvSpPr>
          <p:spPr bwMode="auto">
            <a:xfrm>
              <a:off x="5241925" y="2525713"/>
              <a:ext cx="31607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Edge= sharp variation</a:t>
              </a:r>
            </a:p>
          </p:txBody>
        </p:sp>
        <p:sp>
          <p:nvSpPr>
            <p:cNvPr id="984079" name="AutoShape 15"/>
            <p:cNvSpPr>
              <a:spLocks noChangeArrowheads="1"/>
            </p:cNvSpPr>
            <p:nvPr/>
          </p:nvSpPr>
          <p:spPr bwMode="auto">
            <a:xfrm>
              <a:off x="6629400" y="3429000"/>
              <a:ext cx="228600" cy="685800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4080" name="Text Box 16"/>
            <p:cNvSpPr txBox="1">
              <a:spLocks noChangeArrowheads="1"/>
            </p:cNvSpPr>
            <p:nvPr/>
          </p:nvSpPr>
          <p:spPr bwMode="auto">
            <a:xfrm>
              <a:off x="5318125" y="4583113"/>
              <a:ext cx="29305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Large first derivative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of a Function</a:t>
            </a:r>
          </a:p>
        </p:txBody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2362200"/>
          </a:xfrm>
        </p:spPr>
        <p:txBody>
          <a:bodyPr/>
          <a:lstStyle/>
          <a:p>
            <a:r>
              <a:rPr lang="en-US" altLang="en-US" dirty="0"/>
              <a:t>Assume f is a continuous function in (</a:t>
            </a:r>
            <a:r>
              <a:rPr lang="en-US" altLang="en-US" dirty="0" err="1"/>
              <a:t>x,y</a:t>
            </a:r>
            <a:r>
              <a:rPr lang="en-US" altLang="en-US" dirty="0"/>
              <a:t>). Then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are the rates of change of the function f in the x and y directions, respectively.</a:t>
            </a:r>
          </a:p>
          <a:p>
            <a:r>
              <a:rPr lang="en-US" altLang="en-US" dirty="0"/>
              <a:t>The vector (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x</a:t>
            </a:r>
            <a:r>
              <a:rPr lang="en-US" altLang="en-US" dirty="0"/>
              <a:t>, </a:t>
            </a:r>
            <a:r>
              <a:rPr lang="en-US" altLang="en-US" dirty="0" err="1">
                <a:latin typeface="Symbol" pitchFamily="18" charset="2"/>
              </a:rPr>
              <a:t>D</a:t>
            </a:r>
            <a:r>
              <a:rPr lang="en-US" altLang="en-US" baseline="-15000" dirty="0" err="1"/>
              <a:t>y</a:t>
            </a:r>
            <a:r>
              <a:rPr lang="en-US" altLang="en-US" dirty="0"/>
              <a:t>) is called the gradient of f.</a:t>
            </a:r>
          </a:p>
          <a:p>
            <a:r>
              <a:rPr lang="en-US" altLang="en-US" dirty="0"/>
              <a:t>This vector has a magnitude: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</a:t>
            </a:r>
          </a:p>
          <a:p>
            <a:pPr>
              <a:buFont typeface="Zapf Dingbats" charset="2"/>
              <a:buNone/>
            </a:pPr>
            <a:r>
              <a:rPr lang="en-US" altLang="en-US" dirty="0"/>
              <a:t>                     and an orientation:</a:t>
            </a:r>
          </a:p>
          <a:p>
            <a:endParaRPr lang="en-US" altLang="en-US" dirty="0">
              <a:latin typeface="Symbol" pitchFamily="18" charset="2"/>
            </a:endParaRPr>
          </a:p>
          <a:p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 is the direction of the maximum change in f.</a:t>
            </a:r>
          </a:p>
          <a:p>
            <a:r>
              <a:rPr lang="en-US" altLang="en-US" dirty="0"/>
              <a:t>S is the size of that change.</a:t>
            </a:r>
          </a:p>
          <a:p>
            <a:endParaRPr lang="en-US" altLang="en-US" dirty="0"/>
          </a:p>
        </p:txBody>
      </p:sp>
      <p:pic>
        <p:nvPicPr>
          <p:cNvPr id="9891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3" y="4232275"/>
            <a:ext cx="1587500" cy="50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989199" name="Group 15"/>
          <p:cNvGrpSpPr>
            <a:grpSpLocks/>
          </p:cNvGrpSpPr>
          <p:nvPr/>
        </p:nvGrpSpPr>
        <p:grpSpPr bwMode="auto">
          <a:xfrm>
            <a:off x="4989513" y="4859338"/>
            <a:ext cx="2085975" cy="839787"/>
            <a:chOff x="3138" y="3441"/>
            <a:chExt cx="1314" cy="529"/>
          </a:xfrm>
        </p:grpSpPr>
        <p:sp>
          <p:nvSpPr>
            <p:cNvPr id="989198" name="Rectangle 14"/>
            <p:cNvSpPr>
              <a:spLocks noChangeArrowheads="1"/>
            </p:cNvSpPr>
            <p:nvPr/>
          </p:nvSpPr>
          <p:spPr bwMode="auto">
            <a:xfrm>
              <a:off x="3168" y="3469"/>
              <a:ext cx="1243" cy="46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89197" name="Group 13"/>
            <p:cNvGrpSpPr>
              <a:grpSpLocks/>
            </p:cNvGrpSpPr>
            <p:nvPr/>
          </p:nvGrpSpPr>
          <p:grpSpPr bwMode="auto">
            <a:xfrm>
              <a:off x="3138" y="3441"/>
              <a:ext cx="1314" cy="529"/>
              <a:chOff x="3158" y="3551"/>
              <a:chExt cx="1314" cy="529"/>
            </a:xfrm>
          </p:grpSpPr>
          <p:sp>
            <p:nvSpPr>
              <p:cNvPr id="989193" name="Rectangle 9"/>
              <p:cNvSpPr>
                <a:spLocks noChangeArrowheads="1"/>
              </p:cNvSpPr>
              <p:nvPr/>
            </p:nvSpPr>
            <p:spPr bwMode="auto">
              <a:xfrm>
                <a:off x="4065" y="3792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>
                    <a:solidFill>
                      <a:schemeClr val="bg2"/>
                    </a:solidFill>
                  </a:rPr>
                  <a:t>x</a:t>
                </a:r>
                <a:endParaRPr lang="en-US" altLang="en-US" sz="2400" baseline="-1500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4" name="Rectangle 10"/>
              <p:cNvSpPr>
                <a:spLocks noChangeArrowheads="1"/>
              </p:cNvSpPr>
              <p:nvPr/>
            </p:nvSpPr>
            <p:spPr bwMode="auto">
              <a:xfrm>
                <a:off x="4065" y="3551"/>
                <a:ext cx="2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 err="1">
                    <a:solidFill>
                      <a:schemeClr val="bg2"/>
                    </a:solidFill>
                    <a:latin typeface="Symbol" pitchFamily="18" charset="2"/>
                  </a:rPr>
                  <a:t>D</a:t>
                </a:r>
                <a:r>
                  <a:rPr lang="en-US" altLang="en-US" sz="2400" baseline="-15000" dirty="0" err="1">
                    <a:solidFill>
                      <a:schemeClr val="bg2"/>
                    </a:solidFill>
                  </a:rPr>
                  <a:t>y</a:t>
                </a:r>
                <a:endParaRPr lang="en-US" altLang="en-US" sz="2400" baseline="-15000" dirty="0">
                  <a:solidFill>
                    <a:schemeClr val="bg2"/>
                  </a:solidFill>
                  <a:latin typeface="Times" pitchFamily="18" charset="0"/>
                </a:endParaRPr>
              </a:p>
            </p:txBody>
          </p:sp>
          <p:sp>
            <p:nvSpPr>
              <p:cNvPr id="989195" name="Text Box 11"/>
              <p:cNvSpPr txBox="1">
                <a:spLocks noChangeArrowheads="1"/>
              </p:cNvSpPr>
              <p:nvPr/>
            </p:nvSpPr>
            <p:spPr bwMode="auto">
              <a:xfrm>
                <a:off x="3158" y="3686"/>
                <a:ext cx="1314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solidFill>
                      <a:schemeClr val="bg2"/>
                    </a:solidFill>
                    <a:latin typeface="Symbol" pitchFamily="18" charset="2"/>
                  </a:rPr>
                  <a:t>q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= tan</a:t>
                </a:r>
                <a:r>
                  <a:rPr lang="en-US" altLang="en-US" sz="2400" baseline="20000" dirty="0">
                    <a:solidFill>
                      <a:schemeClr val="bg2"/>
                    </a:solidFill>
                  </a:rPr>
                  <a:t>-1</a:t>
                </a:r>
                <a:r>
                  <a:rPr lang="en-US" altLang="en-US" sz="2400" dirty="0">
                    <a:solidFill>
                      <a:schemeClr val="bg2"/>
                    </a:solidFill>
                  </a:rPr>
                  <a:t> (      )</a:t>
                </a:r>
              </a:p>
            </p:txBody>
          </p:sp>
          <p:sp>
            <p:nvSpPr>
              <p:cNvPr id="989196" name="Line 12"/>
              <p:cNvSpPr>
                <a:spLocks noChangeShapeType="1"/>
              </p:cNvSpPr>
              <p:nvPr/>
            </p:nvSpPr>
            <p:spPr bwMode="auto">
              <a:xfrm>
                <a:off x="4078" y="3825"/>
                <a:ext cx="24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989200" name="Object 16"/>
          <p:cNvGraphicFramePr>
            <a:graphicFrameLocks noChangeAspect="1"/>
          </p:cNvGraphicFramePr>
          <p:nvPr/>
        </p:nvGraphicFramePr>
        <p:xfrm>
          <a:off x="2438400" y="1676400"/>
          <a:ext cx="29670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35" name="Equation" r:id="rId4" imgW="1244520" imgH="419040" progId="Equation.3">
                  <p:embed/>
                </p:oleObj>
              </mc:Choice>
              <mc:Fallback>
                <p:oleObj name="Equation" r:id="rId4" imgW="1244520" imgH="4190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76400"/>
                        <a:ext cx="2967038" cy="9985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11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3820498" cy="2730500"/>
          </a:xfrm>
          <a:prstGeom prst="rect">
            <a:avLst/>
          </a:prstGeom>
          <a:noFill/>
        </p:spPr>
      </p:pic>
      <p:sp>
        <p:nvSpPr>
          <p:cNvPr id="191500" name="Rectangle 12"/>
          <p:cNvSpPr>
            <a:spLocks noGrp="1" noChangeArrowheads="1"/>
          </p:cNvSpPr>
          <p:nvPr>
            <p:ph type="title"/>
          </p:nvPr>
        </p:nvSpPr>
        <p:spPr>
          <a:xfrm>
            <a:off x="6294438" y="381000"/>
            <a:ext cx="2849562" cy="533400"/>
          </a:xfrm>
        </p:spPr>
        <p:txBody>
          <a:bodyPr/>
          <a:lstStyle/>
          <a:p>
            <a:r>
              <a:rPr lang="en-US" altLang="en-US" sz="3200">
                <a:solidFill>
                  <a:srgbClr val="969696"/>
                </a:solidFill>
              </a:rPr>
              <a:t>Introduction</a:t>
            </a:r>
          </a:p>
        </p:txBody>
      </p:sp>
      <p:sp>
        <p:nvSpPr>
          <p:cNvPr id="191502" name="Rectangle 14"/>
          <p:cNvSpPr>
            <a:spLocks noChangeArrowheads="1"/>
          </p:cNvSpPr>
          <p:nvPr/>
        </p:nvSpPr>
        <p:spPr bwMode="auto">
          <a:xfrm>
            <a:off x="4267200" y="2209800"/>
            <a:ext cx="4354513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Part I</a:t>
            </a:r>
            <a:endParaRPr lang="en-US" altLang="en-US" sz="3200" b="1" i="1" dirty="0">
              <a:solidFill>
                <a:schemeClr val="accent1"/>
              </a:solidFill>
            </a:endParaRPr>
          </a:p>
          <a:p>
            <a:pPr algn="ctr"/>
            <a:r>
              <a:rPr lang="en-US" altLang="en-US" sz="3200" b="1" i="1" dirty="0">
                <a:solidFill>
                  <a:srgbClr val="DDDDDD"/>
                </a:solidFill>
              </a:rPr>
              <a:t>Feature Extraction (2)</a:t>
            </a:r>
            <a:endParaRPr lang="en-US" altLang="en-US" sz="3200" b="1" i="1" dirty="0">
              <a:solidFill>
                <a:schemeClr val="accent1"/>
              </a:solidFill>
            </a:endParaRPr>
          </a:p>
        </p:txBody>
      </p:sp>
      <p:sp>
        <p:nvSpPr>
          <p:cNvPr id="191512" name="Rectangle 24"/>
          <p:cNvSpPr>
            <a:spLocks noChangeArrowheads="1"/>
          </p:cNvSpPr>
          <p:nvPr/>
        </p:nvSpPr>
        <p:spPr bwMode="auto">
          <a:xfrm>
            <a:off x="5095875" y="5410200"/>
            <a:ext cx="31369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en-US" sz="3200" b="1" i="1">
                <a:solidFill>
                  <a:srgbClr val="DDDDDD"/>
                </a:solidFill>
              </a:rPr>
              <a:t>Edge Detection</a:t>
            </a:r>
            <a:endParaRPr lang="en-US" altLang="en-US" sz="3200" b="1" i="1">
              <a:solidFill>
                <a:schemeClr val="accent1"/>
              </a:solidFill>
            </a:endParaRPr>
          </a:p>
        </p:txBody>
      </p:sp>
      <p:sp>
        <p:nvSpPr>
          <p:cNvPr id="191513" name="Rectangle 25"/>
          <p:cNvSpPr>
            <a:spLocks noChangeArrowheads="1"/>
          </p:cNvSpPr>
          <p:nvPr/>
        </p:nvSpPr>
        <p:spPr bwMode="auto">
          <a:xfrm>
            <a:off x="3260794" y="990600"/>
            <a:ext cx="2919524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Computer </a:t>
            </a:r>
            <a:r>
              <a:rPr lang="en-US" sz="2800" i="1" dirty="0" smtClean="0">
                <a:solidFill>
                  <a:srgbClr val="0066FF"/>
                </a:solidFill>
              </a:rPr>
              <a:t>Vision</a:t>
            </a:r>
            <a:endParaRPr lang="en-US" sz="2800" i="1" dirty="0">
              <a:solidFill>
                <a:srgbClr val="0066FF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0066FF"/>
                </a:solidFill>
              </a:rPr>
              <a:t> </a:t>
            </a:r>
            <a:endParaRPr lang="en-US" sz="2800" i="1" dirty="0">
              <a:solidFill>
                <a:srgbClr val="0066FF"/>
              </a:solidFill>
            </a:endParaRPr>
          </a:p>
        </p:txBody>
      </p:sp>
      <p:sp>
        <p:nvSpPr>
          <p:cNvPr id="191515" name="Rectangle 27"/>
          <p:cNvSpPr>
            <a:spLocks noChangeArrowheads="1"/>
          </p:cNvSpPr>
          <p:nvPr/>
        </p:nvSpPr>
        <p:spPr bwMode="auto">
          <a:xfrm>
            <a:off x="228600" y="5988050"/>
            <a:ext cx="8915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i="1">
                <a:solidFill>
                  <a:schemeClr val="accent1"/>
                </a:solidFill>
              </a:rPr>
              <a:t>Zhigang Zhu, City College of New York  zhu@cs.ccny.cuny.edu</a:t>
            </a:r>
          </a:p>
        </p:txBody>
      </p:sp>
    </p:spTree>
    <p:extLst>
      <p:ext uri="{BB962C8B-B14F-4D97-AF65-F5344CB8AC3E}">
        <p14:creationId xmlns:p14="http://schemas.microsoft.com/office/powerpoint/2010/main" val="4808710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85750"/>
            <a:ext cx="4429125" cy="609600"/>
          </a:xfrm>
        </p:spPr>
        <p:txBody>
          <a:bodyPr/>
          <a:lstStyle/>
          <a:p>
            <a:r>
              <a:rPr lang="en-US" altLang="en-US"/>
              <a:t>Geometric Interpretation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800600"/>
            <a:ext cx="7848600" cy="1752600"/>
          </a:xfrm>
        </p:spPr>
        <p:txBody>
          <a:bodyPr/>
          <a:lstStyle/>
          <a:p>
            <a:r>
              <a:rPr lang="en-US" altLang="en-US" dirty="0"/>
              <a:t>But</a:t>
            </a:r>
          </a:p>
          <a:p>
            <a:pPr lvl="1"/>
            <a:r>
              <a:rPr lang="en-US" altLang="en-US" dirty="0"/>
              <a:t>I(</a:t>
            </a:r>
            <a:r>
              <a:rPr lang="en-US" altLang="en-US" dirty="0" err="1"/>
              <a:t>i,j</a:t>
            </a:r>
            <a:r>
              <a:rPr lang="en-US" altLang="en-US" dirty="0"/>
              <a:t>) is not a continuous function.</a:t>
            </a:r>
          </a:p>
          <a:p>
            <a:r>
              <a:rPr lang="en-US" altLang="en-US" dirty="0"/>
              <a:t>Therefore</a:t>
            </a:r>
          </a:p>
          <a:p>
            <a:pPr lvl="1"/>
            <a:r>
              <a:rPr lang="en-US" altLang="en-US" dirty="0"/>
              <a:t>look for discrete approximations to the gradient.</a:t>
            </a:r>
          </a:p>
        </p:txBody>
      </p:sp>
      <p:pic>
        <p:nvPicPr>
          <p:cNvPr id="99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319588" cy="3187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38675" y="285750"/>
            <a:ext cx="4429125" cy="609600"/>
          </a:xfrm>
        </p:spPr>
        <p:txBody>
          <a:bodyPr/>
          <a:lstStyle/>
          <a:p>
            <a:r>
              <a:rPr lang="en-US" altLang="en-US"/>
              <a:t>Discrete Approximations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6800" y="1966913"/>
            <a:ext cx="6858000" cy="3595687"/>
            <a:chOff x="1066800" y="1966913"/>
            <a:chExt cx="6858000" cy="3595687"/>
          </a:xfrm>
        </p:grpSpPr>
        <p:grpSp>
          <p:nvGrpSpPr>
            <p:cNvPr id="985166" name="Group 78"/>
            <p:cNvGrpSpPr>
              <a:grpSpLocks/>
            </p:cNvGrpSpPr>
            <p:nvPr/>
          </p:nvGrpSpPr>
          <p:grpSpPr bwMode="auto">
            <a:xfrm>
              <a:off x="1066800" y="2057400"/>
              <a:ext cx="3462338" cy="903288"/>
              <a:chOff x="3458" y="3289"/>
              <a:chExt cx="2181" cy="569"/>
            </a:xfrm>
          </p:grpSpPr>
          <p:grpSp>
            <p:nvGrpSpPr>
              <p:cNvPr id="985165" name="Group 77"/>
              <p:cNvGrpSpPr>
                <a:grpSpLocks/>
              </p:cNvGrpSpPr>
              <p:nvPr/>
            </p:nvGrpSpPr>
            <p:grpSpPr bwMode="auto">
              <a:xfrm>
                <a:off x="3458" y="3289"/>
                <a:ext cx="986" cy="510"/>
                <a:chOff x="4656" y="2562"/>
                <a:chExt cx="986" cy="510"/>
              </a:xfrm>
            </p:grpSpPr>
            <p:sp>
              <p:nvSpPr>
                <p:cNvPr id="9851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656" y="2562"/>
                  <a:ext cx="500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/>
                    <a:t>df</a:t>
                  </a:r>
                  <a:r>
                    <a:rPr lang="en-US" altLang="en-US" sz="2400" dirty="0"/>
                    <a:t>(x)</a:t>
                  </a:r>
                </a:p>
              </p:txBody>
            </p:sp>
            <p:sp>
              <p:nvSpPr>
                <p:cNvPr id="985155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714" y="2775"/>
                  <a:ext cx="31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dx</a:t>
                  </a:r>
                </a:p>
              </p:txBody>
            </p:sp>
            <p:sp>
              <p:nvSpPr>
                <p:cNvPr id="985156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5068" y="2688"/>
                  <a:ext cx="52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= </a:t>
                  </a:r>
                  <a:r>
                    <a:rPr lang="en-US" altLang="en-US" sz="2400" dirty="0" err="1"/>
                    <a:t>lim</a:t>
                  </a:r>
                  <a:endParaRPr lang="en-US" altLang="en-US" sz="2400" dirty="0"/>
                </a:p>
              </p:txBody>
            </p:sp>
            <p:sp>
              <p:nvSpPr>
                <p:cNvPr id="985157" name="Line 69"/>
                <p:cNvSpPr>
                  <a:spLocks noChangeShapeType="1"/>
                </p:cNvSpPr>
                <p:nvPr/>
              </p:nvSpPr>
              <p:spPr bwMode="auto">
                <a:xfrm>
                  <a:off x="4732" y="2837"/>
                  <a:ext cx="32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985160" name="Group 72"/>
                <p:cNvGrpSpPr>
                  <a:grpSpLocks/>
                </p:cNvGrpSpPr>
                <p:nvPr/>
              </p:nvGrpSpPr>
              <p:grpSpPr bwMode="auto">
                <a:xfrm>
                  <a:off x="5184" y="2880"/>
                  <a:ext cx="458" cy="192"/>
                  <a:chOff x="2870" y="4046"/>
                  <a:chExt cx="458" cy="192"/>
                </a:xfrm>
              </p:grpSpPr>
              <p:sp>
                <p:nvSpPr>
                  <p:cNvPr id="985158" name="Text Box 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70" y="4046"/>
                    <a:ext cx="458" cy="19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en-US">
                        <a:latin typeface="Symbol" pitchFamily="18" charset="2"/>
                      </a:rPr>
                      <a:t>D</a:t>
                    </a:r>
                    <a:r>
                      <a:rPr lang="en-US" altLang="en-US"/>
                      <a:t>x     0</a:t>
                    </a:r>
                  </a:p>
                </p:txBody>
              </p:sp>
              <p:sp>
                <p:nvSpPr>
                  <p:cNvPr id="98515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087" y="4149"/>
                    <a:ext cx="9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triangl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5164" name="Group 76"/>
              <p:cNvGrpSpPr>
                <a:grpSpLocks/>
              </p:cNvGrpSpPr>
              <p:nvPr/>
            </p:nvGrpSpPr>
            <p:grpSpPr bwMode="auto">
              <a:xfrm>
                <a:off x="4368" y="3312"/>
                <a:ext cx="1271" cy="546"/>
                <a:chOff x="4368" y="3312"/>
                <a:chExt cx="1271" cy="546"/>
              </a:xfrm>
            </p:grpSpPr>
            <p:sp>
              <p:nvSpPr>
                <p:cNvPr id="98516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68" y="3312"/>
                  <a:ext cx="127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f(x + </a:t>
                  </a:r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r>
                    <a:rPr lang="en-US" altLang="en-US" sz="2400" dirty="0"/>
                    <a:t>) - f(x)</a:t>
                  </a:r>
                </a:p>
              </p:txBody>
            </p:sp>
            <p:sp>
              <p:nvSpPr>
                <p:cNvPr id="985162" name="Line 74"/>
                <p:cNvSpPr>
                  <a:spLocks noChangeShapeType="1"/>
                </p:cNvSpPr>
                <p:nvPr/>
              </p:nvSpPr>
              <p:spPr bwMode="auto">
                <a:xfrm>
                  <a:off x="4424" y="3596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63" name="Rectangle 75"/>
                <p:cNvSpPr>
                  <a:spLocks noChangeArrowheads="1"/>
                </p:cNvSpPr>
                <p:nvPr/>
              </p:nvSpPr>
              <p:spPr bwMode="auto">
                <a:xfrm>
                  <a:off x="4838" y="3570"/>
                  <a:ext cx="32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 err="1">
                      <a:latin typeface="Symbol" pitchFamily="18" charset="2"/>
                    </a:rPr>
                    <a:t>D</a:t>
                  </a:r>
                  <a:r>
                    <a:rPr lang="en-US" altLang="en-US" sz="2400" dirty="0" err="1"/>
                    <a:t>x</a:t>
                  </a:r>
                  <a:endParaRPr lang="en-US" altLang="en-US" sz="2400" dirty="0"/>
                </a:p>
              </p:txBody>
            </p:sp>
          </p:grpSp>
        </p:grpSp>
        <p:grpSp>
          <p:nvGrpSpPr>
            <p:cNvPr id="985195" name="Group 107"/>
            <p:cNvGrpSpPr>
              <a:grpSpLocks/>
            </p:cNvGrpSpPr>
            <p:nvPr/>
          </p:nvGrpSpPr>
          <p:grpSpPr bwMode="auto">
            <a:xfrm>
              <a:off x="1371600" y="3429000"/>
              <a:ext cx="2595563" cy="866775"/>
              <a:chOff x="1392" y="2966"/>
              <a:chExt cx="1635" cy="546"/>
            </a:xfrm>
          </p:grpSpPr>
          <p:sp>
            <p:nvSpPr>
              <p:cNvPr id="985182" name="Text Box 94"/>
              <p:cNvSpPr txBox="1">
                <a:spLocks noChangeArrowheads="1"/>
              </p:cNvSpPr>
              <p:nvPr/>
            </p:nvSpPr>
            <p:spPr bwMode="auto">
              <a:xfrm>
                <a:off x="1392" y="2976"/>
                <a:ext cx="50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df(x)</a:t>
                </a:r>
              </a:p>
            </p:txBody>
          </p:sp>
          <p:sp>
            <p:nvSpPr>
              <p:cNvPr id="985183" name="Text Box 95"/>
              <p:cNvSpPr txBox="1">
                <a:spLocks noChangeArrowheads="1"/>
              </p:cNvSpPr>
              <p:nvPr/>
            </p:nvSpPr>
            <p:spPr bwMode="auto">
              <a:xfrm>
                <a:off x="1450" y="3189"/>
                <a:ext cx="31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dx</a:t>
                </a:r>
              </a:p>
            </p:txBody>
          </p:sp>
          <p:sp>
            <p:nvSpPr>
              <p:cNvPr id="985185" name="Line 97"/>
              <p:cNvSpPr>
                <a:spLocks noChangeShapeType="1"/>
              </p:cNvSpPr>
              <p:nvPr/>
            </p:nvSpPr>
            <p:spPr bwMode="auto">
              <a:xfrm>
                <a:off x="1468" y="3251"/>
                <a:ext cx="32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5194" name="Group 106"/>
              <p:cNvGrpSpPr>
                <a:grpSpLocks/>
              </p:cNvGrpSpPr>
              <p:nvPr/>
            </p:nvGrpSpPr>
            <p:grpSpPr bwMode="auto">
              <a:xfrm>
                <a:off x="2016" y="2966"/>
                <a:ext cx="1011" cy="546"/>
                <a:chOff x="2302" y="2986"/>
                <a:chExt cx="1011" cy="546"/>
              </a:xfrm>
            </p:grpSpPr>
            <p:sp>
              <p:nvSpPr>
                <p:cNvPr id="985190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302" y="2986"/>
                  <a:ext cx="1011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f(x) - f(x-1)</a:t>
                  </a:r>
                </a:p>
              </p:txBody>
            </p:sp>
            <p:sp>
              <p:nvSpPr>
                <p:cNvPr id="985191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2358" y="3283"/>
                  <a:ext cx="9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667" y="32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</p:grpSp>
          <p:sp>
            <p:nvSpPr>
              <p:cNvPr id="985193" name="Text Box 105"/>
              <p:cNvSpPr txBox="1">
                <a:spLocks noChangeArrowheads="1"/>
              </p:cNvSpPr>
              <p:nvPr/>
            </p:nvSpPr>
            <p:spPr bwMode="auto">
              <a:xfrm>
                <a:off x="1819" y="3105"/>
                <a:ext cx="22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latin typeface="Symbol" pitchFamily="18" charset="2"/>
                  </a:rPr>
                  <a:t>@</a:t>
                </a:r>
              </a:p>
            </p:txBody>
          </p:sp>
        </p:grpSp>
        <p:sp>
          <p:nvSpPr>
            <p:cNvPr id="985196" name="Line 108"/>
            <p:cNvSpPr>
              <a:spLocks noChangeShapeType="1"/>
            </p:cNvSpPr>
            <p:nvPr/>
          </p:nvSpPr>
          <p:spPr bwMode="auto">
            <a:xfrm flipV="1">
              <a:off x="6172200" y="2438400"/>
              <a:ext cx="0" cy="1447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7" name="Line 109"/>
            <p:cNvSpPr>
              <a:spLocks noChangeShapeType="1"/>
            </p:cNvSpPr>
            <p:nvPr/>
          </p:nvSpPr>
          <p:spPr bwMode="auto">
            <a:xfrm>
              <a:off x="6172200" y="3886200"/>
              <a:ext cx="1752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8" name="Freeform 110"/>
            <p:cNvSpPr>
              <a:spLocks/>
            </p:cNvSpPr>
            <p:nvPr/>
          </p:nvSpPr>
          <p:spPr bwMode="auto">
            <a:xfrm>
              <a:off x="6451600" y="2667000"/>
              <a:ext cx="1117600" cy="819150"/>
            </a:xfrm>
            <a:custGeom>
              <a:avLst/>
              <a:gdLst/>
              <a:ahLst/>
              <a:cxnLst>
                <a:cxn ang="0">
                  <a:pos x="0" y="512"/>
                </a:cxn>
                <a:cxn ang="0">
                  <a:pos x="21" y="480"/>
                </a:cxn>
                <a:cxn ang="0">
                  <a:pos x="43" y="448"/>
                </a:cxn>
                <a:cxn ang="0">
                  <a:pos x="112" y="325"/>
                </a:cxn>
                <a:cxn ang="0">
                  <a:pos x="171" y="261"/>
                </a:cxn>
                <a:cxn ang="0">
                  <a:pos x="224" y="203"/>
                </a:cxn>
                <a:cxn ang="0">
                  <a:pos x="283" y="149"/>
                </a:cxn>
                <a:cxn ang="0">
                  <a:pos x="416" y="64"/>
                </a:cxn>
                <a:cxn ang="0">
                  <a:pos x="704" y="0"/>
                </a:cxn>
              </a:cxnLst>
              <a:rect l="0" t="0" r="r" b="b"/>
              <a:pathLst>
                <a:path w="704" h="516">
                  <a:moveTo>
                    <a:pt x="0" y="512"/>
                  </a:moveTo>
                  <a:cubicBezTo>
                    <a:pt x="37" y="474"/>
                    <a:pt x="0" y="516"/>
                    <a:pt x="21" y="480"/>
                  </a:cubicBezTo>
                  <a:cubicBezTo>
                    <a:pt x="27" y="468"/>
                    <a:pt x="43" y="448"/>
                    <a:pt x="43" y="448"/>
                  </a:cubicBezTo>
                  <a:cubicBezTo>
                    <a:pt x="56" y="405"/>
                    <a:pt x="79" y="357"/>
                    <a:pt x="112" y="325"/>
                  </a:cubicBezTo>
                  <a:cubicBezTo>
                    <a:pt x="128" y="308"/>
                    <a:pt x="160" y="277"/>
                    <a:pt x="171" y="261"/>
                  </a:cubicBezTo>
                  <a:cubicBezTo>
                    <a:pt x="184" y="239"/>
                    <a:pt x="202" y="216"/>
                    <a:pt x="224" y="203"/>
                  </a:cubicBezTo>
                  <a:cubicBezTo>
                    <a:pt x="239" y="180"/>
                    <a:pt x="262" y="166"/>
                    <a:pt x="283" y="149"/>
                  </a:cubicBezTo>
                  <a:cubicBezTo>
                    <a:pt x="321" y="115"/>
                    <a:pt x="364" y="76"/>
                    <a:pt x="416" y="64"/>
                  </a:cubicBezTo>
                  <a:cubicBezTo>
                    <a:pt x="501" y="19"/>
                    <a:pt x="607" y="0"/>
                    <a:pt x="7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199" name="Line 111"/>
            <p:cNvSpPr>
              <a:spLocks noChangeShapeType="1"/>
            </p:cNvSpPr>
            <p:nvPr/>
          </p:nvSpPr>
          <p:spPr bwMode="auto">
            <a:xfrm>
              <a:off x="6934200" y="2895600"/>
              <a:ext cx="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0" name="Line 112"/>
            <p:cNvSpPr>
              <a:spLocks noChangeShapeType="1"/>
            </p:cNvSpPr>
            <p:nvPr/>
          </p:nvSpPr>
          <p:spPr bwMode="auto">
            <a:xfrm>
              <a:off x="7239000" y="2743200"/>
              <a:ext cx="0" cy="1143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1" name="Line 113"/>
            <p:cNvSpPr>
              <a:spLocks noChangeShapeType="1"/>
            </p:cNvSpPr>
            <p:nvPr/>
          </p:nvSpPr>
          <p:spPr bwMode="auto">
            <a:xfrm>
              <a:off x="7543800" y="2667000"/>
              <a:ext cx="0" cy="1219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3" name="Line 115"/>
            <p:cNvSpPr>
              <a:spLocks noChangeShapeType="1"/>
            </p:cNvSpPr>
            <p:nvPr/>
          </p:nvSpPr>
          <p:spPr bwMode="auto">
            <a:xfrm>
              <a:off x="6629400" y="3200400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4" name="Text Box 116"/>
            <p:cNvSpPr txBox="1">
              <a:spLocks noChangeArrowheads="1"/>
            </p:cNvSpPr>
            <p:nvPr/>
          </p:nvSpPr>
          <p:spPr bwMode="auto">
            <a:xfrm>
              <a:off x="7094538" y="3838575"/>
              <a:ext cx="2730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985205" name="Text Box 117"/>
            <p:cNvSpPr txBox="1">
              <a:spLocks noChangeArrowheads="1"/>
            </p:cNvSpPr>
            <p:nvPr/>
          </p:nvSpPr>
          <p:spPr bwMode="auto">
            <a:xfrm>
              <a:off x="6716713" y="3838575"/>
              <a:ext cx="430212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x-1</a:t>
              </a:r>
            </a:p>
          </p:txBody>
        </p:sp>
        <p:sp>
          <p:nvSpPr>
            <p:cNvPr id="985206" name="Line 118"/>
            <p:cNvSpPr>
              <a:spLocks noChangeShapeType="1"/>
            </p:cNvSpPr>
            <p:nvPr/>
          </p:nvSpPr>
          <p:spPr bwMode="auto">
            <a:xfrm flipV="1">
              <a:off x="6654800" y="2522538"/>
              <a:ext cx="1127125" cy="407987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7" name="Line 119"/>
            <p:cNvSpPr>
              <a:spLocks noChangeShapeType="1"/>
            </p:cNvSpPr>
            <p:nvPr/>
          </p:nvSpPr>
          <p:spPr bwMode="auto">
            <a:xfrm flipV="1">
              <a:off x="6942138" y="2763838"/>
              <a:ext cx="287337" cy="152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08" name="Text Box 120"/>
            <p:cNvSpPr txBox="1">
              <a:spLocks noChangeArrowheads="1"/>
            </p:cNvSpPr>
            <p:nvPr/>
          </p:nvSpPr>
          <p:spPr bwMode="auto">
            <a:xfrm>
              <a:off x="5943600" y="2170113"/>
              <a:ext cx="439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f(x)</a:t>
              </a:r>
            </a:p>
          </p:txBody>
        </p:sp>
        <p:sp>
          <p:nvSpPr>
            <p:cNvPr id="985210" name="Oval 122"/>
            <p:cNvSpPr>
              <a:spLocks noChangeArrowheads="1"/>
            </p:cNvSpPr>
            <p:nvPr/>
          </p:nvSpPr>
          <p:spPr bwMode="auto">
            <a:xfrm>
              <a:off x="3883025" y="1966913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1" name="Oval 123"/>
            <p:cNvSpPr>
              <a:spLocks noChangeArrowheads="1"/>
            </p:cNvSpPr>
            <p:nvPr/>
          </p:nvSpPr>
          <p:spPr bwMode="auto">
            <a:xfrm>
              <a:off x="7080250" y="2674938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2" name="AutoShape 124"/>
            <p:cNvCxnSpPr>
              <a:cxnSpLocks noChangeShapeType="1"/>
              <a:stCxn id="985210" idx="0"/>
              <a:endCxn id="985211" idx="0"/>
            </p:cNvCxnSpPr>
            <p:nvPr/>
          </p:nvCxnSpPr>
          <p:spPr bwMode="auto">
            <a:xfrm rot="5400000" flipV="1">
              <a:off x="5203825" y="722313"/>
              <a:ext cx="708025" cy="3197225"/>
            </a:xfrm>
            <a:prstGeom prst="curvedConnector3">
              <a:avLst>
                <a:gd name="adj1" fmla="val -32287"/>
              </a:avLst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985213" name="Oval 125"/>
            <p:cNvSpPr>
              <a:spLocks noChangeArrowheads="1"/>
            </p:cNvSpPr>
            <p:nvPr/>
          </p:nvSpPr>
          <p:spPr bwMode="auto">
            <a:xfrm>
              <a:off x="3505200" y="403860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5214" name="Oval 126"/>
            <p:cNvSpPr>
              <a:spLocks noChangeArrowheads="1"/>
            </p:cNvSpPr>
            <p:nvPr/>
          </p:nvSpPr>
          <p:spPr bwMode="auto">
            <a:xfrm>
              <a:off x="7010400" y="2800350"/>
              <a:ext cx="152400" cy="152400"/>
            </a:xfrm>
            <a:prstGeom prst="ellipse">
              <a:avLst/>
            </a:prstGeom>
            <a:noFill/>
            <a:ln w="12700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5215" name="AutoShape 127"/>
            <p:cNvCxnSpPr>
              <a:cxnSpLocks noChangeShapeType="1"/>
              <a:stCxn id="985213" idx="5"/>
              <a:endCxn id="985214" idx="4"/>
            </p:cNvCxnSpPr>
            <p:nvPr/>
          </p:nvCxnSpPr>
          <p:spPr bwMode="auto">
            <a:xfrm rot="5400000" flipH="1" flipV="1">
              <a:off x="4752975" y="1835150"/>
              <a:ext cx="1216025" cy="3451225"/>
            </a:xfrm>
            <a:prstGeom prst="curvedConnector3">
              <a:avLst>
                <a:gd name="adj1" fmla="val -20625"/>
              </a:avLst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</p:cxnSp>
        <p:grpSp>
          <p:nvGrpSpPr>
            <p:cNvPr id="985220" name="Group 132"/>
            <p:cNvGrpSpPr>
              <a:grpSpLocks/>
            </p:cNvGrpSpPr>
            <p:nvPr/>
          </p:nvGrpSpPr>
          <p:grpSpPr bwMode="auto">
            <a:xfrm>
              <a:off x="2498725" y="5029200"/>
              <a:ext cx="3749675" cy="533400"/>
              <a:chOff x="1574" y="3168"/>
              <a:chExt cx="2362" cy="336"/>
            </a:xfrm>
          </p:grpSpPr>
          <p:sp>
            <p:nvSpPr>
              <p:cNvPr id="985216" name="Text Box 128"/>
              <p:cNvSpPr txBox="1">
                <a:spLocks noChangeArrowheads="1"/>
              </p:cNvSpPr>
              <p:nvPr/>
            </p:nvSpPr>
            <p:spPr bwMode="auto">
              <a:xfrm>
                <a:off x="1574" y="3193"/>
                <a:ext cx="2280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Convolve with        -1     1</a:t>
                </a:r>
              </a:p>
            </p:txBody>
          </p:sp>
          <p:grpSp>
            <p:nvGrpSpPr>
              <p:cNvPr id="985219" name="Group 131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85217" name="Rectangle 129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218" name="Line 130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85221" name="AutoShape 133"/>
            <p:cNvSpPr>
              <a:spLocks noChangeArrowheads="1"/>
            </p:cNvSpPr>
            <p:nvPr/>
          </p:nvSpPr>
          <p:spPr bwMode="auto">
            <a:xfrm>
              <a:off x="1447800" y="5181600"/>
              <a:ext cx="914400" cy="30480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75" y="285750"/>
            <a:ext cx="3667125" cy="609600"/>
          </a:xfrm>
        </p:spPr>
        <p:txBody>
          <a:bodyPr/>
          <a:lstStyle/>
          <a:p>
            <a:r>
              <a:rPr lang="en-US" altLang="en-US"/>
              <a:t>In Two Dimensions</a:t>
            </a:r>
          </a:p>
        </p:txBody>
      </p:sp>
      <p:sp>
        <p:nvSpPr>
          <p:cNvPr id="99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2362200"/>
          </a:xfrm>
        </p:spPr>
        <p:txBody>
          <a:bodyPr/>
          <a:lstStyle/>
          <a:p>
            <a:r>
              <a:rPr lang="en-US" altLang="en-US" dirty="0"/>
              <a:t>Discrete image function I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Derivatives       Differences</a:t>
            </a:r>
          </a:p>
          <a:p>
            <a:endParaRPr lang="en-US" altLang="en-US" dirty="0"/>
          </a:p>
        </p:txBody>
      </p:sp>
      <p:pic>
        <p:nvPicPr>
          <p:cNvPr id="99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553200" cy="265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6359" name="AutoShape 7"/>
          <p:cNvSpPr>
            <a:spLocks noChangeArrowheads="1"/>
          </p:cNvSpPr>
          <p:nvPr/>
        </p:nvSpPr>
        <p:spPr bwMode="auto">
          <a:xfrm>
            <a:off x="2638425" y="4856163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09800" y="5105400"/>
            <a:ext cx="4343400" cy="1295400"/>
            <a:chOff x="1905000" y="5105400"/>
            <a:chExt cx="4343400" cy="1295400"/>
          </a:xfrm>
        </p:grpSpPr>
        <p:grpSp>
          <p:nvGrpSpPr>
            <p:cNvPr id="996376" name="Group 24"/>
            <p:cNvGrpSpPr>
              <a:grpSpLocks/>
            </p:cNvGrpSpPr>
            <p:nvPr/>
          </p:nvGrpSpPr>
          <p:grpSpPr bwMode="auto">
            <a:xfrm>
              <a:off x="2819400" y="5486399"/>
              <a:ext cx="1295400" cy="533400"/>
              <a:chOff x="1392" y="3456"/>
              <a:chExt cx="816" cy="336"/>
            </a:xfrm>
          </p:grpSpPr>
          <p:grpSp>
            <p:nvGrpSpPr>
              <p:cNvPr id="996370" name="Group 18"/>
              <p:cNvGrpSpPr>
                <a:grpSpLocks/>
              </p:cNvGrpSpPr>
              <p:nvPr/>
            </p:nvGrpSpPr>
            <p:grpSpPr bwMode="auto">
              <a:xfrm>
                <a:off x="1392" y="3456"/>
                <a:ext cx="816" cy="336"/>
                <a:chOff x="3120" y="3168"/>
                <a:chExt cx="816" cy="336"/>
              </a:xfrm>
            </p:grpSpPr>
            <p:sp>
              <p:nvSpPr>
                <p:cNvPr id="99636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229" y="3168"/>
                  <a:ext cx="659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 dirty="0"/>
                    <a:t>-1     1</a:t>
                  </a:r>
                </a:p>
              </p:txBody>
            </p:sp>
            <p:grpSp>
              <p:nvGrpSpPr>
                <p:cNvPr id="996363" name="Group 11"/>
                <p:cNvGrpSpPr>
                  <a:grpSpLocks/>
                </p:cNvGrpSpPr>
                <p:nvPr/>
              </p:nvGrpSpPr>
              <p:grpSpPr bwMode="auto">
                <a:xfrm>
                  <a:off x="3120" y="3168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96373" name="Oval 21"/>
              <p:cNvSpPr>
                <a:spLocks noChangeArrowheads="1"/>
              </p:cNvSpPr>
              <p:nvPr/>
            </p:nvSpPr>
            <p:spPr bwMode="auto">
              <a:xfrm>
                <a:off x="1872" y="3696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96377" name="Group 25"/>
            <p:cNvGrpSpPr>
              <a:grpSpLocks/>
            </p:cNvGrpSpPr>
            <p:nvPr/>
          </p:nvGrpSpPr>
          <p:grpSpPr bwMode="auto">
            <a:xfrm>
              <a:off x="5715000" y="5105400"/>
              <a:ext cx="533400" cy="1295400"/>
              <a:chOff x="3600" y="3216"/>
              <a:chExt cx="336" cy="816"/>
            </a:xfrm>
          </p:grpSpPr>
          <p:grpSp>
            <p:nvGrpSpPr>
              <p:cNvPr id="996372" name="Group 20"/>
              <p:cNvGrpSpPr>
                <a:grpSpLocks/>
              </p:cNvGrpSpPr>
              <p:nvPr/>
            </p:nvGrpSpPr>
            <p:grpSpPr bwMode="auto">
              <a:xfrm>
                <a:off x="3600" y="3216"/>
                <a:ext cx="336" cy="816"/>
                <a:chOff x="2448" y="3312"/>
                <a:chExt cx="336" cy="816"/>
              </a:xfrm>
            </p:grpSpPr>
            <p:sp>
              <p:nvSpPr>
                <p:cNvPr id="99636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496" y="3744"/>
                  <a:ext cx="223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1</a:t>
                  </a:r>
                </a:p>
              </p:txBody>
            </p:sp>
            <p:grpSp>
              <p:nvGrpSpPr>
                <p:cNvPr id="996367" name="Group 15"/>
                <p:cNvGrpSpPr>
                  <a:grpSpLocks/>
                </p:cNvGrpSpPr>
                <p:nvPr/>
              </p:nvGrpSpPr>
              <p:grpSpPr bwMode="auto">
                <a:xfrm rot="-5400000">
                  <a:off x="2208" y="3552"/>
                  <a:ext cx="816" cy="336"/>
                  <a:chOff x="3120" y="3168"/>
                  <a:chExt cx="816" cy="336"/>
                </a:xfrm>
              </p:grpSpPr>
              <p:sp>
                <p:nvSpPr>
                  <p:cNvPr id="99636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68"/>
                    <a:ext cx="816" cy="3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636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542" y="3168"/>
                    <a:ext cx="0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63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476" y="3360"/>
                  <a:ext cx="287" cy="28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400"/>
                    <a:t>-1</a:t>
                  </a:r>
                </a:p>
              </p:txBody>
            </p:sp>
          </p:grpSp>
          <p:sp>
            <p:nvSpPr>
              <p:cNvPr id="996374" name="Oval 22"/>
              <p:cNvSpPr>
                <a:spLocks noChangeArrowheads="1"/>
              </p:cNvSpPr>
              <p:nvPr/>
            </p:nvSpPr>
            <p:spPr bwMode="auto">
              <a:xfrm>
                <a:off x="3638" y="3935"/>
                <a:ext cx="64" cy="69"/>
              </a:xfrm>
              <a:prstGeom prst="ellipse">
                <a:avLst/>
              </a:prstGeom>
              <a:solidFill>
                <a:srgbClr val="D82204"/>
              </a:solidFill>
              <a:ln w="12700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6378" name="Text Box 26"/>
            <p:cNvSpPr txBox="1">
              <a:spLocks noChangeArrowheads="1"/>
            </p:cNvSpPr>
            <p:nvPr/>
          </p:nvSpPr>
          <p:spPr bwMode="auto">
            <a:xfrm>
              <a:off x="1905000" y="556260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j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  <p:sp>
          <p:nvSpPr>
            <p:cNvPr id="996379" name="Text Box 27"/>
            <p:cNvSpPr txBox="1">
              <a:spLocks noChangeArrowheads="1"/>
            </p:cNvSpPr>
            <p:nvPr/>
          </p:nvSpPr>
          <p:spPr bwMode="auto">
            <a:xfrm>
              <a:off x="4913313" y="5518150"/>
              <a:ext cx="8445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 err="1">
                  <a:latin typeface="Symbol" pitchFamily="18" charset="2"/>
                </a:rPr>
                <a:t>D</a:t>
              </a:r>
              <a:r>
                <a:rPr lang="en-US" altLang="en-US" sz="2400" baseline="-15000" dirty="0" err="1"/>
                <a:t>i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 =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371725" cy="609600"/>
          </a:xfrm>
        </p:spPr>
        <p:txBody>
          <a:bodyPr/>
          <a:lstStyle/>
          <a:p>
            <a:r>
              <a:rPr lang="en-US" altLang="en-US"/>
              <a:t>1x2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8800" y="1371600"/>
            <a:ext cx="5199062" cy="4521200"/>
            <a:chOff x="439738" y="1270000"/>
            <a:chExt cx="5199062" cy="4521200"/>
          </a:xfrm>
        </p:grpSpPr>
        <p:pic>
          <p:nvPicPr>
            <p:cNvPr id="9912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264" t="2194" r="4225" b="5486"/>
            <a:stretch>
              <a:fillRect/>
            </a:stretch>
          </p:blipFill>
          <p:spPr bwMode="auto">
            <a:xfrm>
              <a:off x="439738" y="1270000"/>
              <a:ext cx="2416175" cy="213042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71" t="2606" r="3963" b="4045"/>
            <a:stretch>
              <a:fillRect/>
            </a:stretch>
          </p:blipFill>
          <p:spPr bwMode="auto">
            <a:xfrm>
              <a:off x="3167063" y="1270000"/>
              <a:ext cx="2413000" cy="21542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991239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657600"/>
              <a:ext cx="2381986" cy="21336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1242" name="Text Box 10"/>
            <p:cNvSpPr txBox="1">
              <a:spLocks noChangeArrowheads="1"/>
            </p:cNvSpPr>
            <p:nvPr/>
          </p:nvSpPr>
          <p:spPr bwMode="auto">
            <a:xfrm>
              <a:off x="3159125" y="1270000"/>
              <a:ext cx="1111250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1x2 Vertical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200400" y="3657600"/>
              <a:ext cx="2438400" cy="2097833"/>
              <a:chOff x="5740400" y="1270000"/>
              <a:chExt cx="2489200" cy="2141538"/>
            </a:xfrm>
          </p:grpSpPr>
          <p:pic>
            <p:nvPicPr>
              <p:cNvPr id="991238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987" t="1146" r="1607" b="1939"/>
              <a:stretch>
                <a:fillRect/>
              </a:stretch>
            </p:blipFill>
            <p:spPr bwMode="auto">
              <a:xfrm>
                <a:off x="5740400" y="1270000"/>
                <a:ext cx="2489200" cy="2141538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991243" name="Text Box 11"/>
              <p:cNvSpPr txBox="1">
                <a:spLocks noChangeArrowheads="1"/>
              </p:cNvSpPr>
              <p:nvPr/>
            </p:nvSpPr>
            <p:spPr bwMode="auto">
              <a:xfrm>
                <a:off x="5749925" y="1279525"/>
                <a:ext cx="131762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1x2 Horizontal</a:t>
                </a:r>
              </a:p>
            </p:txBody>
          </p:sp>
        </p:grpSp>
        <p:sp>
          <p:nvSpPr>
            <p:cNvPr id="991244" name="Text Box 12"/>
            <p:cNvSpPr txBox="1">
              <a:spLocks noChangeArrowheads="1"/>
            </p:cNvSpPr>
            <p:nvPr/>
          </p:nvSpPr>
          <p:spPr bwMode="auto">
            <a:xfrm>
              <a:off x="457200" y="3657600"/>
              <a:ext cx="992187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Combined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Smoothing and Edge Detection</a:t>
            </a:r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Derivatives are 'noisy' operations</a:t>
            </a:r>
          </a:p>
          <a:p>
            <a:pPr lvl="1"/>
            <a:r>
              <a:rPr lang="en-US" altLang="en-US" dirty="0"/>
              <a:t> edges are a high spatial frequency phenomenon</a:t>
            </a:r>
          </a:p>
          <a:p>
            <a:pPr lvl="1"/>
            <a:r>
              <a:rPr lang="en-US" altLang="en-US" dirty="0"/>
              <a:t>edge detectors are sensitive to and accent noise</a:t>
            </a:r>
          </a:p>
          <a:p>
            <a:r>
              <a:rPr lang="en-US" altLang="en-US" dirty="0"/>
              <a:t>Averaging reduces noise</a:t>
            </a:r>
          </a:p>
          <a:p>
            <a:pPr lvl="1"/>
            <a:r>
              <a:rPr lang="en-US" altLang="en-US" dirty="0"/>
              <a:t>spatial averages can be computed using masks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Combine smoothing with edge detection.</a:t>
            </a:r>
          </a:p>
        </p:txBody>
      </p:sp>
      <p:pic>
        <p:nvPicPr>
          <p:cNvPr id="992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797300"/>
            <a:ext cx="4191000" cy="1384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133725" cy="609600"/>
          </a:xfrm>
        </p:spPr>
        <p:txBody>
          <a:bodyPr/>
          <a:lstStyle/>
          <a:p>
            <a:r>
              <a:rPr lang="en-US" altLang="en-US"/>
              <a:t>Effect of Blurring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219200"/>
            <a:ext cx="6107113" cy="5029200"/>
            <a:chOff x="457200" y="1219200"/>
            <a:chExt cx="6107113" cy="5029200"/>
          </a:xfrm>
        </p:grpSpPr>
        <p:pic>
          <p:nvPicPr>
            <p:cNvPr id="9932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9800" y="1676400"/>
              <a:ext cx="4354513" cy="457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3288" name="Text Box 8"/>
            <p:cNvSpPr txBox="1">
              <a:spLocks noChangeArrowheads="1"/>
            </p:cNvSpPr>
            <p:nvPr/>
          </p:nvSpPr>
          <p:spPr bwMode="auto">
            <a:xfrm>
              <a:off x="2286000" y="1219200"/>
              <a:ext cx="106045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Original</a:t>
              </a:r>
            </a:p>
          </p:txBody>
        </p:sp>
        <p:sp>
          <p:nvSpPr>
            <p:cNvPr id="993290" name="Text Box 10"/>
            <p:cNvSpPr txBox="1">
              <a:spLocks noChangeArrowheads="1"/>
            </p:cNvSpPr>
            <p:nvPr/>
          </p:nvSpPr>
          <p:spPr bwMode="auto">
            <a:xfrm>
              <a:off x="3683000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Orig+1 Iter</a:t>
              </a:r>
            </a:p>
          </p:txBody>
        </p:sp>
        <p:sp>
          <p:nvSpPr>
            <p:cNvPr id="993291" name="Text Box 11"/>
            <p:cNvSpPr txBox="1">
              <a:spLocks noChangeArrowheads="1"/>
            </p:cNvSpPr>
            <p:nvPr/>
          </p:nvSpPr>
          <p:spPr bwMode="auto">
            <a:xfrm>
              <a:off x="5167313" y="1219200"/>
              <a:ext cx="13874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Orig+2 Iter</a:t>
              </a:r>
            </a:p>
          </p:txBody>
        </p:sp>
        <p:sp>
          <p:nvSpPr>
            <p:cNvPr id="993292" name="Text Box 12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8890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Image</a:t>
              </a:r>
            </a:p>
          </p:txBody>
        </p:sp>
        <p:sp>
          <p:nvSpPr>
            <p:cNvPr id="993293" name="Text Box 13"/>
            <p:cNvSpPr txBox="1">
              <a:spLocks noChangeArrowheads="1"/>
            </p:cNvSpPr>
            <p:nvPr/>
          </p:nvSpPr>
          <p:spPr bwMode="auto">
            <a:xfrm>
              <a:off x="457200" y="3733800"/>
              <a:ext cx="9048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 dirty="0"/>
                <a:t>Edges</a:t>
              </a:r>
            </a:p>
          </p:txBody>
        </p:sp>
        <p:sp>
          <p:nvSpPr>
            <p:cNvPr id="993294" name="Text Box 14"/>
            <p:cNvSpPr txBox="1">
              <a:spLocks noChangeArrowheads="1"/>
            </p:cNvSpPr>
            <p:nvPr/>
          </p:nvSpPr>
          <p:spPr bwMode="auto">
            <a:xfrm>
              <a:off x="457200" y="5257800"/>
              <a:ext cx="1597025" cy="7016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Thresholded</a:t>
              </a:r>
            </a:p>
            <a:p>
              <a:r>
                <a:rPr lang="en-US" altLang="en-US" sz="2000"/>
                <a:t>Edges</a:t>
              </a:r>
            </a:p>
          </p:txBody>
        </p:sp>
        <p:sp>
          <p:nvSpPr>
            <p:cNvPr id="993295" name="Rectangle 15"/>
            <p:cNvSpPr>
              <a:spLocks noChangeArrowheads="1"/>
            </p:cNvSpPr>
            <p:nvPr/>
          </p:nvSpPr>
          <p:spPr bwMode="auto">
            <a:xfrm>
              <a:off x="2243138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6" name="Rectangle 16"/>
            <p:cNvSpPr>
              <a:spLocks noChangeArrowheads="1"/>
            </p:cNvSpPr>
            <p:nvPr/>
          </p:nvSpPr>
          <p:spPr bwMode="auto">
            <a:xfrm>
              <a:off x="3794125" y="17081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7" name="Rectangle 17"/>
            <p:cNvSpPr>
              <a:spLocks noChangeArrowheads="1"/>
            </p:cNvSpPr>
            <p:nvPr/>
          </p:nvSpPr>
          <p:spPr bwMode="auto">
            <a:xfrm>
              <a:off x="5268913" y="17256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8" name="Rectangle 18"/>
            <p:cNvSpPr>
              <a:spLocks noChangeArrowheads="1"/>
            </p:cNvSpPr>
            <p:nvPr/>
          </p:nvSpPr>
          <p:spPr bwMode="auto">
            <a:xfrm>
              <a:off x="5262563" y="334010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299" name="Rectangle 19"/>
            <p:cNvSpPr>
              <a:spLocks noChangeArrowheads="1"/>
            </p:cNvSpPr>
            <p:nvPr/>
          </p:nvSpPr>
          <p:spPr bwMode="auto">
            <a:xfrm>
              <a:off x="3773488" y="332581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0" name="Rectangle 20"/>
            <p:cNvSpPr>
              <a:spLocks noChangeArrowheads="1"/>
            </p:cNvSpPr>
            <p:nvPr/>
          </p:nvSpPr>
          <p:spPr bwMode="auto">
            <a:xfrm>
              <a:off x="2233613" y="33194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1" name="Rectangle 21"/>
            <p:cNvSpPr>
              <a:spLocks noChangeArrowheads="1"/>
            </p:cNvSpPr>
            <p:nvPr/>
          </p:nvSpPr>
          <p:spPr bwMode="auto">
            <a:xfrm>
              <a:off x="2243138" y="4932363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2" name="Rectangle 22"/>
            <p:cNvSpPr>
              <a:spLocks noChangeArrowheads="1"/>
            </p:cNvSpPr>
            <p:nvPr/>
          </p:nvSpPr>
          <p:spPr bwMode="auto">
            <a:xfrm>
              <a:off x="3781425" y="4933950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03" name="Rectangle 23"/>
            <p:cNvSpPr>
              <a:spLocks noChangeArrowheads="1"/>
            </p:cNvSpPr>
            <p:nvPr/>
          </p:nvSpPr>
          <p:spPr bwMode="auto">
            <a:xfrm>
              <a:off x="5273675" y="4943475"/>
              <a:ext cx="1203325" cy="1212850"/>
            </a:xfrm>
            <a:prstGeom prst="rect">
              <a:avLst/>
            </a:prstGeom>
            <a:noFill/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285750"/>
            <a:ext cx="3590925" cy="609600"/>
          </a:xfrm>
        </p:spPr>
        <p:txBody>
          <a:bodyPr/>
          <a:lstStyle/>
          <a:p>
            <a:r>
              <a:rPr lang="en-US" altLang="en-US"/>
              <a:t>Combining the Two</a:t>
            </a:r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Applying this mask is equivalent to taking the 	difference of averages on either side of the central pixel.</a:t>
            </a:r>
          </a:p>
        </p:txBody>
      </p:sp>
      <p:pic>
        <p:nvPicPr>
          <p:cNvPr id="99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895600"/>
            <a:ext cx="1852613" cy="16398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953000"/>
            <a:ext cx="1855788" cy="1395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43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849813"/>
            <a:ext cx="1447800" cy="16271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867275" y="285750"/>
            <a:ext cx="42767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sp>
        <p:nvSpPr>
          <p:cNvPr id="99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1371600"/>
          </a:xfrm>
        </p:spPr>
        <p:txBody>
          <a:bodyPr/>
          <a:lstStyle/>
          <a:p>
            <a:r>
              <a:rPr lang="en-US" altLang="en-US"/>
              <a:t>Variables</a:t>
            </a:r>
          </a:p>
          <a:p>
            <a:pPr lvl="1"/>
            <a:r>
              <a:rPr lang="en-US" altLang="en-US"/>
              <a:t>Size of kernel</a:t>
            </a:r>
          </a:p>
          <a:p>
            <a:pPr lvl="1"/>
            <a:r>
              <a:rPr lang="en-US" altLang="en-US"/>
              <a:t>Pattern of weights</a:t>
            </a:r>
          </a:p>
          <a:p>
            <a:pPr lvl="1"/>
            <a:endParaRPr lang="en-US" altLang="en-US"/>
          </a:p>
          <a:p>
            <a:r>
              <a:rPr lang="en-US" altLang="en-US"/>
              <a:t>1x2 Operator (we’ve already seen this one</a:t>
            </a:r>
          </a:p>
        </p:txBody>
      </p:sp>
      <p:grpSp>
        <p:nvGrpSpPr>
          <p:cNvPr id="995332" name="Group 4"/>
          <p:cNvGrpSpPr>
            <a:grpSpLocks/>
          </p:cNvGrpSpPr>
          <p:nvPr/>
        </p:nvGrpSpPr>
        <p:grpSpPr bwMode="auto">
          <a:xfrm>
            <a:off x="2895600" y="4495800"/>
            <a:ext cx="1295400" cy="533400"/>
            <a:chOff x="1392" y="3456"/>
            <a:chExt cx="816" cy="336"/>
          </a:xfrm>
        </p:grpSpPr>
        <p:grpSp>
          <p:nvGrpSpPr>
            <p:cNvPr id="995333" name="Group 5"/>
            <p:cNvGrpSpPr>
              <a:grpSpLocks/>
            </p:cNvGrpSpPr>
            <p:nvPr/>
          </p:nvGrpSpPr>
          <p:grpSpPr bwMode="auto">
            <a:xfrm>
              <a:off x="1392" y="3456"/>
              <a:ext cx="816" cy="336"/>
              <a:chOff x="3120" y="3168"/>
              <a:chExt cx="816" cy="336"/>
            </a:xfrm>
          </p:grpSpPr>
          <p:sp>
            <p:nvSpPr>
              <p:cNvPr id="995334" name="Text Box 6"/>
              <p:cNvSpPr txBox="1">
                <a:spLocks noChangeArrowheads="1"/>
              </p:cNvSpPr>
              <p:nvPr/>
            </p:nvSpPr>
            <p:spPr bwMode="auto">
              <a:xfrm>
                <a:off x="3216" y="3216"/>
                <a:ext cx="6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-1     1</a:t>
                </a:r>
              </a:p>
            </p:txBody>
          </p:sp>
          <p:grpSp>
            <p:nvGrpSpPr>
              <p:cNvPr id="995335" name="Group 7"/>
              <p:cNvGrpSpPr>
                <a:grpSpLocks/>
              </p:cNvGrpSpPr>
              <p:nvPr/>
            </p:nvGrpSpPr>
            <p:grpSpPr bwMode="auto">
              <a:xfrm>
                <a:off x="3120" y="3168"/>
                <a:ext cx="816" cy="336"/>
                <a:chOff x="3120" y="3168"/>
                <a:chExt cx="816" cy="336"/>
              </a:xfrm>
            </p:grpSpPr>
            <p:sp>
              <p:nvSpPr>
                <p:cNvPr id="995336" name="Rectangle 8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37" name="Line 9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995338" name="Oval 10"/>
            <p:cNvSpPr>
              <a:spLocks noChangeArrowheads="1"/>
            </p:cNvSpPr>
            <p:nvPr/>
          </p:nvSpPr>
          <p:spPr bwMode="auto">
            <a:xfrm>
              <a:off x="1856" y="3696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95339" name="Group 11"/>
          <p:cNvGrpSpPr>
            <a:grpSpLocks/>
          </p:cNvGrpSpPr>
          <p:nvPr/>
        </p:nvGrpSpPr>
        <p:grpSpPr bwMode="auto">
          <a:xfrm>
            <a:off x="5791200" y="4114800"/>
            <a:ext cx="533400" cy="1295400"/>
            <a:chOff x="3600" y="3216"/>
            <a:chExt cx="336" cy="816"/>
          </a:xfrm>
        </p:grpSpPr>
        <p:grpSp>
          <p:nvGrpSpPr>
            <p:cNvPr id="995340" name="Group 12"/>
            <p:cNvGrpSpPr>
              <a:grpSpLocks/>
            </p:cNvGrpSpPr>
            <p:nvPr/>
          </p:nvGrpSpPr>
          <p:grpSpPr bwMode="auto">
            <a:xfrm>
              <a:off x="3600" y="3216"/>
              <a:ext cx="336" cy="816"/>
              <a:chOff x="2448" y="3312"/>
              <a:chExt cx="336" cy="816"/>
            </a:xfrm>
          </p:grpSpPr>
          <p:sp>
            <p:nvSpPr>
              <p:cNvPr id="995341" name="Text Box 13"/>
              <p:cNvSpPr txBox="1">
                <a:spLocks noChangeArrowheads="1"/>
              </p:cNvSpPr>
              <p:nvPr/>
            </p:nvSpPr>
            <p:spPr bwMode="auto">
              <a:xfrm>
                <a:off x="2496" y="3744"/>
                <a:ext cx="223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1</a:t>
                </a:r>
              </a:p>
            </p:txBody>
          </p:sp>
          <p:grpSp>
            <p:nvGrpSpPr>
              <p:cNvPr id="995342" name="Group 14"/>
              <p:cNvGrpSpPr>
                <a:grpSpLocks/>
              </p:cNvGrpSpPr>
              <p:nvPr/>
            </p:nvGrpSpPr>
            <p:grpSpPr bwMode="auto">
              <a:xfrm rot="-5400000">
                <a:off x="2208" y="3552"/>
                <a:ext cx="816" cy="336"/>
                <a:chOff x="3120" y="3168"/>
                <a:chExt cx="816" cy="336"/>
              </a:xfrm>
            </p:grpSpPr>
            <p:sp>
              <p:nvSpPr>
                <p:cNvPr id="995343" name="Rectangle 15"/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816" cy="33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5344" name="Line 16"/>
                <p:cNvSpPr>
                  <a:spLocks noChangeShapeType="1"/>
                </p:cNvSpPr>
                <p:nvPr/>
              </p:nvSpPr>
              <p:spPr bwMode="auto">
                <a:xfrm>
                  <a:off x="3542" y="3168"/>
                  <a:ext cx="0" cy="33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5345" name="Rectangle 17"/>
              <p:cNvSpPr>
                <a:spLocks noChangeArrowheads="1"/>
              </p:cNvSpPr>
              <p:nvPr/>
            </p:nvSpPr>
            <p:spPr bwMode="auto">
              <a:xfrm>
                <a:off x="2476" y="3360"/>
                <a:ext cx="28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-1</a:t>
                </a:r>
              </a:p>
            </p:txBody>
          </p:sp>
        </p:grpSp>
        <p:sp>
          <p:nvSpPr>
            <p:cNvPr id="995346" name="Oval 18"/>
            <p:cNvSpPr>
              <a:spLocks noChangeArrowheads="1"/>
            </p:cNvSpPr>
            <p:nvPr/>
          </p:nvSpPr>
          <p:spPr bwMode="auto">
            <a:xfrm>
              <a:off x="3638" y="3935"/>
              <a:ext cx="64" cy="69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5347" name="Text Box 19"/>
          <p:cNvSpPr txBox="1">
            <a:spLocks noChangeArrowheads="1"/>
          </p:cNvSpPr>
          <p:nvPr/>
        </p:nvSpPr>
        <p:spPr bwMode="auto">
          <a:xfrm>
            <a:off x="1981200" y="457200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j</a:t>
            </a:r>
            <a:r>
              <a:rPr lang="en-US" altLang="en-US" sz="2400"/>
              <a:t>I = </a:t>
            </a:r>
          </a:p>
        </p:txBody>
      </p:sp>
      <p:sp>
        <p:nvSpPr>
          <p:cNvPr id="995348" name="Text Box 20"/>
          <p:cNvSpPr txBox="1">
            <a:spLocks noChangeArrowheads="1"/>
          </p:cNvSpPr>
          <p:nvPr/>
        </p:nvSpPr>
        <p:spPr bwMode="auto">
          <a:xfrm>
            <a:off x="4989513" y="4527550"/>
            <a:ext cx="844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baseline="-15000"/>
              <a:t>i</a:t>
            </a:r>
            <a:r>
              <a:rPr lang="en-US" altLang="en-US" sz="2400"/>
              <a:t>I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419600" cy="609600"/>
          </a:xfrm>
        </p:spPr>
        <p:txBody>
          <a:bodyPr/>
          <a:lstStyle/>
          <a:p>
            <a:r>
              <a:rPr lang="en-US" altLang="en-US"/>
              <a:t>Roberts Cross Operator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772400" cy="914400"/>
          </a:xfrm>
        </p:spPr>
        <p:txBody>
          <a:bodyPr/>
          <a:lstStyle/>
          <a:p>
            <a:r>
              <a:rPr lang="en-US" altLang="en-US"/>
              <a:t>Does not return any information about the orientation of the edge</a:t>
            </a:r>
          </a:p>
        </p:txBody>
      </p:sp>
      <p:graphicFrame>
        <p:nvGraphicFramePr>
          <p:cNvPr id="969732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9767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5" name="Text Box 7"/>
          <p:cNvSpPr txBox="1">
            <a:spLocks noChangeArrowheads="1"/>
          </p:cNvSpPr>
          <p:nvPr/>
        </p:nvSpPr>
        <p:spPr bwMode="auto">
          <a:xfrm>
            <a:off x="4230688" y="3429000"/>
            <a:ext cx="455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66FF"/>
                </a:solidFill>
              </a:rPr>
              <a:t>or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011488" y="5029200"/>
            <a:ext cx="2590800" cy="1219200"/>
            <a:chOff x="3011488" y="5029200"/>
            <a:chExt cx="2590800" cy="1219200"/>
          </a:xfrm>
        </p:grpSpPr>
        <p:grpSp>
          <p:nvGrpSpPr>
            <p:cNvPr id="969736" name="Group 8"/>
            <p:cNvGrpSpPr>
              <a:grpSpLocks/>
            </p:cNvGrpSpPr>
            <p:nvPr/>
          </p:nvGrpSpPr>
          <p:grpSpPr bwMode="auto">
            <a:xfrm>
              <a:off x="3122613" y="5181600"/>
              <a:ext cx="938212" cy="914400"/>
              <a:chOff x="1846" y="2304"/>
              <a:chExt cx="591" cy="576"/>
            </a:xfrm>
          </p:grpSpPr>
          <p:sp>
            <p:nvSpPr>
              <p:cNvPr id="969737" name="Text Box 9"/>
              <p:cNvSpPr txBox="1">
                <a:spLocks noChangeArrowheads="1"/>
              </p:cNvSpPr>
              <p:nvPr/>
            </p:nvSpPr>
            <p:spPr bwMode="auto">
              <a:xfrm>
                <a:off x="1884" y="2317"/>
                <a:ext cx="5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1    0</a:t>
                </a:r>
              </a:p>
              <a:p>
                <a:r>
                  <a:rPr lang="en-US" altLang="en-US" sz="2400" dirty="0"/>
                  <a:t>0   -1</a:t>
                </a:r>
              </a:p>
            </p:txBody>
          </p:sp>
          <p:sp>
            <p:nvSpPr>
              <p:cNvPr id="969738" name="Rectangle 10"/>
              <p:cNvSpPr>
                <a:spLocks noChangeArrowheads="1"/>
              </p:cNvSpPr>
              <p:nvPr/>
            </p:nvSpPr>
            <p:spPr bwMode="auto">
              <a:xfrm>
                <a:off x="1846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39" name="Line 11"/>
              <p:cNvSpPr>
                <a:spLocks noChangeShapeType="1"/>
              </p:cNvSpPr>
              <p:nvPr/>
            </p:nvSpPr>
            <p:spPr bwMode="auto">
              <a:xfrm>
                <a:off x="1846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0" name="Line 12"/>
              <p:cNvSpPr>
                <a:spLocks noChangeShapeType="1"/>
              </p:cNvSpPr>
              <p:nvPr/>
            </p:nvSpPr>
            <p:spPr bwMode="auto">
              <a:xfrm>
                <a:off x="2134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9741" name="Group 13"/>
            <p:cNvGrpSpPr>
              <a:grpSpLocks/>
            </p:cNvGrpSpPr>
            <p:nvPr/>
          </p:nvGrpSpPr>
          <p:grpSpPr bwMode="auto">
            <a:xfrm>
              <a:off x="4570413" y="5181600"/>
              <a:ext cx="1022350" cy="914400"/>
              <a:chOff x="2614" y="2304"/>
              <a:chExt cx="644" cy="576"/>
            </a:xfrm>
          </p:grpSpPr>
          <p:sp>
            <p:nvSpPr>
              <p:cNvPr id="969742" name="Text Box 14"/>
              <p:cNvSpPr txBox="1">
                <a:spLocks noChangeArrowheads="1"/>
              </p:cNvSpPr>
              <p:nvPr/>
            </p:nvSpPr>
            <p:spPr bwMode="auto">
              <a:xfrm>
                <a:off x="2652" y="2317"/>
                <a:ext cx="606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0    1</a:t>
                </a:r>
              </a:p>
              <a:p>
                <a:r>
                  <a:rPr lang="en-US" altLang="en-US" sz="2400"/>
                  <a:t>-1    0</a:t>
                </a:r>
              </a:p>
            </p:txBody>
          </p:sp>
          <p:sp>
            <p:nvSpPr>
              <p:cNvPr id="969743" name="Rectangle 15"/>
              <p:cNvSpPr>
                <a:spLocks noChangeArrowheads="1"/>
              </p:cNvSpPr>
              <p:nvPr/>
            </p:nvSpPr>
            <p:spPr bwMode="auto">
              <a:xfrm>
                <a:off x="2614" y="2304"/>
                <a:ext cx="576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4" name="Line 16"/>
              <p:cNvSpPr>
                <a:spLocks noChangeShapeType="1"/>
              </p:cNvSpPr>
              <p:nvPr/>
            </p:nvSpPr>
            <p:spPr bwMode="auto">
              <a:xfrm>
                <a:off x="2614" y="2592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745" name="Line 17"/>
              <p:cNvSpPr>
                <a:spLocks noChangeShapeType="1"/>
              </p:cNvSpPr>
              <p:nvPr/>
            </p:nvSpPr>
            <p:spPr bwMode="auto">
              <a:xfrm>
                <a:off x="2902" y="230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9746" name="Text Box 18"/>
            <p:cNvSpPr txBox="1">
              <a:spLocks noChangeArrowheads="1"/>
            </p:cNvSpPr>
            <p:nvPr/>
          </p:nvSpPr>
          <p:spPr bwMode="auto">
            <a:xfrm>
              <a:off x="4154488" y="5465763"/>
              <a:ext cx="3619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+</a:t>
              </a:r>
            </a:p>
          </p:txBody>
        </p:sp>
        <p:sp>
          <p:nvSpPr>
            <p:cNvPr id="969747" name="Line 19"/>
            <p:cNvSpPr>
              <a:spLocks noChangeShapeType="1"/>
            </p:cNvSpPr>
            <p:nvPr/>
          </p:nvSpPr>
          <p:spPr bwMode="auto">
            <a:xfrm>
              <a:off x="3011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8" name="Line 20"/>
            <p:cNvSpPr>
              <a:spLocks noChangeShapeType="1"/>
            </p:cNvSpPr>
            <p:nvPr/>
          </p:nvSpPr>
          <p:spPr bwMode="auto">
            <a:xfrm>
              <a:off x="41544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49" name="Line 21"/>
            <p:cNvSpPr>
              <a:spLocks noChangeShapeType="1"/>
            </p:cNvSpPr>
            <p:nvPr/>
          </p:nvSpPr>
          <p:spPr bwMode="auto">
            <a:xfrm>
              <a:off x="4459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0" name="Line 22"/>
            <p:cNvSpPr>
              <a:spLocks noChangeShapeType="1"/>
            </p:cNvSpPr>
            <p:nvPr/>
          </p:nvSpPr>
          <p:spPr bwMode="auto">
            <a:xfrm>
              <a:off x="5602288" y="5029200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9752" name="Text Box 24"/>
          <p:cNvSpPr txBox="1">
            <a:spLocks noChangeArrowheads="1"/>
          </p:cNvSpPr>
          <p:nvPr/>
        </p:nvSpPr>
        <p:spPr bwMode="auto">
          <a:xfrm>
            <a:off x="1411288" y="4090988"/>
            <a:ext cx="6156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| I(x, y) - I(x+1, y+1) | + | I(x, y+1) - I(x+1, y) |</a:t>
            </a:r>
            <a:endParaRPr lang="en-US" altLang="en-US" sz="2400" baseline="20000" dirty="0"/>
          </a:p>
        </p:txBody>
      </p:sp>
      <p:grpSp>
        <p:nvGrpSpPr>
          <p:cNvPr id="969758" name="Group 30"/>
          <p:cNvGrpSpPr>
            <a:grpSpLocks/>
          </p:cNvGrpSpPr>
          <p:nvPr/>
        </p:nvGrpSpPr>
        <p:grpSpPr bwMode="auto">
          <a:xfrm>
            <a:off x="1639888" y="2819400"/>
            <a:ext cx="6742112" cy="457200"/>
            <a:chOff x="624" y="844"/>
            <a:chExt cx="4247" cy="288"/>
          </a:xfrm>
        </p:grpSpPr>
        <p:sp>
          <p:nvSpPr>
            <p:cNvPr id="969753" name="Line 25"/>
            <p:cNvSpPr>
              <a:spLocks noChangeShapeType="1"/>
            </p:cNvSpPr>
            <p:nvPr/>
          </p:nvSpPr>
          <p:spPr bwMode="auto">
            <a:xfrm>
              <a:off x="816" y="864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4" name="Line 26"/>
            <p:cNvSpPr>
              <a:spLocks noChangeShapeType="1"/>
            </p:cNvSpPr>
            <p:nvPr/>
          </p:nvSpPr>
          <p:spPr bwMode="auto">
            <a:xfrm flipH="1">
              <a:off x="720" y="864"/>
              <a:ext cx="96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5" name="Line 27"/>
            <p:cNvSpPr>
              <a:spLocks noChangeShapeType="1"/>
            </p:cNvSpPr>
            <p:nvPr/>
          </p:nvSpPr>
          <p:spPr bwMode="auto">
            <a:xfrm>
              <a:off x="672" y="1008"/>
              <a:ext cx="48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6" name="Line 28"/>
            <p:cNvSpPr>
              <a:spLocks noChangeShapeType="1"/>
            </p:cNvSpPr>
            <p:nvPr/>
          </p:nvSpPr>
          <p:spPr bwMode="auto">
            <a:xfrm>
              <a:off x="624" y="1008"/>
              <a:ext cx="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9757" name="Text Box 29"/>
            <p:cNvSpPr txBox="1">
              <a:spLocks noChangeArrowheads="1"/>
            </p:cNvSpPr>
            <p:nvPr/>
          </p:nvSpPr>
          <p:spPr bwMode="auto">
            <a:xfrm>
              <a:off x="839" y="844"/>
              <a:ext cx="4032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[ I(x, y) - I(x+1, y+1) ]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+ [ I(x, y+1) - I(x+1, y) ]</a:t>
              </a:r>
              <a:r>
                <a:rPr lang="en-US" altLang="en-US" sz="2400" baseline="20000" dirty="0"/>
                <a:t>2</a:t>
              </a:r>
            </a:p>
          </p:txBody>
        </p:sp>
      </p:grpSp>
      <p:sp>
        <p:nvSpPr>
          <p:cNvPr id="969759" name="Text Box 31"/>
          <p:cNvSpPr txBox="1">
            <a:spLocks noChangeArrowheads="1"/>
          </p:cNvSpPr>
          <p:nvPr/>
        </p:nvSpPr>
        <p:spPr bwMode="auto">
          <a:xfrm>
            <a:off x="801688" y="28194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S = </a:t>
            </a:r>
          </a:p>
        </p:txBody>
      </p:sp>
      <p:sp>
        <p:nvSpPr>
          <p:cNvPr id="969760" name="Text Box 32"/>
          <p:cNvSpPr txBox="1">
            <a:spLocks noChangeArrowheads="1"/>
          </p:cNvSpPr>
          <p:nvPr/>
        </p:nvSpPr>
        <p:spPr bwMode="auto">
          <a:xfrm>
            <a:off x="800100" y="4114800"/>
            <a:ext cx="7334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S =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9200" y="285750"/>
            <a:ext cx="2752725" cy="609600"/>
          </a:xfrm>
        </p:spPr>
        <p:txBody>
          <a:bodyPr/>
          <a:lstStyle/>
          <a:p>
            <a:r>
              <a:rPr lang="en-US" altLang="en-US"/>
              <a:t>Sobel Operator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712913" y="1884363"/>
            <a:ext cx="5326062" cy="1219200"/>
            <a:chOff x="1712913" y="1884363"/>
            <a:chExt cx="5326062" cy="1219200"/>
          </a:xfrm>
        </p:grpSpPr>
        <p:sp>
          <p:nvSpPr>
            <p:cNvPr id="970756" name="Text Box 4"/>
            <p:cNvSpPr txBox="1">
              <a:spLocks noChangeArrowheads="1"/>
            </p:cNvSpPr>
            <p:nvPr/>
          </p:nvSpPr>
          <p:spPr bwMode="auto">
            <a:xfrm>
              <a:off x="2339975" y="1905000"/>
              <a:ext cx="1619250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0     0    0 </a:t>
              </a:r>
            </a:p>
            <a:p>
              <a:r>
                <a:rPr lang="en-US" altLang="en-US" sz="2400"/>
                <a:t> 1     2    1</a:t>
              </a:r>
            </a:p>
          </p:txBody>
        </p:sp>
        <p:sp>
          <p:nvSpPr>
            <p:cNvPr id="970757" name="Rectangle 5"/>
            <p:cNvSpPr>
              <a:spLocks noChangeArrowheads="1"/>
            </p:cNvSpPr>
            <p:nvPr/>
          </p:nvSpPr>
          <p:spPr bwMode="auto">
            <a:xfrm>
              <a:off x="23907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8" name="Line 6"/>
            <p:cNvSpPr>
              <a:spLocks noChangeShapeType="1"/>
            </p:cNvSpPr>
            <p:nvPr/>
          </p:nvSpPr>
          <p:spPr bwMode="auto">
            <a:xfrm>
              <a:off x="23907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59" name="Line 7"/>
            <p:cNvSpPr>
              <a:spLocks noChangeShapeType="1"/>
            </p:cNvSpPr>
            <p:nvPr/>
          </p:nvSpPr>
          <p:spPr bwMode="auto">
            <a:xfrm>
              <a:off x="28479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0" name="Line 8"/>
            <p:cNvSpPr>
              <a:spLocks noChangeShapeType="1"/>
            </p:cNvSpPr>
            <p:nvPr/>
          </p:nvSpPr>
          <p:spPr bwMode="auto">
            <a:xfrm>
              <a:off x="23907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1" name="Line 9"/>
            <p:cNvSpPr>
              <a:spLocks noChangeShapeType="1"/>
            </p:cNvSpPr>
            <p:nvPr/>
          </p:nvSpPr>
          <p:spPr bwMode="auto">
            <a:xfrm>
              <a:off x="33464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3" name="Text Box 11"/>
            <p:cNvSpPr txBox="1">
              <a:spLocks noChangeArrowheads="1"/>
            </p:cNvSpPr>
            <p:nvPr/>
          </p:nvSpPr>
          <p:spPr bwMode="auto">
            <a:xfrm>
              <a:off x="5486400" y="1905000"/>
              <a:ext cx="15525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-1    0    1</a:t>
              </a:r>
            </a:p>
            <a:p>
              <a:r>
                <a:rPr lang="en-US" altLang="en-US" sz="2400"/>
                <a:t>-2    0    2 </a:t>
              </a:r>
            </a:p>
            <a:p>
              <a:r>
                <a:rPr lang="en-US" altLang="en-US" sz="2400"/>
                <a:t>-1    0    1</a:t>
              </a:r>
            </a:p>
          </p:txBody>
        </p:sp>
        <p:sp>
          <p:nvSpPr>
            <p:cNvPr id="970764" name="Rectangle 12"/>
            <p:cNvSpPr>
              <a:spLocks noChangeArrowheads="1"/>
            </p:cNvSpPr>
            <p:nvPr/>
          </p:nvSpPr>
          <p:spPr bwMode="auto">
            <a:xfrm>
              <a:off x="5489575" y="1884363"/>
              <a:ext cx="1412875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5" name="Line 13"/>
            <p:cNvSpPr>
              <a:spLocks noChangeShapeType="1"/>
            </p:cNvSpPr>
            <p:nvPr/>
          </p:nvSpPr>
          <p:spPr bwMode="auto">
            <a:xfrm>
              <a:off x="5489575" y="2341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6" name="Line 14"/>
            <p:cNvSpPr>
              <a:spLocks noChangeShapeType="1"/>
            </p:cNvSpPr>
            <p:nvPr/>
          </p:nvSpPr>
          <p:spPr bwMode="auto">
            <a:xfrm>
              <a:off x="5946775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7" name="Line 15"/>
            <p:cNvSpPr>
              <a:spLocks noChangeShapeType="1"/>
            </p:cNvSpPr>
            <p:nvPr/>
          </p:nvSpPr>
          <p:spPr bwMode="auto">
            <a:xfrm>
              <a:off x="5489575" y="2722563"/>
              <a:ext cx="14128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8" name="Line 16"/>
            <p:cNvSpPr>
              <a:spLocks noChangeShapeType="1"/>
            </p:cNvSpPr>
            <p:nvPr/>
          </p:nvSpPr>
          <p:spPr bwMode="auto">
            <a:xfrm>
              <a:off x="6445250" y="1884363"/>
              <a:ext cx="0" cy="1219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1712913" y="2317750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1</a:t>
              </a:r>
              <a:r>
                <a:rPr lang="en-US" altLang="en-US" sz="2400"/>
                <a:t>= </a:t>
              </a:r>
            </a:p>
          </p:txBody>
        </p:sp>
        <p:sp>
          <p:nvSpPr>
            <p:cNvPr id="970770" name="Text Box 18"/>
            <p:cNvSpPr txBox="1">
              <a:spLocks noChangeArrowheads="1"/>
            </p:cNvSpPr>
            <p:nvPr/>
          </p:nvSpPr>
          <p:spPr bwMode="auto">
            <a:xfrm>
              <a:off x="4548188" y="2317750"/>
              <a:ext cx="82232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S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0792" name="Group 40"/>
          <p:cNvGrpSpPr>
            <a:grpSpLocks/>
          </p:cNvGrpSpPr>
          <p:nvPr/>
        </p:nvGrpSpPr>
        <p:grpSpPr bwMode="auto">
          <a:xfrm>
            <a:off x="2025650" y="3581400"/>
            <a:ext cx="4206875" cy="1757363"/>
            <a:chOff x="902" y="2413"/>
            <a:chExt cx="2650" cy="1107"/>
          </a:xfrm>
        </p:grpSpPr>
        <p:sp>
          <p:nvSpPr>
            <p:cNvPr id="970771" name="Text Box 19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Magnitude = </a:t>
              </a:r>
            </a:p>
          </p:txBody>
        </p:sp>
        <p:sp>
          <p:nvSpPr>
            <p:cNvPr id="970772" name="Text Box 20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0785" name="Group 33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0776" name="Text Box 24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0778" name="Text Box 26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79" name="Text Box 27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0780" name="Line 28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1" name="Line 29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2" name="Line 30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0791" name="Group 39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0786" name="Text Box 34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0787" name="Text Box 35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0788" name="Line 36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789" name="Text Box 37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S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0790" name="AutoShape 38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285750"/>
            <a:ext cx="2828925" cy="609600"/>
          </a:xfrm>
        </p:spPr>
        <p:txBody>
          <a:bodyPr/>
          <a:lstStyle/>
          <a:p>
            <a:r>
              <a:rPr lang="en-US" altLang="en-US"/>
              <a:t>Edge Detection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077200" cy="533400"/>
          </a:xfrm>
        </p:spPr>
        <p:txBody>
          <a:bodyPr/>
          <a:lstStyle/>
          <a:p>
            <a:r>
              <a:rPr lang="en-US" altLang="en-US" dirty="0"/>
              <a:t>What’s an edge?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was sitting on the Edge of his seat.”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paints with a hard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“I almost ran off the Edge of the road.”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was standing by the Edge of the woods.”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“Film negatives should only be handled by their Edges.”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“We are on the Edge of tomorrow.”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“He likes to live life on the Edge.”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“She is feeling rather Edgy.”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The definition of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not always clear.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In Computer Vision, </a:t>
            </a:r>
            <a:r>
              <a:rPr lang="en-US" altLang="en-US" dirty="0">
                <a:solidFill>
                  <a:srgbClr val="0066FF"/>
                </a:solidFill>
              </a:rPr>
              <a:t>Edge</a:t>
            </a:r>
            <a:r>
              <a:rPr lang="en-US" altLang="en-US" dirty="0">
                <a:solidFill>
                  <a:schemeClr val="tx1"/>
                </a:solidFill>
              </a:rPr>
              <a:t> is usually related to a discontinuity within a local set of pixels.</a:t>
            </a:r>
            <a:endParaRPr lang="en-US" altLang="en-US" dirty="0">
              <a:solidFill>
                <a:schemeClr val="tx1"/>
              </a:solidFill>
              <a:latin typeface="TimesNew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59363" y="285750"/>
            <a:ext cx="4124325" cy="609600"/>
          </a:xfrm>
        </p:spPr>
        <p:txBody>
          <a:bodyPr/>
          <a:lstStyle/>
          <a:p>
            <a:r>
              <a:rPr lang="en-US" altLang="en-US"/>
              <a:t>Anatomy of the Sobel</a:t>
            </a:r>
          </a:p>
        </p:txBody>
      </p:sp>
      <p:pic>
        <p:nvPicPr>
          <p:cNvPr id="999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124200"/>
            <a:ext cx="1752600" cy="1244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371600"/>
            <a:ext cx="1773238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9994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124200"/>
            <a:ext cx="2425700" cy="11430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2" name="Text Box 8"/>
          <p:cNvSpPr txBox="1">
            <a:spLocks noChangeArrowheads="1"/>
          </p:cNvSpPr>
          <p:nvPr/>
        </p:nvSpPr>
        <p:spPr bwMode="auto">
          <a:xfrm>
            <a:off x="6553200" y="2743200"/>
            <a:ext cx="21336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/>
              <a:t>Sobel kernel is separable!</a:t>
            </a:r>
          </a:p>
        </p:txBody>
      </p:sp>
      <p:pic>
        <p:nvPicPr>
          <p:cNvPr id="999436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4800600"/>
            <a:ext cx="1730375" cy="17526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9438" name="Text Box 14"/>
          <p:cNvSpPr txBox="1">
            <a:spLocks noChangeArrowheads="1"/>
          </p:cNvSpPr>
          <p:nvPr/>
        </p:nvSpPr>
        <p:spPr bwMode="auto">
          <a:xfrm>
            <a:off x="3429000" y="5410200"/>
            <a:ext cx="4494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Averaging done parallel to edge</a:t>
            </a:r>
          </a:p>
        </p:txBody>
      </p:sp>
      <p:sp>
        <p:nvSpPr>
          <p:cNvPr id="99944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sp>
        <p:nvSpPr>
          <p:cNvPr id="999443" name="Text Box 19"/>
          <p:cNvSpPr txBox="1">
            <a:spLocks noChangeArrowheads="1"/>
          </p:cNvSpPr>
          <p:nvPr/>
        </p:nvSpPr>
        <p:spPr bwMode="auto">
          <a:xfrm>
            <a:off x="609600" y="3505200"/>
            <a:ext cx="430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/>
              <a:t>1/4</a:t>
            </a:r>
          </a:p>
        </p:txBody>
      </p:sp>
      <p:grpSp>
        <p:nvGrpSpPr>
          <p:cNvPr id="999447" name="Group 23"/>
          <p:cNvGrpSpPr>
            <a:grpSpLocks/>
          </p:cNvGrpSpPr>
          <p:nvPr/>
        </p:nvGrpSpPr>
        <p:grpSpPr bwMode="auto">
          <a:xfrm>
            <a:off x="3124200" y="1371600"/>
            <a:ext cx="2501900" cy="1119188"/>
            <a:chOff x="1968" y="864"/>
            <a:chExt cx="1576" cy="705"/>
          </a:xfrm>
        </p:grpSpPr>
        <p:pic>
          <p:nvPicPr>
            <p:cNvPr id="99943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968" y="864"/>
              <a:ext cx="1576" cy="70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99445" name="Text Box 21"/>
            <p:cNvSpPr txBox="1">
              <a:spLocks noChangeArrowheads="1"/>
            </p:cNvSpPr>
            <p:nvPr/>
          </p:nvSpPr>
          <p:spPr bwMode="auto">
            <a:xfrm>
              <a:off x="2763" y="1131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46788" y="285750"/>
            <a:ext cx="2981325" cy="609600"/>
          </a:xfrm>
        </p:spPr>
        <p:txBody>
          <a:bodyPr/>
          <a:lstStyle/>
          <a:p>
            <a:r>
              <a:rPr lang="en-US" altLang="en-US"/>
              <a:t>Prewitt Operator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612900" y="1828800"/>
            <a:ext cx="5349875" cy="1231900"/>
            <a:chOff x="1612900" y="1828800"/>
            <a:chExt cx="5349875" cy="1231900"/>
          </a:xfrm>
        </p:grpSpPr>
        <p:grpSp>
          <p:nvGrpSpPr>
            <p:cNvPr id="971817" name="Group 41"/>
            <p:cNvGrpSpPr>
              <a:grpSpLocks/>
            </p:cNvGrpSpPr>
            <p:nvPr/>
          </p:nvGrpSpPr>
          <p:grpSpPr bwMode="auto">
            <a:xfrm>
              <a:off x="2271713" y="1828800"/>
              <a:ext cx="1619250" cy="1223963"/>
              <a:chOff x="1206" y="1344"/>
              <a:chExt cx="1020" cy="771"/>
            </a:xfrm>
          </p:grpSpPr>
          <p:sp>
            <p:nvSpPr>
              <p:cNvPr id="971780" name="Text Box 4"/>
              <p:cNvSpPr txBox="1">
                <a:spLocks noChangeArrowheads="1"/>
              </p:cNvSpPr>
              <p:nvPr/>
            </p:nvSpPr>
            <p:spPr bwMode="auto">
              <a:xfrm>
                <a:off x="1206" y="1367"/>
                <a:ext cx="1020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-1   -1</a:t>
                </a:r>
              </a:p>
              <a:p>
                <a:r>
                  <a:rPr lang="en-US" altLang="en-US" sz="2400" dirty="0"/>
                  <a:t> 0     0    0 </a:t>
                </a:r>
              </a:p>
              <a:p>
                <a:r>
                  <a:rPr lang="en-US" altLang="en-US" sz="2400" dirty="0"/>
                  <a:t> 1     1    1</a:t>
                </a:r>
              </a:p>
            </p:txBody>
          </p:sp>
          <p:sp>
            <p:nvSpPr>
              <p:cNvPr id="971781" name="Rectangle 5"/>
              <p:cNvSpPr>
                <a:spLocks noChangeArrowheads="1"/>
              </p:cNvSpPr>
              <p:nvPr/>
            </p:nvSpPr>
            <p:spPr bwMode="auto">
              <a:xfrm>
                <a:off x="1238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2" name="Line 6"/>
              <p:cNvSpPr>
                <a:spLocks noChangeShapeType="1"/>
              </p:cNvSpPr>
              <p:nvPr/>
            </p:nvSpPr>
            <p:spPr bwMode="auto">
              <a:xfrm>
                <a:off x="1238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3" name="Line 7"/>
              <p:cNvSpPr>
                <a:spLocks noChangeShapeType="1"/>
              </p:cNvSpPr>
              <p:nvPr/>
            </p:nvSpPr>
            <p:spPr bwMode="auto">
              <a:xfrm>
                <a:off x="1526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4" name="Line 8"/>
              <p:cNvSpPr>
                <a:spLocks noChangeShapeType="1"/>
              </p:cNvSpPr>
              <p:nvPr/>
            </p:nvSpPr>
            <p:spPr bwMode="auto">
              <a:xfrm>
                <a:off x="1238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5" name="Line 9"/>
              <p:cNvSpPr>
                <a:spLocks noChangeShapeType="1"/>
              </p:cNvSpPr>
              <p:nvPr/>
            </p:nvSpPr>
            <p:spPr bwMode="auto">
              <a:xfrm>
                <a:off x="1840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6" name="Group 40"/>
            <p:cNvGrpSpPr>
              <a:grpSpLocks/>
            </p:cNvGrpSpPr>
            <p:nvPr/>
          </p:nvGrpSpPr>
          <p:grpSpPr bwMode="auto">
            <a:xfrm>
              <a:off x="5410200" y="1828800"/>
              <a:ext cx="1552575" cy="1231900"/>
              <a:chOff x="3183" y="1344"/>
              <a:chExt cx="978" cy="776"/>
            </a:xfrm>
          </p:grpSpPr>
          <p:sp>
            <p:nvSpPr>
              <p:cNvPr id="971787" name="Text Box 11"/>
              <p:cNvSpPr txBox="1">
                <a:spLocks noChangeArrowheads="1"/>
              </p:cNvSpPr>
              <p:nvPr/>
            </p:nvSpPr>
            <p:spPr bwMode="auto">
              <a:xfrm>
                <a:off x="3183" y="1372"/>
                <a:ext cx="978" cy="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-1    0    1</a:t>
                </a:r>
              </a:p>
              <a:p>
                <a:r>
                  <a:rPr lang="en-US" altLang="en-US" sz="2400" dirty="0"/>
                  <a:t>-1    0    1 </a:t>
                </a:r>
              </a:p>
              <a:p>
                <a:r>
                  <a:rPr lang="en-US" altLang="en-US" sz="2400" dirty="0"/>
                  <a:t>-1    0    1</a:t>
                </a:r>
              </a:p>
            </p:txBody>
          </p:sp>
          <p:sp>
            <p:nvSpPr>
              <p:cNvPr id="971788" name="Rectangle 12"/>
              <p:cNvSpPr>
                <a:spLocks noChangeArrowheads="1"/>
              </p:cNvSpPr>
              <p:nvPr/>
            </p:nvSpPr>
            <p:spPr bwMode="auto">
              <a:xfrm>
                <a:off x="3190" y="1344"/>
                <a:ext cx="890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89" name="Line 13"/>
              <p:cNvSpPr>
                <a:spLocks noChangeShapeType="1"/>
              </p:cNvSpPr>
              <p:nvPr/>
            </p:nvSpPr>
            <p:spPr bwMode="auto">
              <a:xfrm>
                <a:off x="3190" y="163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0" name="Line 14"/>
              <p:cNvSpPr>
                <a:spLocks noChangeShapeType="1"/>
              </p:cNvSpPr>
              <p:nvPr/>
            </p:nvSpPr>
            <p:spPr bwMode="auto">
              <a:xfrm>
                <a:off x="3478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1" name="Line 15"/>
              <p:cNvSpPr>
                <a:spLocks noChangeShapeType="1"/>
              </p:cNvSpPr>
              <p:nvPr/>
            </p:nvSpPr>
            <p:spPr bwMode="auto">
              <a:xfrm>
                <a:off x="3190" y="1872"/>
                <a:ext cx="8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92" name="Line 16"/>
              <p:cNvSpPr>
                <a:spLocks noChangeShapeType="1"/>
              </p:cNvSpPr>
              <p:nvPr/>
            </p:nvSpPr>
            <p:spPr bwMode="auto">
              <a:xfrm>
                <a:off x="3792" y="1344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1793" name="Text Box 17"/>
            <p:cNvSpPr txBox="1">
              <a:spLocks noChangeArrowheads="1"/>
            </p:cNvSpPr>
            <p:nvPr/>
          </p:nvSpPr>
          <p:spPr bwMode="auto">
            <a:xfrm>
              <a:off x="1612900" y="2262188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 dirty="0"/>
                <a:t>P</a:t>
              </a:r>
              <a:r>
                <a:rPr lang="en-US" altLang="en-US" sz="2400" baseline="-25000" dirty="0"/>
                <a:t>1</a:t>
              </a:r>
              <a:r>
                <a:rPr lang="en-US" altLang="en-US" sz="2400" dirty="0"/>
                <a:t>= </a:t>
              </a:r>
            </a:p>
          </p:txBody>
        </p:sp>
        <p:sp>
          <p:nvSpPr>
            <p:cNvPr id="971794" name="Text Box 18"/>
            <p:cNvSpPr txBox="1">
              <a:spLocks noChangeArrowheads="1"/>
            </p:cNvSpPr>
            <p:nvPr/>
          </p:nvSpPr>
          <p:spPr bwMode="auto">
            <a:xfrm>
              <a:off x="4584700" y="2262188"/>
              <a:ext cx="10064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en-US" sz="2400" i="1"/>
                <a:t>P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=</a:t>
              </a:r>
            </a:p>
          </p:txBody>
        </p:sp>
      </p:grpSp>
      <p:grpSp>
        <p:nvGrpSpPr>
          <p:cNvPr id="971800" name="Group 24"/>
          <p:cNvGrpSpPr>
            <a:grpSpLocks/>
          </p:cNvGrpSpPr>
          <p:nvPr/>
        </p:nvGrpSpPr>
        <p:grpSpPr bwMode="auto">
          <a:xfrm>
            <a:off x="2514600" y="3733800"/>
            <a:ext cx="4206875" cy="1757363"/>
            <a:chOff x="902" y="2413"/>
            <a:chExt cx="2650" cy="1107"/>
          </a:xfrm>
        </p:grpSpPr>
        <p:sp>
          <p:nvSpPr>
            <p:cNvPr id="971801" name="Text Box 25"/>
            <p:cNvSpPr txBox="1">
              <a:spLocks noChangeArrowheads="1"/>
            </p:cNvSpPr>
            <p:nvPr/>
          </p:nvSpPr>
          <p:spPr bwMode="auto">
            <a:xfrm>
              <a:off x="902" y="2413"/>
              <a:ext cx="17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Edge Magnitude = </a:t>
              </a:r>
            </a:p>
          </p:txBody>
        </p:sp>
        <p:sp>
          <p:nvSpPr>
            <p:cNvPr id="971802" name="Text Box 26"/>
            <p:cNvSpPr txBox="1">
              <a:spLocks noChangeArrowheads="1"/>
            </p:cNvSpPr>
            <p:nvPr/>
          </p:nvSpPr>
          <p:spPr bwMode="auto">
            <a:xfrm>
              <a:off x="1045" y="3133"/>
              <a:ext cx="15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Edge Direction = </a:t>
              </a:r>
            </a:p>
          </p:txBody>
        </p:sp>
        <p:grpSp>
          <p:nvGrpSpPr>
            <p:cNvPr id="971803" name="Group 27"/>
            <p:cNvGrpSpPr>
              <a:grpSpLocks/>
            </p:cNvGrpSpPr>
            <p:nvPr/>
          </p:nvGrpSpPr>
          <p:grpSpPr bwMode="auto">
            <a:xfrm>
              <a:off x="2651" y="2417"/>
              <a:ext cx="901" cy="321"/>
              <a:chOff x="2560" y="2417"/>
              <a:chExt cx="901" cy="321"/>
            </a:xfrm>
          </p:grpSpPr>
          <p:sp>
            <p:nvSpPr>
              <p:cNvPr id="971804" name="Text Box 28"/>
              <p:cNvSpPr txBox="1">
                <a:spLocks noChangeArrowheads="1"/>
              </p:cNvSpPr>
              <p:nvPr/>
            </p:nvSpPr>
            <p:spPr bwMode="auto">
              <a:xfrm>
                <a:off x="2725" y="2450"/>
                <a:ext cx="732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r>
                  <a:rPr lang="en-US" altLang="en-US" sz="2400"/>
                  <a:t> + </a:t>
                </a:r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</a:p>
            </p:txBody>
          </p:sp>
          <p:sp>
            <p:nvSpPr>
              <p:cNvPr id="971805" name="Text Box 29"/>
              <p:cNvSpPr txBox="1">
                <a:spLocks noChangeArrowheads="1"/>
              </p:cNvSpPr>
              <p:nvPr/>
            </p:nvSpPr>
            <p:spPr bwMode="auto">
              <a:xfrm>
                <a:off x="2854" y="2417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6" name="Text Box 30"/>
              <p:cNvSpPr txBox="1">
                <a:spLocks noChangeArrowheads="1"/>
              </p:cNvSpPr>
              <p:nvPr/>
            </p:nvSpPr>
            <p:spPr bwMode="auto">
              <a:xfrm>
                <a:off x="3270" y="241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2</a:t>
                </a:r>
              </a:p>
            </p:txBody>
          </p:sp>
          <p:sp>
            <p:nvSpPr>
              <p:cNvPr id="971807" name="Line 31"/>
              <p:cNvSpPr>
                <a:spLocks noChangeShapeType="1"/>
              </p:cNvSpPr>
              <p:nvPr/>
            </p:nvSpPr>
            <p:spPr bwMode="auto">
              <a:xfrm>
                <a:off x="2693" y="2432"/>
                <a:ext cx="7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8" name="Line 32"/>
              <p:cNvSpPr>
                <a:spLocks noChangeShapeType="1"/>
              </p:cNvSpPr>
              <p:nvPr/>
            </p:nvSpPr>
            <p:spPr bwMode="auto">
              <a:xfrm flipH="1">
                <a:off x="2618" y="2432"/>
                <a:ext cx="59" cy="2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09" name="Line 33"/>
              <p:cNvSpPr>
                <a:spLocks noChangeShapeType="1"/>
              </p:cNvSpPr>
              <p:nvPr/>
            </p:nvSpPr>
            <p:spPr bwMode="auto">
              <a:xfrm>
                <a:off x="2560" y="2570"/>
                <a:ext cx="58" cy="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1810" name="Group 34"/>
            <p:cNvGrpSpPr>
              <a:grpSpLocks/>
            </p:cNvGrpSpPr>
            <p:nvPr/>
          </p:nvGrpSpPr>
          <p:grpSpPr bwMode="auto">
            <a:xfrm>
              <a:off x="2640" y="2976"/>
              <a:ext cx="839" cy="544"/>
              <a:chOff x="3880" y="2832"/>
              <a:chExt cx="839" cy="544"/>
            </a:xfrm>
          </p:grpSpPr>
          <p:sp>
            <p:nvSpPr>
              <p:cNvPr id="971811" name="Text Box 35"/>
              <p:cNvSpPr txBox="1">
                <a:spLocks noChangeArrowheads="1"/>
              </p:cNvSpPr>
              <p:nvPr/>
            </p:nvSpPr>
            <p:spPr bwMode="auto">
              <a:xfrm>
                <a:off x="3880" y="2984"/>
                <a:ext cx="497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/>
                  <a:t>tan</a:t>
                </a:r>
                <a:r>
                  <a:rPr lang="en-US" altLang="en-US" sz="2400" baseline="20000"/>
                  <a:t>-1</a:t>
                </a:r>
                <a:endParaRPr lang="en-US" altLang="en-US" sz="2400"/>
              </a:p>
            </p:txBody>
          </p:sp>
          <p:sp>
            <p:nvSpPr>
              <p:cNvPr id="971812" name="Text Box 36"/>
              <p:cNvSpPr txBox="1">
                <a:spLocks noChangeArrowheads="1"/>
              </p:cNvSpPr>
              <p:nvPr/>
            </p:nvSpPr>
            <p:spPr bwMode="auto">
              <a:xfrm>
                <a:off x="4376" y="2832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1</a:t>
                </a:r>
                <a:endParaRPr lang="en-US" altLang="en-US" sz="2400"/>
              </a:p>
            </p:txBody>
          </p:sp>
          <p:sp>
            <p:nvSpPr>
              <p:cNvPr id="971813" name="Line 37"/>
              <p:cNvSpPr>
                <a:spLocks noChangeShapeType="1"/>
              </p:cNvSpPr>
              <p:nvPr/>
            </p:nvSpPr>
            <p:spPr bwMode="auto">
              <a:xfrm>
                <a:off x="4447" y="3110"/>
                <a:ext cx="1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14" name="Text Box 38"/>
              <p:cNvSpPr txBox="1">
                <a:spLocks noChangeArrowheads="1"/>
              </p:cNvSpPr>
              <p:nvPr/>
            </p:nvSpPr>
            <p:spPr bwMode="auto">
              <a:xfrm>
                <a:off x="4404" y="3087"/>
                <a:ext cx="315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 i="1"/>
                  <a:t>P</a:t>
                </a:r>
                <a:r>
                  <a:rPr lang="en-US" altLang="en-US" sz="2400" baseline="-15000"/>
                  <a:t>2</a:t>
                </a:r>
                <a:endParaRPr lang="en-US" altLang="en-US" sz="2400"/>
              </a:p>
            </p:txBody>
          </p:sp>
          <p:sp>
            <p:nvSpPr>
              <p:cNvPr id="971815" name="AutoShape 39"/>
              <p:cNvSpPr>
                <a:spLocks noChangeArrowheads="1"/>
              </p:cNvSpPr>
              <p:nvPr/>
            </p:nvSpPr>
            <p:spPr bwMode="auto">
              <a:xfrm>
                <a:off x="4368" y="2880"/>
                <a:ext cx="336" cy="496"/>
              </a:xfrm>
              <a:prstGeom prst="bracketPair">
                <a:avLst>
                  <a:gd name="adj" fmla="val 16667"/>
                </a:avLst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Large Masks</a:t>
            </a:r>
          </a:p>
        </p:txBody>
      </p:sp>
      <p:pic>
        <p:nvPicPr>
          <p:cNvPr id="9973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830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8363" y="1789113"/>
            <a:ext cx="3962400" cy="3962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97384" name="Text Box 8"/>
          <p:cNvSpPr txBox="1">
            <a:spLocks noChangeArrowheads="1"/>
          </p:cNvSpPr>
          <p:nvPr/>
        </p:nvSpPr>
        <p:spPr bwMode="auto">
          <a:xfrm>
            <a:off x="5334000" y="1219200"/>
            <a:ext cx="2073275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What happens as the mask size increases?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4300" y="285750"/>
            <a:ext cx="2676525" cy="609600"/>
          </a:xfrm>
        </p:spPr>
        <p:txBody>
          <a:bodyPr/>
          <a:lstStyle/>
          <a:p>
            <a:r>
              <a:rPr lang="en-US" altLang="en-US"/>
              <a:t>Large Kernels</a:t>
            </a:r>
          </a:p>
        </p:txBody>
      </p:sp>
      <p:pic>
        <p:nvPicPr>
          <p:cNvPr id="998404" name="Picture 4"/>
          <p:cNvPicPr>
            <a:picLocks noChangeAspect="1" noChangeArrowheads="1"/>
          </p:cNvPicPr>
          <p:nvPr/>
        </p:nvPicPr>
        <p:blipFill>
          <a:blip r:embed="rId2" cstate="print"/>
          <a:srcRect l="923" t="1640" r="3123" b="4324"/>
          <a:stretch>
            <a:fillRect/>
          </a:stretch>
        </p:blipFill>
        <p:spPr bwMode="auto">
          <a:xfrm>
            <a:off x="533400" y="2514600"/>
            <a:ext cx="3048000" cy="23161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998405" name="Picture 5"/>
          <p:cNvPicPr>
            <a:picLocks noChangeAspect="1" noChangeArrowheads="1"/>
          </p:cNvPicPr>
          <p:nvPr/>
        </p:nvPicPr>
        <p:blipFill>
          <a:blip r:embed="rId3" cstate="print"/>
          <a:srcRect l="1622" t="2196" r="1997" b="6915"/>
          <a:stretch>
            <a:fillRect/>
          </a:stretch>
        </p:blipFill>
        <p:spPr bwMode="auto">
          <a:xfrm>
            <a:off x="4495800" y="1219200"/>
            <a:ext cx="3367088" cy="24384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4495800" y="3352800"/>
            <a:ext cx="224472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7x7 Horizontal Edges only</a:t>
            </a:r>
          </a:p>
        </p:txBody>
      </p:sp>
      <p:pic>
        <p:nvPicPr>
          <p:cNvPr id="998408" name="Picture 8"/>
          <p:cNvPicPr>
            <a:picLocks noChangeAspect="1" noChangeArrowheads="1"/>
          </p:cNvPicPr>
          <p:nvPr/>
        </p:nvPicPr>
        <p:blipFill>
          <a:blip r:embed="rId4" cstate="print"/>
          <a:srcRect l="1608" t="4161" r="51363" b="4828"/>
          <a:stretch>
            <a:fillRect/>
          </a:stretch>
        </p:blipFill>
        <p:spPr bwMode="auto">
          <a:xfrm>
            <a:off x="4516438" y="3962400"/>
            <a:ext cx="3352800" cy="2506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998409" name="Text Box 9"/>
          <p:cNvSpPr txBox="1">
            <a:spLocks noChangeArrowheads="1"/>
          </p:cNvSpPr>
          <p:nvPr/>
        </p:nvSpPr>
        <p:spPr bwMode="auto">
          <a:xfrm>
            <a:off x="4452938" y="6188075"/>
            <a:ext cx="2441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66FF"/>
                </a:solidFill>
              </a:rPr>
              <a:t>13x13 Horizontal Edges only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285750"/>
            <a:ext cx="2981325" cy="609600"/>
          </a:xfrm>
        </p:spPr>
        <p:txBody>
          <a:bodyPr/>
          <a:lstStyle/>
          <a:p>
            <a:r>
              <a:rPr lang="en-US" altLang="en-US"/>
              <a:t>Compass Masks</a:t>
            </a:r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Use eight masks aligned with the usual compass directions</a:t>
            </a:r>
          </a:p>
          <a:p>
            <a:r>
              <a:rPr lang="en-US" altLang="en-US" dirty="0"/>
              <a:t>Select largest response (magnitude)</a:t>
            </a:r>
          </a:p>
          <a:p>
            <a:r>
              <a:rPr lang="en-US" altLang="en-US" dirty="0"/>
              <a:t>Orientation is the direction associated with the largest response</a:t>
            </a:r>
          </a:p>
        </p:txBody>
      </p:sp>
      <p:pic>
        <p:nvPicPr>
          <p:cNvPr id="10004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505200"/>
            <a:ext cx="3035300" cy="2767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00455" name="Group 7"/>
          <p:cNvGrpSpPr>
            <a:grpSpLocks/>
          </p:cNvGrpSpPr>
          <p:nvPr/>
        </p:nvGrpSpPr>
        <p:grpSpPr bwMode="auto">
          <a:xfrm>
            <a:off x="4953000" y="3581400"/>
            <a:ext cx="2590800" cy="2590800"/>
            <a:chOff x="2832" y="2304"/>
            <a:chExt cx="1632" cy="1632"/>
          </a:xfrm>
        </p:grpSpPr>
        <p:sp>
          <p:nvSpPr>
            <p:cNvPr id="1000454" name="Rectangle 6"/>
            <p:cNvSpPr>
              <a:spLocks noChangeArrowheads="1"/>
            </p:cNvSpPr>
            <p:nvPr/>
          </p:nvSpPr>
          <p:spPr bwMode="auto">
            <a:xfrm>
              <a:off x="2832" y="2304"/>
              <a:ext cx="1632" cy="1632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045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72" y="2304"/>
              <a:ext cx="1392" cy="1417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475" y="304800"/>
            <a:ext cx="4200525" cy="609600"/>
          </a:xfrm>
        </p:spPr>
        <p:txBody>
          <a:bodyPr/>
          <a:lstStyle/>
          <a:p>
            <a:r>
              <a:rPr lang="en-US" altLang="en-US"/>
              <a:t>Many Different Kernels</a:t>
            </a:r>
          </a:p>
        </p:txBody>
      </p:sp>
      <p:grpSp>
        <p:nvGrpSpPr>
          <p:cNvPr id="1001485" name="Group 13"/>
          <p:cNvGrpSpPr>
            <a:grpSpLocks/>
          </p:cNvGrpSpPr>
          <p:nvPr/>
        </p:nvGrpSpPr>
        <p:grpSpPr bwMode="auto">
          <a:xfrm>
            <a:off x="1981200" y="1524000"/>
            <a:ext cx="5181600" cy="3892550"/>
            <a:chOff x="528" y="1152"/>
            <a:chExt cx="3264" cy="2452"/>
          </a:xfrm>
        </p:grpSpPr>
        <p:sp>
          <p:nvSpPr>
            <p:cNvPr id="1001478" name="Rectangle 6"/>
            <p:cNvSpPr>
              <a:spLocks noChangeArrowheads="1"/>
            </p:cNvSpPr>
            <p:nvPr/>
          </p:nvSpPr>
          <p:spPr bwMode="auto">
            <a:xfrm>
              <a:off x="2688" y="1152"/>
              <a:ext cx="1104" cy="2448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014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1152"/>
              <a:ext cx="2162" cy="2452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01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2" y="1170"/>
              <a:ext cx="912" cy="912"/>
            </a:xfrm>
            <a:prstGeom prst="rect">
              <a:avLst/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01479" name="Text Box 7"/>
            <p:cNvSpPr txBox="1">
              <a:spLocks noChangeArrowheads="1"/>
            </p:cNvSpPr>
            <p:nvPr/>
          </p:nvSpPr>
          <p:spPr bwMode="auto">
            <a:xfrm>
              <a:off x="2975" y="2059"/>
              <a:ext cx="676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bg2"/>
                  </a:solidFill>
                  <a:latin typeface="Times" pitchFamily="18" charset="0"/>
                </a:rPr>
                <a:t>Frei &amp; Chen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Robinson Compass Masks</a:t>
            </a:r>
          </a:p>
        </p:txBody>
      </p:sp>
      <p:grpSp>
        <p:nvGrpSpPr>
          <p:cNvPr id="972867" name="Group 67"/>
          <p:cNvGrpSpPr>
            <a:grpSpLocks/>
          </p:cNvGrpSpPr>
          <p:nvPr/>
        </p:nvGrpSpPr>
        <p:grpSpPr bwMode="auto">
          <a:xfrm>
            <a:off x="1524000" y="1819275"/>
            <a:ext cx="6545263" cy="4352925"/>
            <a:chOff x="960" y="1146"/>
            <a:chExt cx="4123" cy="2742"/>
          </a:xfrm>
        </p:grpSpPr>
        <p:sp>
          <p:nvSpPr>
            <p:cNvPr id="972804" name="Text Box 4"/>
            <p:cNvSpPr txBox="1">
              <a:spLocks noChangeArrowheads="1"/>
            </p:cNvSpPr>
            <p:nvPr/>
          </p:nvSpPr>
          <p:spPr bwMode="auto">
            <a:xfrm>
              <a:off x="973" y="1165"/>
              <a:ext cx="92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-1    0   1</a:t>
              </a:r>
            </a:p>
            <a:p>
              <a:r>
                <a:rPr lang="en-US" altLang="en-US" sz="2400"/>
                <a:t>-2    0   2 </a:t>
              </a:r>
            </a:p>
            <a:p>
              <a:r>
                <a:rPr lang="en-US" altLang="en-US" sz="2400"/>
                <a:t>-1    0   1</a:t>
              </a:r>
            </a:p>
          </p:txBody>
        </p:sp>
        <p:sp>
          <p:nvSpPr>
            <p:cNvPr id="972805" name="Rectangle 5"/>
            <p:cNvSpPr>
              <a:spLocks noChangeArrowheads="1"/>
            </p:cNvSpPr>
            <p:nvPr/>
          </p:nvSpPr>
          <p:spPr bwMode="auto">
            <a:xfrm>
              <a:off x="960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6" name="Line 6"/>
            <p:cNvSpPr>
              <a:spLocks noChangeShapeType="1"/>
            </p:cNvSpPr>
            <p:nvPr/>
          </p:nvSpPr>
          <p:spPr bwMode="auto">
            <a:xfrm>
              <a:off x="960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7" name="Line 7"/>
            <p:cNvSpPr>
              <a:spLocks noChangeShapeType="1"/>
            </p:cNvSpPr>
            <p:nvPr/>
          </p:nvSpPr>
          <p:spPr bwMode="auto">
            <a:xfrm>
              <a:off x="1248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8" name="Line 8"/>
            <p:cNvSpPr>
              <a:spLocks noChangeShapeType="1"/>
            </p:cNvSpPr>
            <p:nvPr/>
          </p:nvSpPr>
          <p:spPr bwMode="auto">
            <a:xfrm>
              <a:off x="960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09" name="Line 9"/>
            <p:cNvSpPr>
              <a:spLocks noChangeShapeType="1"/>
            </p:cNvSpPr>
            <p:nvPr/>
          </p:nvSpPr>
          <p:spPr bwMode="auto">
            <a:xfrm>
              <a:off x="1562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1" name="Text Box 11"/>
            <p:cNvSpPr txBox="1">
              <a:spLocks noChangeArrowheads="1"/>
            </p:cNvSpPr>
            <p:nvPr/>
          </p:nvSpPr>
          <p:spPr bwMode="auto">
            <a:xfrm>
              <a:off x="1993" y="1159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0    1    2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-2   -1    0</a:t>
              </a:r>
            </a:p>
          </p:txBody>
        </p:sp>
        <p:sp>
          <p:nvSpPr>
            <p:cNvPr id="972812" name="Rectangle 12"/>
            <p:cNvSpPr>
              <a:spLocks noChangeArrowheads="1"/>
            </p:cNvSpPr>
            <p:nvPr/>
          </p:nvSpPr>
          <p:spPr bwMode="auto">
            <a:xfrm>
              <a:off x="1990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3" name="Line 13"/>
            <p:cNvSpPr>
              <a:spLocks noChangeShapeType="1"/>
            </p:cNvSpPr>
            <p:nvPr/>
          </p:nvSpPr>
          <p:spPr bwMode="auto">
            <a:xfrm>
              <a:off x="1990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4" name="Line 14"/>
            <p:cNvSpPr>
              <a:spLocks noChangeShapeType="1"/>
            </p:cNvSpPr>
            <p:nvPr/>
          </p:nvSpPr>
          <p:spPr bwMode="auto">
            <a:xfrm>
              <a:off x="227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5" name="Line 15"/>
            <p:cNvSpPr>
              <a:spLocks noChangeShapeType="1"/>
            </p:cNvSpPr>
            <p:nvPr/>
          </p:nvSpPr>
          <p:spPr bwMode="auto">
            <a:xfrm>
              <a:off x="1990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6" name="Line 16"/>
            <p:cNvSpPr>
              <a:spLocks noChangeShapeType="1"/>
            </p:cNvSpPr>
            <p:nvPr/>
          </p:nvSpPr>
          <p:spPr bwMode="auto">
            <a:xfrm>
              <a:off x="2592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18" name="Text Box 18"/>
            <p:cNvSpPr txBox="1">
              <a:spLocks noChangeArrowheads="1"/>
            </p:cNvSpPr>
            <p:nvPr/>
          </p:nvSpPr>
          <p:spPr bwMode="auto">
            <a:xfrm>
              <a:off x="3049" y="1159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1    2    1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-1   -2   -1</a:t>
              </a:r>
            </a:p>
          </p:txBody>
        </p:sp>
        <p:sp>
          <p:nvSpPr>
            <p:cNvPr id="972819" name="Rectangle 19"/>
            <p:cNvSpPr>
              <a:spLocks noChangeArrowheads="1"/>
            </p:cNvSpPr>
            <p:nvPr/>
          </p:nvSpPr>
          <p:spPr bwMode="auto">
            <a:xfrm>
              <a:off x="3046" y="1146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0" name="Line 20"/>
            <p:cNvSpPr>
              <a:spLocks noChangeShapeType="1"/>
            </p:cNvSpPr>
            <p:nvPr/>
          </p:nvSpPr>
          <p:spPr bwMode="auto">
            <a:xfrm>
              <a:off x="3046" y="143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1" name="Line 21"/>
            <p:cNvSpPr>
              <a:spLocks noChangeShapeType="1"/>
            </p:cNvSpPr>
            <p:nvPr/>
          </p:nvSpPr>
          <p:spPr bwMode="auto">
            <a:xfrm>
              <a:off x="3334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2" name="Line 22"/>
            <p:cNvSpPr>
              <a:spLocks noChangeShapeType="1"/>
            </p:cNvSpPr>
            <p:nvPr/>
          </p:nvSpPr>
          <p:spPr bwMode="auto">
            <a:xfrm>
              <a:off x="3046" y="1674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3" name="Line 23"/>
            <p:cNvSpPr>
              <a:spLocks noChangeShapeType="1"/>
            </p:cNvSpPr>
            <p:nvPr/>
          </p:nvSpPr>
          <p:spPr bwMode="auto">
            <a:xfrm>
              <a:off x="3648" y="114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5" name="Text Box 25"/>
            <p:cNvSpPr txBox="1">
              <a:spLocks noChangeArrowheads="1"/>
            </p:cNvSpPr>
            <p:nvPr/>
          </p:nvSpPr>
          <p:spPr bwMode="auto">
            <a:xfrm>
              <a:off x="4105" y="1165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 2    1    0</a:t>
              </a:r>
            </a:p>
            <a:p>
              <a:r>
                <a:rPr lang="en-US" altLang="en-US" sz="2400"/>
                <a:t> 1    0   -1 </a:t>
              </a:r>
            </a:p>
            <a:p>
              <a:r>
                <a:rPr lang="en-US" altLang="en-US" sz="2400"/>
                <a:t> 0   -1   -2</a:t>
              </a:r>
            </a:p>
          </p:txBody>
        </p:sp>
        <p:sp>
          <p:nvSpPr>
            <p:cNvPr id="972826" name="Rectangle 26"/>
            <p:cNvSpPr>
              <a:spLocks noChangeArrowheads="1"/>
            </p:cNvSpPr>
            <p:nvPr/>
          </p:nvSpPr>
          <p:spPr bwMode="auto">
            <a:xfrm>
              <a:off x="4102" y="115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7" name="Line 27"/>
            <p:cNvSpPr>
              <a:spLocks noChangeShapeType="1"/>
            </p:cNvSpPr>
            <p:nvPr/>
          </p:nvSpPr>
          <p:spPr bwMode="auto">
            <a:xfrm>
              <a:off x="4102" y="144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8" name="Line 28"/>
            <p:cNvSpPr>
              <a:spLocks noChangeShapeType="1"/>
            </p:cNvSpPr>
            <p:nvPr/>
          </p:nvSpPr>
          <p:spPr bwMode="auto">
            <a:xfrm>
              <a:off x="4390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29" name="Line 29"/>
            <p:cNvSpPr>
              <a:spLocks noChangeShapeType="1"/>
            </p:cNvSpPr>
            <p:nvPr/>
          </p:nvSpPr>
          <p:spPr bwMode="auto">
            <a:xfrm>
              <a:off x="4102" y="16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0" name="Line 30"/>
            <p:cNvSpPr>
              <a:spLocks noChangeShapeType="1"/>
            </p:cNvSpPr>
            <p:nvPr/>
          </p:nvSpPr>
          <p:spPr bwMode="auto">
            <a:xfrm>
              <a:off x="4704" y="115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2" name="Text Box 32"/>
            <p:cNvSpPr txBox="1">
              <a:spLocks noChangeArrowheads="1"/>
            </p:cNvSpPr>
            <p:nvPr/>
          </p:nvSpPr>
          <p:spPr bwMode="auto">
            <a:xfrm>
              <a:off x="963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1    0   -1</a:t>
              </a:r>
            </a:p>
            <a:p>
              <a:r>
                <a:rPr lang="en-US" altLang="en-US" sz="2400" dirty="0"/>
                <a:t> 2    0   -2 </a:t>
              </a:r>
            </a:p>
            <a:p>
              <a:r>
                <a:rPr lang="en-US" altLang="en-US" sz="2400" dirty="0"/>
                <a:t> 1    0   -1</a:t>
              </a:r>
            </a:p>
          </p:txBody>
        </p:sp>
        <p:sp>
          <p:nvSpPr>
            <p:cNvPr id="972833" name="Rectangle 33"/>
            <p:cNvSpPr>
              <a:spLocks noChangeArrowheads="1"/>
            </p:cNvSpPr>
            <p:nvPr/>
          </p:nvSpPr>
          <p:spPr bwMode="auto">
            <a:xfrm>
              <a:off x="960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4" name="Line 34"/>
            <p:cNvSpPr>
              <a:spLocks noChangeShapeType="1"/>
            </p:cNvSpPr>
            <p:nvPr/>
          </p:nvSpPr>
          <p:spPr bwMode="auto">
            <a:xfrm>
              <a:off x="960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5" name="Line 35"/>
            <p:cNvSpPr>
              <a:spLocks noChangeShapeType="1"/>
            </p:cNvSpPr>
            <p:nvPr/>
          </p:nvSpPr>
          <p:spPr bwMode="auto">
            <a:xfrm>
              <a:off x="1248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6" name="Line 36"/>
            <p:cNvSpPr>
              <a:spLocks noChangeShapeType="1"/>
            </p:cNvSpPr>
            <p:nvPr/>
          </p:nvSpPr>
          <p:spPr bwMode="auto">
            <a:xfrm>
              <a:off x="960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7" name="Line 37"/>
            <p:cNvSpPr>
              <a:spLocks noChangeShapeType="1"/>
            </p:cNvSpPr>
            <p:nvPr/>
          </p:nvSpPr>
          <p:spPr bwMode="auto">
            <a:xfrm>
              <a:off x="1562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1993" y="2605"/>
              <a:ext cx="987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 0   -1   -2</a:t>
              </a:r>
            </a:p>
            <a:p>
              <a:r>
                <a:rPr lang="en-US" altLang="en-US" sz="2400" dirty="0" smtClean="0"/>
                <a:t> 1    </a:t>
              </a:r>
              <a:r>
                <a:rPr lang="en-US" altLang="en-US" sz="2400" dirty="0"/>
                <a:t>0   -1 </a:t>
              </a:r>
            </a:p>
            <a:p>
              <a:r>
                <a:rPr lang="en-US" altLang="en-US" sz="2400" dirty="0"/>
                <a:t> 2    1    0</a:t>
              </a:r>
            </a:p>
          </p:txBody>
        </p:sp>
        <p:sp>
          <p:nvSpPr>
            <p:cNvPr id="972840" name="Rectangle 40"/>
            <p:cNvSpPr>
              <a:spLocks noChangeArrowheads="1"/>
            </p:cNvSpPr>
            <p:nvPr/>
          </p:nvSpPr>
          <p:spPr bwMode="auto">
            <a:xfrm>
              <a:off x="1990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1" name="Line 41"/>
            <p:cNvSpPr>
              <a:spLocks noChangeShapeType="1"/>
            </p:cNvSpPr>
            <p:nvPr/>
          </p:nvSpPr>
          <p:spPr bwMode="auto">
            <a:xfrm>
              <a:off x="1990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2" name="Line 42"/>
            <p:cNvSpPr>
              <a:spLocks noChangeShapeType="1"/>
            </p:cNvSpPr>
            <p:nvPr/>
          </p:nvSpPr>
          <p:spPr bwMode="auto">
            <a:xfrm>
              <a:off x="227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3" name="Line 43"/>
            <p:cNvSpPr>
              <a:spLocks noChangeShapeType="1"/>
            </p:cNvSpPr>
            <p:nvPr/>
          </p:nvSpPr>
          <p:spPr bwMode="auto">
            <a:xfrm>
              <a:off x="1990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4" name="Line 44"/>
            <p:cNvSpPr>
              <a:spLocks noChangeShapeType="1"/>
            </p:cNvSpPr>
            <p:nvPr/>
          </p:nvSpPr>
          <p:spPr bwMode="auto">
            <a:xfrm>
              <a:off x="2592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6" name="Text Box 46"/>
            <p:cNvSpPr txBox="1">
              <a:spLocks noChangeArrowheads="1"/>
            </p:cNvSpPr>
            <p:nvPr/>
          </p:nvSpPr>
          <p:spPr bwMode="auto">
            <a:xfrm>
              <a:off x="3049" y="2605"/>
              <a:ext cx="9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-1   -2   -1</a:t>
              </a:r>
            </a:p>
            <a:p>
              <a:r>
                <a:rPr lang="en-US" altLang="en-US" sz="2400"/>
                <a:t> 0    0    0 </a:t>
              </a:r>
            </a:p>
            <a:p>
              <a:r>
                <a:rPr lang="en-US" altLang="en-US" sz="2400"/>
                <a:t> 1    2    1</a:t>
              </a:r>
            </a:p>
          </p:txBody>
        </p:sp>
        <p:sp>
          <p:nvSpPr>
            <p:cNvPr id="972847" name="Rectangle 47"/>
            <p:cNvSpPr>
              <a:spLocks noChangeArrowheads="1"/>
            </p:cNvSpPr>
            <p:nvPr/>
          </p:nvSpPr>
          <p:spPr bwMode="auto">
            <a:xfrm>
              <a:off x="3046" y="2592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8" name="Line 48"/>
            <p:cNvSpPr>
              <a:spLocks noChangeShapeType="1"/>
            </p:cNvSpPr>
            <p:nvPr/>
          </p:nvSpPr>
          <p:spPr bwMode="auto">
            <a:xfrm>
              <a:off x="3046" y="288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49" name="Line 49"/>
            <p:cNvSpPr>
              <a:spLocks noChangeShapeType="1"/>
            </p:cNvSpPr>
            <p:nvPr/>
          </p:nvSpPr>
          <p:spPr bwMode="auto">
            <a:xfrm>
              <a:off x="3334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0" name="Line 50"/>
            <p:cNvSpPr>
              <a:spLocks noChangeShapeType="1"/>
            </p:cNvSpPr>
            <p:nvPr/>
          </p:nvSpPr>
          <p:spPr bwMode="auto">
            <a:xfrm>
              <a:off x="3046" y="3120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1" name="Line 51"/>
            <p:cNvSpPr>
              <a:spLocks noChangeShapeType="1"/>
            </p:cNvSpPr>
            <p:nvPr/>
          </p:nvSpPr>
          <p:spPr bwMode="auto">
            <a:xfrm>
              <a:off x="3648" y="259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3" name="Text Box 53"/>
            <p:cNvSpPr txBox="1">
              <a:spLocks noChangeArrowheads="1"/>
            </p:cNvSpPr>
            <p:nvPr/>
          </p:nvSpPr>
          <p:spPr bwMode="auto">
            <a:xfrm>
              <a:off x="4105" y="2611"/>
              <a:ext cx="978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-2   -1    0</a:t>
              </a:r>
            </a:p>
            <a:p>
              <a:r>
                <a:rPr lang="en-US" altLang="en-US" sz="2400"/>
                <a:t>-1    0    1 </a:t>
              </a:r>
            </a:p>
            <a:p>
              <a:r>
                <a:rPr lang="en-US" altLang="en-US" sz="2400"/>
                <a:t> 0    1    2</a:t>
              </a:r>
            </a:p>
          </p:txBody>
        </p:sp>
        <p:sp>
          <p:nvSpPr>
            <p:cNvPr id="972854" name="Rectangle 54"/>
            <p:cNvSpPr>
              <a:spLocks noChangeArrowheads="1"/>
            </p:cNvSpPr>
            <p:nvPr/>
          </p:nvSpPr>
          <p:spPr bwMode="auto">
            <a:xfrm>
              <a:off x="4102" y="2598"/>
              <a:ext cx="89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5" name="Line 55"/>
            <p:cNvSpPr>
              <a:spLocks noChangeShapeType="1"/>
            </p:cNvSpPr>
            <p:nvPr/>
          </p:nvSpPr>
          <p:spPr bwMode="auto">
            <a:xfrm>
              <a:off x="4102" y="288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6" name="Line 56"/>
            <p:cNvSpPr>
              <a:spLocks noChangeShapeType="1"/>
            </p:cNvSpPr>
            <p:nvPr/>
          </p:nvSpPr>
          <p:spPr bwMode="auto">
            <a:xfrm>
              <a:off x="4390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7" name="Line 57"/>
            <p:cNvSpPr>
              <a:spLocks noChangeShapeType="1"/>
            </p:cNvSpPr>
            <p:nvPr/>
          </p:nvSpPr>
          <p:spPr bwMode="auto">
            <a:xfrm>
              <a:off x="4102" y="3126"/>
              <a:ext cx="8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8" name="Line 58"/>
            <p:cNvSpPr>
              <a:spLocks noChangeShapeType="1"/>
            </p:cNvSpPr>
            <p:nvPr/>
          </p:nvSpPr>
          <p:spPr bwMode="auto">
            <a:xfrm>
              <a:off x="4704" y="259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59" name="Line 59"/>
            <p:cNvSpPr>
              <a:spLocks noChangeShapeType="1"/>
            </p:cNvSpPr>
            <p:nvPr/>
          </p:nvSpPr>
          <p:spPr bwMode="auto">
            <a:xfrm flipV="1">
              <a:off x="2208" y="2016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0" name="Line 60"/>
            <p:cNvSpPr>
              <a:spLocks noChangeShapeType="1"/>
            </p:cNvSpPr>
            <p:nvPr/>
          </p:nvSpPr>
          <p:spPr bwMode="auto">
            <a:xfrm flipV="1">
              <a:off x="3504" y="201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1" name="Line 61"/>
            <p:cNvSpPr>
              <a:spLocks noChangeShapeType="1"/>
            </p:cNvSpPr>
            <p:nvPr/>
          </p:nvSpPr>
          <p:spPr bwMode="auto">
            <a:xfrm>
              <a:off x="1248" y="2160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2" name="Line 62"/>
            <p:cNvSpPr>
              <a:spLocks noChangeShapeType="1"/>
            </p:cNvSpPr>
            <p:nvPr/>
          </p:nvSpPr>
          <p:spPr bwMode="auto">
            <a:xfrm flipH="1" flipV="1">
              <a:off x="4272" y="2109"/>
              <a:ext cx="336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3" name="Line 63"/>
            <p:cNvSpPr>
              <a:spLocks noChangeShapeType="1"/>
            </p:cNvSpPr>
            <p:nvPr/>
          </p:nvSpPr>
          <p:spPr bwMode="auto">
            <a:xfrm flipH="1">
              <a:off x="1248" y="36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4" name="Line 64"/>
            <p:cNvSpPr>
              <a:spLocks noChangeShapeType="1"/>
            </p:cNvSpPr>
            <p:nvPr/>
          </p:nvSpPr>
          <p:spPr bwMode="auto">
            <a:xfrm flipH="1">
              <a:off x="2256" y="3600"/>
              <a:ext cx="288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5" name="Line 65"/>
            <p:cNvSpPr>
              <a:spLocks noChangeShapeType="1"/>
            </p:cNvSpPr>
            <p:nvPr/>
          </p:nvSpPr>
          <p:spPr bwMode="auto">
            <a:xfrm>
              <a:off x="3504" y="355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866" name="Line 66"/>
            <p:cNvSpPr>
              <a:spLocks noChangeShapeType="1"/>
            </p:cNvSpPr>
            <p:nvPr/>
          </p:nvSpPr>
          <p:spPr bwMode="auto">
            <a:xfrm>
              <a:off x="4368" y="3600"/>
              <a:ext cx="336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Analysis of Edge Kernels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sz="2200" dirty="0"/>
              <a:t>Analysis based on a step edge inclined at an angle </a:t>
            </a:r>
            <a:r>
              <a:rPr lang="en-US" altLang="en-US" sz="2200" dirty="0">
                <a:latin typeface="Symbol" pitchFamily="18" charset="2"/>
              </a:rPr>
              <a:t>q</a:t>
            </a:r>
            <a:r>
              <a:rPr lang="en-US" altLang="en-US" sz="2200" dirty="0"/>
              <a:t> (relative to y-axis) through center of window.</a:t>
            </a:r>
          </a:p>
          <a:p>
            <a:r>
              <a:rPr lang="en-US" altLang="en-US" sz="2200" dirty="0"/>
              <a:t>Robinson/</a:t>
            </a:r>
            <a:r>
              <a:rPr lang="en-US" altLang="en-US" sz="2200" dirty="0" err="1"/>
              <a:t>Sobel</a:t>
            </a:r>
            <a:r>
              <a:rPr lang="en-US" altLang="en-US" sz="2200" dirty="0"/>
              <a:t>: true edge contrast less than 1.6% different from that computed by the operator.</a:t>
            </a:r>
          </a:p>
          <a:p>
            <a:r>
              <a:rPr lang="en-US" altLang="en-US" sz="2200" dirty="0"/>
              <a:t>Error in edge direction</a:t>
            </a:r>
            <a:endParaRPr lang="en-US" altLang="en-US" sz="2000" dirty="0"/>
          </a:p>
          <a:p>
            <a:pPr lvl="1"/>
            <a:r>
              <a:rPr lang="en-US" altLang="en-US" sz="2000" dirty="0"/>
              <a:t>Robinson/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: less than 1.5 degrees error</a:t>
            </a:r>
          </a:p>
          <a:p>
            <a:pPr lvl="1"/>
            <a:r>
              <a:rPr lang="en-US" altLang="en-US" sz="2000" dirty="0"/>
              <a:t>Prewitt: less than 7.5 degrees error</a:t>
            </a:r>
          </a:p>
          <a:p>
            <a:r>
              <a:rPr lang="en-US" altLang="en-US" sz="2200" dirty="0"/>
              <a:t>Summary</a:t>
            </a:r>
            <a:endParaRPr lang="en-US" altLang="en-US" sz="2000" dirty="0"/>
          </a:p>
          <a:p>
            <a:pPr lvl="1"/>
            <a:r>
              <a:rPr lang="en-US" altLang="en-US" sz="2000" dirty="0"/>
              <a:t>Typically, 3 x 3 gradient operators perform better than 2 x 2.</a:t>
            </a:r>
          </a:p>
          <a:p>
            <a:pPr lvl="1"/>
            <a:r>
              <a:rPr lang="en-US" altLang="en-US" sz="2000" dirty="0"/>
              <a:t>Prewitt2 and </a:t>
            </a:r>
            <a:r>
              <a:rPr lang="en-US" altLang="en-US" sz="2000" dirty="0" err="1"/>
              <a:t>Sobel</a:t>
            </a:r>
            <a:r>
              <a:rPr lang="en-US" altLang="en-US" sz="2000" dirty="0"/>
              <a:t> perform better than any of the other 3x3 gradient estimation operators.</a:t>
            </a:r>
          </a:p>
          <a:p>
            <a:pPr lvl="1"/>
            <a:r>
              <a:rPr lang="en-US" altLang="en-US" sz="2000" dirty="0"/>
              <a:t>In low signal to noise ratio situations, gradient estimation operators of size larger than 3 x 3 have improved performance.</a:t>
            </a:r>
          </a:p>
          <a:p>
            <a:pPr lvl="1"/>
            <a:r>
              <a:rPr lang="en-US" altLang="en-US" sz="2000" dirty="0"/>
              <a:t>In large masks, weighting by distance from the central pixel is beneficial.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24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Prewitt Example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5175" y="1511300"/>
            <a:ext cx="6694487" cy="3671888"/>
            <a:chOff x="765175" y="1511300"/>
            <a:chExt cx="6694487" cy="3671888"/>
          </a:xfrm>
        </p:grpSpPr>
        <p:pic>
          <p:nvPicPr>
            <p:cNvPr id="10117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112" t="1419" r="5330" b="4706"/>
            <a:stretch>
              <a:fillRect/>
            </a:stretch>
          </p:blipFill>
          <p:spPr bwMode="auto">
            <a:xfrm>
              <a:off x="765175" y="1511300"/>
              <a:ext cx="3197225" cy="367188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117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614" t="1622" r="5624" b="4910"/>
            <a:stretch>
              <a:fillRect/>
            </a:stretch>
          </p:blipFill>
          <p:spPr bwMode="auto">
            <a:xfrm>
              <a:off x="4267200" y="1511300"/>
              <a:ext cx="3192462" cy="3656013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1143000" y="5410200"/>
            <a:ext cx="21463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Santa Fe Mission</a:t>
            </a:r>
          </a:p>
        </p:txBody>
      </p:sp>
      <p:sp>
        <p:nvSpPr>
          <p:cNvPr id="1011718" name="Text Box 6"/>
          <p:cNvSpPr txBox="1">
            <a:spLocks noChangeArrowheads="1"/>
          </p:cNvSpPr>
          <p:nvPr/>
        </p:nvSpPr>
        <p:spPr bwMode="auto">
          <a:xfrm>
            <a:off x="4572000" y="5410200"/>
            <a:ext cx="24384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/>
              <a:t>Prewitt Horizontal and Vertical Edges Combined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9275" y="285750"/>
            <a:ext cx="3438525" cy="609600"/>
          </a:xfrm>
        </p:spPr>
        <p:txBody>
          <a:bodyPr/>
          <a:lstStyle/>
          <a:p>
            <a:r>
              <a:rPr lang="en-US" altLang="en-US"/>
              <a:t>Edge Thresholding</a:t>
            </a: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848600" cy="533400"/>
          </a:xfrm>
        </p:spPr>
        <p:txBody>
          <a:bodyPr/>
          <a:lstStyle/>
          <a:p>
            <a:r>
              <a:rPr lang="en-US" altLang="en-US"/>
              <a:t>Global approach</a:t>
            </a:r>
          </a:p>
        </p:txBody>
      </p:sp>
      <p:sp>
        <p:nvSpPr>
          <p:cNvPr id="1012753" name="Text Box 17"/>
          <p:cNvSpPr txBox="1">
            <a:spLocks noChangeArrowheads="1"/>
          </p:cNvSpPr>
          <p:nvPr/>
        </p:nvSpPr>
        <p:spPr bwMode="auto">
          <a:xfrm>
            <a:off x="228600" y="6553200"/>
            <a:ext cx="6018213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See Haralick paper for thresholding based on statistical significance tests.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983087" y="1657350"/>
            <a:ext cx="5484513" cy="4749800"/>
            <a:chOff x="1983087" y="1657350"/>
            <a:chExt cx="5484513" cy="4749800"/>
          </a:xfrm>
        </p:grpSpPr>
        <p:pic>
          <p:nvPicPr>
            <p:cNvPr id="10127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41" t="2171" r="5583" b="6461"/>
            <a:stretch>
              <a:fillRect/>
            </a:stretch>
          </p:blipFill>
          <p:spPr bwMode="auto">
            <a:xfrm>
              <a:off x="1983087" y="1828800"/>
              <a:ext cx="2235546" cy="2208212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12741" name="Group 5"/>
            <p:cNvGrpSpPr>
              <a:grpSpLocks/>
            </p:cNvGrpSpPr>
            <p:nvPr/>
          </p:nvGrpSpPr>
          <p:grpSpPr bwMode="auto">
            <a:xfrm>
              <a:off x="4572000" y="1676400"/>
              <a:ext cx="2895600" cy="2219325"/>
              <a:chOff x="3120" y="672"/>
              <a:chExt cx="1824" cy="1398"/>
            </a:xfrm>
          </p:grpSpPr>
          <p:pic>
            <p:nvPicPr>
              <p:cNvPr id="1012742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20" y="672"/>
                <a:ext cx="1824" cy="1398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3" name="Line 7"/>
              <p:cNvSpPr>
                <a:spLocks noChangeShapeType="1"/>
              </p:cNvSpPr>
              <p:nvPr/>
            </p:nvSpPr>
            <p:spPr bwMode="auto">
              <a:xfrm>
                <a:off x="3828" y="1464"/>
                <a:ext cx="0" cy="144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4" name="Line 8"/>
              <p:cNvSpPr>
                <a:spLocks noChangeShapeType="1"/>
              </p:cNvSpPr>
              <p:nvPr/>
            </p:nvSpPr>
            <p:spPr bwMode="auto">
              <a:xfrm>
                <a:off x="4140" y="1470"/>
                <a:ext cx="0" cy="248"/>
              </a:xfrm>
              <a:prstGeom prst="line">
                <a:avLst/>
              </a:prstGeom>
              <a:noFill/>
              <a:ln w="28575">
                <a:solidFill>
                  <a:srgbClr val="D82204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45" name="Text Box 9"/>
              <p:cNvSpPr txBox="1">
                <a:spLocks noChangeArrowheads="1"/>
              </p:cNvSpPr>
              <p:nvPr/>
            </p:nvSpPr>
            <p:spPr bwMode="auto">
              <a:xfrm>
                <a:off x="3692" y="1279"/>
                <a:ext cx="2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64</a:t>
                </a:r>
              </a:p>
            </p:txBody>
          </p:sp>
          <p:sp>
            <p:nvSpPr>
              <p:cNvPr id="1012746" name="Text Box 10"/>
              <p:cNvSpPr txBox="1">
                <a:spLocks noChangeArrowheads="1"/>
              </p:cNvSpPr>
              <p:nvPr/>
            </p:nvSpPr>
            <p:spPr bwMode="auto">
              <a:xfrm>
                <a:off x="3984" y="1279"/>
                <a:ext cx="30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D82204"/>
                    </a:solidFill>
                  </a:rPr>
                  <a:t>128</a:t>
                </a:r>
              </a:p>
            </p:txBody>
          </p:sp>
        </p:grpSp>
        <p:grpSp>
          <p:nvGrpSpPr>
            <p:cNvPr id="1012747" name="Group 11"/>
            <p:cNvGrpSpPr>
              <a:grpSpLocks/>
            </p:cNvGrpSpPr>
            <p:nvPr/>
          </p:nvGrpSpPr>
          <p:grpSpPr bwMode="auto">
            <a:xfrm>
              <a:off x="4800600" y="4191000"/>
              <a:ext cx="2133600" cy="2209800"/>
              <a:chOff x="2928" y="2496"/>
              <a:chExt cx="1581" cy="1588"/>
            </a:xfrm>
          </p:grpSpPr>
          <p:pic>
            <p:nvPicPr>
              <p:cNvPr id="1012748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177" t="2489" r="6487" b="6142"/>
              <a:stretch>
                <a:fillRect/>
              </a:stretch>
            </p:blipFill>
            <p:spPr bwMode="auto">
              <a:xfrm>
                <a:off x="2928" y="2496"/>
                <a:ext cx="1581" cy="1588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49" name="Text Box 13"/>
              <p:cNvSpPr txBox="1">
                <a:spLocks noChangeArrowheads="1"/>
              </p:cNvSpPr>
              <p:nvPr/>
            </p:nvSpPr>
            <p:spPr bwMode="auto">
              <a:xfrm>
                <a:off x="2928" y="2496"/>
                <a:ext cx="571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 dirty="0">
                    <a:solidFill>
                      <a:srgbClr val="0066FF"/>
                    </a:solidFill>
                  </a:rPr>
                  <a:t>T=64</a:t>
                </a:r>
              </a:p>
            </p:txBody>
          </p:sp>
        </p:grpSp>
        <p:grpSp>
          <p:nvGrpSpPr>
            <p:cNvPr id="1012750" name="Group 14"/>
            <p:cNvGrpSpPr>
              <a:grpSpLocks/>
            </p:cNvGrpSpPr>
            <p:nvPr/>
          </p:nvGrpSpPr>
          <p:grpSpPr bwMode="auto">
            <a:xfrm>
              <a:off x="2057400" y="4191000"/>
              <a:ext cx="2116138" cy="2216150"/>
              <a:chOff x="1200" y="2496"/>
              <a:chExt cx="1568" cy="1592"/>
            </a:xfrm>
          </p:grpSpPr>
          <p:pic>
            <p:nvPicPr>
              <p:cNvPr id="1012751" name="Picture 1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995" t="2005" r="6682" b="6654"/>
              <a:stretch>
                <a:fillRect/>
              </a:stretch>
            </p:blipFill>
            <p:spPr bwMode="auto">
              <a:xfrm>
                <a:off x="1200" y="2496"/>
                <a:ext cx="1568" cy="1592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12752" name="Text Box 16"/>
              <p:cNvSpPr txBox="1">
                <a:spLocks noChangeArrowheads="1"/>
              </p:cNvSpPr>
              <p:nvPr/>
            </p:nvSpPr>
            <p:spPr bwMode="auto">
              <a:xfrm>
                <a:off x="1200" y="2496"/>
                <a:ext cx="675" cy="28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>
                    <a:solidFill>
                      <a:srgbClr val="0066FF"/>
                    </a:solidFill>
                  </a:rPr>
                  <a:t>T=128</a:t>
                </a:r>
              </a:p>
            </p:txBody>
          </p:sp>
        </p:grpSp>
        <p:sp>
          <p:nvSpPr>
            <p:cNvPr id="1012754" name="Text Box 18"/>
            <p:cNvSpPr txBox="1">
              <a:spLocks noChangeArrowheads="1"/>
            </p:cNvSpPr>
            <p:nvPr/>
          </p:nvSpPr>
          <p:spPr bwMode="auto">
            <a:xfrm>
              <a:off x="5838825" y="1657350"/>
              <a:ext cx="1455738" cy="3048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0066FF"/>
                  </a:solidFill>
                </a:rPr>
                <a:t>Edge Histogram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Discontinuities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05400"/>
            <a:ext cx="7543800" cy="1600200"/>
          </a:xfrm>
        </p:spPr>
        <p:txBody>
          <a:bodyPr/>
          <a:lstStyle/>
          <a:p>
            <a:r>
              <a:rPr lang="en-US" altLang="en-US" sz="2000" dirty="0">
                <a:solidFill>
                  <a:schemeClr val="tx1"/>
                </a:solidFill>
              </a:rPr>
              <a:t>A: Depth discontinuity: abrupt depth change in the world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B: Surface normal discontinuity: change in surface orientation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C: Illumination discontinuity: shadows, lighting changes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D: Reflectance discontinuity: surface properties, markings</a:t>
            </a:r>
          </a:p>
          <a:p>
            <a:endParaRPr lang="en-US" alt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95400" y="1143000"/>
            <a:ext cx="6881813" cy="3398838"/>
            <a:chOff x="1295400" y="1143000"/>
            <a:chExt cx="6881813" cy="3398838"/>
          </a:xfrm>
        </p:grpSpPr>
        <p:pic>
          <p:nvPicPr>
            <p:cNvPr id="96563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3071" r="4591" b="24762"/>
            <a:stretch>
              <a:fillRect/>
            </a:stretch>
          </p:blipFill>
          <p:spPr bwMode="auto">
            <a:xfrm>
              <a:off x="2286000" y="1143000"/>
              <a:ext cx="4953000" cy="3398838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965637" name="Line 5"/>
            <p:cNvSpPr>
              <a:spLocks noChangeShapeType="1"/>
            </p:cNvSpPr>
            <p:nvPr/>
          </p:nvSpPr>
          <p:spPr bwMode="auto">
            <a:xfrm flipH="1" flipV="1">
              <a:off x="1676400" y="2362200"/>
              <a:ext cx="1331913" cy="42545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38" name="Text Box 6"/>
            <p:cNvSpPr txBox="1">
              <a:spLocks noChangeArrowheads="1"/>
            </p:cNvSpPr>
            <p:nvPr/>
          </p:nvSpPr>
          <p:spPr bwMode="auto">
            <a:xfrm>
              <a:off x="1295400" y="21336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A</a:t>
              </a:r>
            </a:p>
          </p:txBody>
        </p:sp>
        <p:sp>
          <p:nvSpPr>
            <p:cNvPr id="965639" name="Line 7"/>
            <p:cNvSpPr>
              <a:spLocks noChangeShapeType="1"/>
            </p:cNvSpPr>
            <p:nvPr/>
          </p:nvSpPr>
          <p:spPr bwMode="auto">
            <a:xfrm flipH="1">
              <a:off x="1744663" y="4016375"/>
              <a:ext cx="889000" cy="98425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0" name="Text Box 8"/>
            <p:cNvSpPr txBox="1">
              <a:spLocks noChangeArrowheads="1"/>
            </p:cNvSpPr>
            <p:nvPr/>
          </p:nvSpPr>
          <p:spPr bwMode="auto">
            <a:xfrm>
              <a:off x="1295400" y="38862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C</a:t>
              </a:r>
            </a:p>
          </p:txBody>
        </p:sp>
        <p:sp>
          <p:nvSpPr>
            <p:cNvPr id="965641" name="Line 9"/>
            <p:cNvSpPr>
              <a:spLocks noChangeShapeType="1"/>
            </p:cNvSpPr>
            <p:nvPr/>
          </p:nvSpPr>
          <p:spPr bwMode="auto">
            <a:xfrm flipH="1">
              <a:off x="6477000" y="1752600"/>
              <a:ext cx="1138238" cy="1100138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2" name="Text Box 10"/>
            <p:cNvSpPr txBox="1">
              <a:spLocks noChangeArrowheads="1"/>
            </p:cNvSpPr>
            <p:nvPr/>
          </p:nvSpPr>
          <p:spPr bwMode="auto">
            <a:xfrm>
              <a:off x="7620000" y="1524000"/>
              <a:ext cx="38735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B</a:t>
              </a:r>
            </a:p>
          </p:txBody>
        </p:sp>
        <p:sp>
          <p:nvSpPr>
            <p:cNvPr id="965643" name="Line 11"/>
            <p:cNvSpPr>
              <a:spLocks noChangeShapeType="1"/>
            </p:cNvSpPr>
            <p:nvPr/>
          </p:nvSpPr>
          <p:spPr bwMode="auto">
            <a:xfrm flipH="1" flipV="1">
              <a:off x="5922963" y="3729038"/>
              <a:ext cx="1800225" cy="525462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5644" name="Text Box 12"/>
            <p:cNvSpPr txBox="1">
              <a:spLocks noChangeArrowheads="1"/>
            </p:cNvSpPr>
            <p:nvPr/>
          </p:nvSpPr>
          <p:spPr bwMode="auto">
            <a:xfrm>
              <a:off x="7772400" y="4038600"/>
              <a:ext cx="40481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/>
                <a:t>D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and Homework</a:t>
            </a:r>
            <a:endParaRPr lang="en-US" dirty="0"/>
          </a:p>
        </p:txBody>
      </p:sp>
      <p:sp>
        <p:nvSpPr>
          <p:cNvPr id="1084419" name="Text Box 3"/>
          <p:cNvSpPr txBox="1">
            <a:spLocks noChangeArrowheads="1"/>
          </p:cNvSpPr>
          <p:nvPr/>
        </p:nvSpPr>
        <p:spPr bwMode="auto">
          <a:xfrm>
            <a:off x="685800" y="2895600"/>
            <a:ext cx="7162800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- Go through slides  40-71 after class</a:t>
            </a:r>
          </a:p>
          <a:p>
            <a:pPr>
              <a:spcBef>
                <a:spcPct val="50000"/>
              </a:spcBef>
            </a:pPr>
            <a:r>
              <a:rPr lang="en-US" sz="2400" dirty="0" smtClean="0"/>
              <a:t>- Reading: Lecture notes on feature extraction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- Homework 2: Due after two weeks</a:t>
            </a:r>
          </a:p>
        </p:txBody>
      </p:sp>
      <p:sp>
        <p:nvSpPr>
          <p:cNvPr id="1084420" name="Rectangle 4"/>
          <p:cNvSpPr>
            <a:spLocks noChangeArrowheads="1"/>
          </p:cNvSpPr>
          <p:nvPr/>
        </p:nvSpPr>
        <p:spPr bwMode="auto">
          <a:xfrm>
            <a:off x="2438400" y="5334000"/>
            <a:ext cx="5913798" cy="138499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B2B2B2"/>
                </a:solidFill>
              </a:rPr>
              <a:t>You may try different </a:t>
            </a:r>
            <a:r>
              <a:rPr lang="en-US" sz="2800" b="1" dirty="0" smtClean="0">
                <a:solidFill>
                  <a:srgbClr val="B2B2B2"/>
                </a:solidFill>
              </a:rPr>
              <a:t>filters </a:t>
            </a:r>
            <a:r>
              <a:rPr lang="en-US" sz="2800" b="1" dirty="0">
                <a:solidFill>
                  <a:srgbClr val="B2B2B2"/>
                </a:solidFill>
              </a:rPr>
              <a:t/>
            </a:r>
            <a:br>
              <a:rPr lang="en-US" sz="2800" b="1" dirty="0">
                <a:solidFill>
                  <a:srgbClr val="B2B2B2"/>
                </a:solidFill>
              </a:rPr>
            </a:br>
            <a:r>
              <a:rPr lang="en-US" sz="2800" b="1" dirty="0">
                <a:solidFill>
                  <a:srgbClr val="B2B2B2"/>
                </a:solidFill>
              </a:rPr>
              <a:t>in </a:t>
            </a:r>
            <a:r>
              <a:rPr lang="en-US" sz="2800" b="1" dirty="0" err="1" smtClean="0">
                <a:solidFill>
                  <a:srgbClr val="B2B2B2"/>
                </a:solidFill>
              </a:rPr>
              <a:t>Matlab</a:t>
            </a:r>
            <a:r>
              <a:rPr lang="en-US" sz="2800" b="1" dirty="0" smtClean="0">
                <a:solidFill>
                  <a:srgbClr val="B2B2B2"/>
                </a:solidFill>
              </a:rPr>
              <a:t>, </a:t>
            </a:r>
            <a:r>
              <a:rPr lang="en-US" sz="2800" b="1" dirty="0">
                <a:solidFill>
                  <a:srgbClr val="B2B2B2"/>
                </a:solidFill>
              </a:rPr>
              <a:t>but do your homework </a:t>
            </a:r>
          </a:p>
          <a:p>
            <a:r>
              <a:rPr lang="en-US" sz="2800" b="1" dirty="0">
                <a:solidFill>
                  <a:srgbClr val="B2B2B2"/>
                </a:solidFill>
              </a:rPr>
              <a:t>by </a:t>
            </a:r>
            <a:r>
              <a:rPr lang="en-US" sz="2800" b="1" dirty="0" smtClean="0">
                <a:solidFill>
                  <a:srgbClr val="B2B2B2"/>
                </a:solidFill>
              </a:rPr>
              <a:t>your programming  </a:t>
            </a:r>
            <a:r>
              <a:rPr lang="en-US" sz="2800" b="1" dirty="0">
                <a:solidFill>
                  <a:srgbClr val="B2B2B2"/>
                </a:solidFill>
              </a:rPr>
              <a:t>… 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Canny Edge Detector</a:t>
            </a:r>
          </a:p>
        </p:txBody>
      </p:sp>
      <p:sp>
        <p:nvSpPr>
          <p:cNvPr id="1045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Probably most widely used</a:t>
            </a:r>
          </a:p>
          <a:p>
            <a:r>
              <a:rPr lang="en-US" altLang="en-US" dirty="0"/>
              <a:t>LF. Canny, "A computational approach to edge detection", IEEE Trans. Pattern Anal. Machine Intelligence (PAMI), vol. PAMI vii-g, pp. 679-697, 1986.</a:t>
            </a:r>
          </a:p>
          <a:p>
            <a:r>
              <a:rPr lang="en-US" altLang="en-US" dirty="0"/>
              <a:t>Based on a set of criteria that should be satisfied by an edge detector: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detection.</a:t>
            </a:r>
            <a:r>
              <a:rPr lang="en-US" altLang="en-US" dirty="0"/>
              <a:t> There should be a minimum number of false negatives and false positives.   </a:t>
            </a:r>
          </a:p>
          <a:p>
            <a:pPr lvl="1"/>
            <a:r>
              <a:rPr lang="en-US" altLang="en-US" dirty="0">
                <a:solidFill>
                  <a:srgbClr val="0066FF"/>
                </a:solidFill>
              </a:rPr>
              <a:t>Good localization.</a:t>
            </a:r>
            <a:r>
              <a:rPr lang="en-US" altLang="en-US" dirty="0"/>
              <a:t> The edge location must be reported as close as possible to the correct position.   </a:t>
            </a:r>
          </a:p>
          <a:p>
            <a:pPr lvl="1"/>
            <a:r>
              <a:rPr lang="en-US" altLang="en-US" dirty="0"/>
              <a:t>Only </a:t>
            </a:r>
            <a:r>
              <a:rPr lang="en-US" altLang="en-US" dirty="0">
                <a:solidFill>
                  <a:srgbClr val="0066FF"/>
                </a:solidFill>
              </a:rPr>
              <a:t>one response</a:t>
            </a:r>
            <a:r>
              <a:rPr lang="en-US" altLang="en-US" dirty="0"/>
              <a:t> to a single edge. </a:t>
            </a:r>
          </a:p>
        </p:txBody>
      </p:sp>
      <p:sp>
        <p:nvSpPr>
          <p:cNvPr id="1045508" name="AutoShape 1028"/>
          <p:cNvSpPr>
            <a:spLocks noChangeArrowheads="1"/>
          </p:cNvSpPr>
          <p:nvPr/>
        </p:nvSpPr>
        <p:spPr bwMode="auto">
          <a:xfrm>
            <a:off x="3886200" y="55626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5509" name="Text Box 1029"/>
          <p:cNvSpPr txBox="1">
            <a:spLocks noChangeArrowheads="1"/>
          </p:cNvSpPr>
          <p:nvPr/>
        </p:nvSpPr>
        <p:spPr bwMode="auto">
          <a:xfrm>
            <a:off x="1752600" y="6096000"/>
            <a:ext cx="53086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Cost function which could be optimized using variational 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15075" y="285750"/>
            <a:ext cx="27527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sp>
        <p:nvSpPr>
          <p:cNvPr id="1048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48580" name="Text Box 1028"/>
          <p:cNvSpPr txBox="1">
            <a:spLocks noChangeArrowheads="1"/>
          </p:cNvSpPr>
          <p:nvPr/>
        </p:nvSpPr>
        <p:spPr bwMode="auto">
          <a:xfrm>
            <a:off x="152400" y="5562600"/>
            <a:ext cx="2359025" cy="1168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" pitchFamily="18" charset="0"/>
              </a:rPr>
              <a:t>I = </a:t>
            </a:r>
            <a:r>
              <a:rPr lang="en-US" altLang="en-US" dirty="0" err="1">
                <a:latin typeface="Times" pitchFamily="18" charset="0"/>
              </a:rPr>
              <a:t>imread</a:t>
            </a:r>
            <a:r>
              <a:rPr lang="en-US" altLang="en-US" dirty="0">
                <a:latin typeface="Times" pitchFamily="18" charset="0"/>
              </a:rPr>
              <a:t>(‘</a:t>
            </a:r>
            <a:r>
              <a:rPr lang="en-US" altLang="en-US" i="1" dirty="0">
                <a:latin typeface="Times" pitchFamily="18" charset="0"/>
              </a:rPr>
              <a:t>image file name’</a:t>
            </a:r>
            <a:r>
              <a:rPr lang="en-US" altLang="en-US" dirty="0">
                <a:latin typeface="Times" pitchFamily="18" charset="0"/>
              </a:rPr>
              <a:t>);</a:t>
            </a:r>
          </a:p>
          <a:p>
            <a:r>
              <a:rPr lang="en-US" altLang="en-US" dirty="0">
                <a:latin typeface="Times" pitchFamily="18" charset="0"/>
              </a:rPr>
              <a:t>BW1 = edge(</a:t>
            </a:r>
            <a:r>
              <a:rPr lang="en-US" altLang="en-US" dirty="0" err="1">
                <a:latin typeface="Times" pitchFamily="18" charset="0"/>
              </a:rPr>
              <a:t>I,'sobel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>
                <a:latin typeface="Times" pitchFamily="18" charset="0"/>
              </a:rPr>
              <a:t>BW2 = edge(</a:t>
            </a:r>
            <a:r>
              <a:rPr lang="en-US" altLang="en-US" dirty="0" err="1">
                <a:latin typeface="Times" pitchFamily="18" charset="0"/>
              </a:rPr>
              <a:t>I,'canny</a:t>
            </a:r>
            <a:r>
              <a:rPr lang="en-US" altLang="en-US" dirty="0">
                <a:latin typeface="Times" pitchFamily="18" charset="0"/>
              </a:rPr>
              <a:t>');</a:t>
            </a:r>
          </a:p>
          <a:p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(BW1)</a:t>
            </a:r>
          </a:p>
          <a:p>
            <a:r>
              <a:rPr lang="en-US" altLang="en-US" dirty="0">
                <a:latin typeface="Times" pitchFamily="18" charset="0"/>
              </a:rPr>
              <a:t>figure, </a:t>
            </a:r>
            <a:r>
              <a:rPr lang="en-US" altLang="en-US" dirty="0" err="1">
                <a:latin typeface="Times" pitchFamily="18" charset="0"/>
              </a:rPr>
              <a:t>imshow</a:t>
            </a:r>
            <a:r>
              <a:rPr lang="en-US" altLang="en-US" dirty="0">
                <a:latin typeface="Times" pitchFamily="18" charset="0"/>
              </a:rPr>
              <a:t>(BW2)</a:t>
            </a:r>
          </a:p>
        </p:txBody>
      </p:sp>
      <p:pic>
        <p:nvPicPr>
          <p:cNvPr id="1048581" name="Picture 1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8582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251200" cy="32512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8583" name="Text Box 1031"/>
          <p:cNvSpPr txBox="1">
            <a:spLocks noChangeArrowheads="1"/>
          </p:cNvSpPr>
          <p:nvPr/>
        </p:nvSpPr>
        <p:spPr bwMode="auto">
          <a:xfrm>
            <a:off x="5257800" y="5029200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T2=255, T1=1 </a:t>
            </a:r>
          </a:p>
        </p:txBody>
      </p:sp>
      <p:sp>
        <p:nvSpPr>
          <p:cNvPr id="1048584" name="Rectangle 1032"/>
          <p:cNvSpPr>
            <a:spLocks noChangeArrowheads="1"/>
          </p:cNvSpPr>
          <p:nvPr/>
        </p:nvSpPr>
        <p:spPr bwMode="auto">
          <a:xfrm>
            <a:off x="5867400" y="4495800"/>
            <a:ext cx="304800" cy="3048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5" name="Line 1033"/>
          <p:cNvSpPr>
            <a:spLocks noChangeShapeType="1"/>
          </p:cNvSpPr>
          <p:nvPr/>
        </p:nvSpPr>
        <p:spPr bwMode="auto">
          <a:xfrm>
            <a:off x="6096000" y="4800600"/>
            <a:ext cx="381000" cy="12192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8586" name="Text Box 1034"/>
          <p:cNvSpPr txBox="1">
            <a:spLocks noChangeArrowheads="1"/>
          </p:cNvSpPr>
          <p:nvPr/>
        </p:nvSpPr>
        <p:spPr bwMode="auto">
          <a:xfrm>
            <a:off x="5715000" y="5942013"/>
            <a:ext cx="1981200" cy="9159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1800"/>
              <a:t>‘Y’ or ‘T’ junction problem with Canny operator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391275" y="285750"/>
            <a:ext cx="2676525" cy="609600"/>
          </a:xfrm>
        </p:spPr>
        <p:txBody>
          <a:bodyPr/>
          <a:lstStyle/>
          <a:p>
            <a:r>
              <a:rPr lang="en-US" altLang="en-US"/>
              <a:t>Canny Results</a:t>
            </a:r>
          </a:p>
        </p:txBody>
      </p:sp>
      <p:pic>
        <p:nvPicPr>
          <p:cNvPr id="1049604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5" name="Text Box 1029"/>
          <p:cNvSpPr txBox="1">
            <a:spLocks noChangeArrowheads="1"/>
          </p:cNvSpPr>
          <p:nvPr/>
        </p:nvSpPr>
        <p:spPr bwMode="auto">
          <a:xfrm>
            <a:off x="481013" y="4403725"/>
            <a:ext cx="2711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>
                <a:latin typeface="Symbol" pitchFamily="18" charset="2"/>
              </a:rPr>
              <a:t>s</a:t>
            </a:r>
            <a:r>
              <a:rPr lang="en-US" altLang="en-US" sz="2000" dirty="0"/>
              <a:t>=1, T2=255, T1=220 </a:t>
            </a:r>
          </a:p>
        </p:txBody>
      </p:sp>
      <p:pic>
        <p:nvPicPr>
          <p:cNvPr id="1049606" name="Picture 1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8988" y="1839913"/>
            <a:ext cx="2514600" cy="25146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7" name="Text Box 1031"/>
          <p:cNvSpPr txBox="1">
            <a:spLocks noChangeArrowheads="1"/>
          </p:cNvSpPr>
          <p:nvPr/>
        </p:nvSpPr>
        <p:spPr bwMode="auto">
          <a:xfrm>
            <a:off x="3405188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=1, T2=128, T1=1 </a:t>
            </a:r>
          </a:p>
        </p:txBody>
      </p:sp>
      <p:pic>
        <p:nvPicPr>
          <p:cNvPr id="1049608" name="Picture 1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828800"/>
            <a:ext cx="2538412" cy="25384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9609" name="Text Box 1033"/>
          <p:cNvSpPr txBox="1">
            <a:spLocks noChangeArrowheads="1"/>
          </p:cNvSpPr>
          <p:nvPr/>
        </p:nvSpPr>
        <p:spPr bwMode="auto">
          <a:xfrm>
            <a:off x="6119813" y="4403725"/>
            <a:ext cx="2428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/>
              <a:t>=2, T2=128, T1=1 </a:t>
            </a:r>
          </a:p>
        </p:txBody>
      </p:sp>
      <p:sp>
        <p:nvSpPr>
          <p:cNvPr id="1049610" name="Text Box 1034"/>
          <p:cNvSpPr txBox="1">
            <a:spLocks noChangeArrowheads="1"/>
          </p:cNvSpPr>
          <p:nvPr/>
        </p:nvSpPr>
        <p:spPr bwMode="auto">
          <a:xfrm>
            <a:off x="381000" y="5489575"/>
            <a:ext cx="8458200" cy="1155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/>
              <a:t> M. Heath, S. Sarkar, T. Sanocki, and K.W. Bowyer, "A Robust Visual Method for Assessing the Relative Performance of Edge-Detection Algorithms" IEEE Transactions on Pattern Analysis and Machine Intelligence, Vol. 19, No. 12, December 1997, pp. 1338-1359.</a:t>
            </a:r>
          </a:p>
          <a:p>
            <a:endParaRPr lang="en-US" altLang="en-US"/>
          </a:p>
          <a:p>
            <a:r>
              <a:rPr lang="en-US" altLang="en-US"/>
              <a:t>http://marathon.csee.usf.edu/edge/edge_detection.html</a:t>
            </a:r>
            <a:endParaRPr lang="en-US" altLang="en-US">
              <a:latin typeface="Times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88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Second derivatives…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34" name="Rectangle 1054"/>
          <p:cNvSpPr>
            <a:spLocks noChangeArrowheads="1"/>
          </p:cNvSpPr>
          <p:nvPr/>
        </p:nvSpPr>
        <p:spPr bwMode="auto">
          <a:xfrm>
            <a:off x="990600" y="3657600"/>
            <a:ext cx="8001000" cy="1143000"/>
          </a:xfrm>
          <a:prstGeom prst="rect">
            <a:avLst/>
          </a:prstGeom>
          <a:solidFill>
            <a:srgbClr val="424680"/>
          </a:solidFill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>
              <a:solidFill>
                <a:srgbClr val="424680"/>
              </a:solidFill>
            </a:endParaRPr>
          </a:p>
        </p:txBody>
      </p:sp>
      <p:sp>
        <p:nvSpPr>
          <p:cNvPr id="1019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467100" y="285750"/>
            <a:ext cx="5659438" cy="609600"/>
          </a:xfrm>
        </p:spPr>
        <p:txBody>
          <a:bodyPr/>
          <a:lstStyle/>
          <a:p>
            <a:r>
              <a:rPr lang="en-US" altLang="en-US"/>
              <a:t>Edges from Second Derivatives</a:t>
            </a:r>
          </a:p>
        </p:txBody>
      </p:sp>
      <p:sp>
        <p:nvSpPr>
          <p:cNvPr id="10199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838200"/>
          </a:xfrm>
        </p:spPr>
        <p:txBody>
          <a:bodyPr/>
          <a:lstStyle/>
          <a:p>
            <a:r>
              <a:rPr lang="en-US" altLang="en-US"/>
              <a:t>Digital gradient operators estimate the first derivative of the image function in two or more directions.</a:t>
            </a:r>
          </a:p>
        </p:txBody>
      </p:sp>
      <p:grpSp>
        <p:nvGrpSpPr>
          <p:cNvPr id="1019908" name="Group 1028"/>
          <p:cNvGrpSpPr>
            <a:grpSpLocks/>
          </p:cNvGrpSpPr>
          <p:nvPr/>
        </p:nvGrpSpPr>
        <p:grpSpPr bwMode="auto">
          <a:xfrm>
            <a:off x="4425950" y="2392363"/>
            <a:ext cx="1295400" cy="990600"/>
            <a:chOff x="2976" y="1488"/>
            <a:chExt cx="816" cy="624"/>
          </a:xfrm>
        </p:grpSpPr>
        <p:sp>
          <p:nvSpPr>
            <p:cNvPr id="1019909" name="Line 1029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0" name="Line 1030"/>
            <p:cNvSpPr>
              <a:spLocks noChangeShapeType="1"/>
            </p:cNvSpPr>
            <p:nvPr/>
          </p:nvSpPr>
          <p:spPr bwMode="auto">
            <a:xfrm>
              <a:off x="2976" y="2112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1" name="Line 1031"/>
            <p:cNvSpPr>
              <a:spLocks noChangeShapeType="1"/>
            </p:cNvSpPr>
            <p:nvPr/>
          </p:nvSpPr>
          <p:spPr bwMode="auto">
            <a:xfrm>
              <a:off x="3024" y="208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2" name="Line 1032"/>
            <p:cNvSpPr>
              <a:spLocks noChangeShapeType="1"/>
            </p:cNvSpPr>
            <p:nvPr/>
          </p:nvSpPr>
          <p:spPr bwMode="auto">
            <a:xfrm>
              <a:off x="3312" y="160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3" name="Line 1033"/>
            <p:cNvSpPr>
              <a:spLocks noChangeShapeType="1"/>
            </p:cNvSpPr>
            <p:nvPr/>
          </p:nvSpPr>
          <p:spPr bwMode="auto">
            <a:xfrm>
              <a:off x="3312" y="1608"/>
              <a:ext cx="0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14" name="Text Box 1034"/>
          <p:cNvSpPr txBox="1">
            <a:spLocks noChangeArrowheads="1"/>
          </p:cNvSpPr>
          <p:nvPr/>
        </p:nvSpPr>
        <p:spPr bwMode="auto">
          <a:xfrm>
            <a:off x="1241425" y="2863850"/>
            <a:ext cx="2309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f(x) = step edge</a:t>
            </a:r>
          </a:p>
        </p:txBody>
      </p:sp>
      <p:grpSp>
        <p:nvGrpSpPr>
          <p:cNvPr id="1019915" name="Group 1035"/>
          <p:cNvGrpSpPr>
            <a:grpSpLocks/>
          </p:cNvGrpSpPr>
          <p:nvPr/>
        </p:nvGrpSpPr>
        <p:grpSpPr bwMode="auto">
          <a:xfrm>
            <a:off x="4419600" y="3695700"/>
            <a:ext cx="1295400" cy="990600"/>
            <a:chOff x="2972" y="2184"/>
            <a:chExt cx="816" cy="624"/>
          </a:xfrm>
        </p:grpSpPr>
        <p:sp>
          <p:nvSpPr>
            <p:cNvPr id="1019916" name="Line 1036"/>
            <p:cNvSpPr>
              <a:spLocks noChangeShapeType="1"/>
            </p:cNvSpPr>
            <p:nvPr/>
          </p:nvSpPr>
          <p:spPr bwMode="auto">
            <a:xfrm flipV="1">
              <a:off x="2972" y="2184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7" name="Line 1037"/>
            <p:cNvSpPr>
              <a:spLocks noChangeShapeType="1"/>
            </p:cNvSpPr>
            <p:nvPr/>
          </p:nvSpPr>
          <p:spPr bwMode="auto">
            <a:xfrm>
              <a:off x="2972" y="2808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8" name="Line 1038"/>
            <p:cNvSpPr>
              <a:spLocks noChangeShapeType="1"/>
            </p:cNvSpPr>
            <p:nvPr/>
          </p:nvSpPr>
          <p:spPr bwMode="auto">
            <a:xfrm>
              <a:off x="3020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19" name="Line 1039"/>
            <p:cNvSpPr>
              <a:spLocks noChangeShapeType="1"/>
            </p:cNvSpPr>
            <p:nvPr/>
          </p:nvSpPr>
          <p:spPr bwMode="auto">
            <a:xfrm>
              <a:off x="3336" y="2780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0" name="Line 1040"/>
            <p:cNvSpPr>
              <a:spLocks noChangeShapeType="1"/>
            </p:cNvSpPr>
            <p:nvPr/>
          </p:nvSpPr>
          <p:spPr bwMode="auto">
            <a:xfrm flipH="1">
              <a:off x="3308" y="2300"/>
              <a:ext cx="8" cy="48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1" name="Line 1041"/>
            <p:cNvSpPr>
              <a:spLocks noChangeShapeType="1"/>
            </p:cNvSpPr>
            <p:nvPr/>
          </p:nvSpPr>
          <p:spPr bwMode="auto">
            <a:xfrm>
              <a:off x="3324" y="2324"/>
              <a:ext cx="12" cy="44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9922" name="Group 1042"/>
          <p:cNvGrpSpPr>
            <a:grpSpLocks/>
          </p:cNvGrpSpPr>
          <p:nvPr/>
        </p:nvGrpSpPr>
        <p:grpSpPr bwMode="auto">
          <a:xfrm>
            <a:off x="4425950" y="5181600"/>
            <a:ext cx="1295400" cy="1371600"/>
            <a:chOff x="2976" y="2832"/>
            <a:chExt cx="816" cy="864"/>
          </a:xfrm>
        </p:grpSpPr>
        <p:sp>
          <p:nvSpPr>
            <p:cNvPr id="1019923" name="Line 1043"/>
            <p:cNvSpPr>
              <a:spLocks noChangeShapeType="1"/>
            </p:cNvSpPr>
            <p:nvPr/>
          </p:nvSpPr>
          <p:spPr bwMode="auto">
            <a:xfrm flipV="1">
              <a:off x="2976" y="2832"/>
              <a:ext cx="0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4" name="Line 1044"/>
            <p:cNvSpPr>
              <a:spLocks noChangeShapeType="1"/>
            </p:cNvSpPr>
            <p:nvPr/>
          </p:nvSpPr>
          <p:spPr bwMode="auto">
            <a:xfrm>
              <a:off x="2976" y="3456"/>
              <a:ext cx="8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5" name="Line 1045"/>
            <p:cNvSpPr>
              <a:spLocks noChangeShapeType="1"/>
            </p:cNvSpPr>
            <p:nvPr/>
          </p:nvSpPr>
          <p:spPr bwMode="auto">
            <a:xfrm>
              <a:off x="3012" y="3428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6" name="Line 1046"/>
            <p:cNvSpPr>
              <a:spLocks noChangeShapeType="1"/>
            </p:cNvSpPr>
            <p:nvPr/>
          </p:nvSpPr>
          <p:spPr bwMode="auto">
            <a:xfrm>
              <a:off x="3384" y="3432"/>
              <a:ext cx="288" cy="0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7" name="Line 1047"/>
            <p:cNvSpPr>
              <a:spLocks noChangeShapeType="1"/>
            </p:cNvSpPr>
            <p:nvPr/>
          </p:nvSpPr>
          <p:spPr bwMode="auto">
            <a:xfrm flipH="1">
              <a:off x="3328" y="3168"/>
              <a:ext cx="32" cy="528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8" name="Line 1048"/>
            <p:cNvSpPr>
              <a:spLocks noChangeShapeType="1"/>
            </p:cNvSpPr>
            <p:nvPr/>
          </p:nvSpPr>
          <p:spPr bwMode="auto">
            <a:xfrm>
              <a:off x="3308" y="342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9929" name="Line 1049"/>
            <p:cNvSpPr>
              <a:spLocks noChangeShapeType="1"/>
            </p:cNvSpPr>
            <p:nvPr/>
          </p:nvSpPr>
          <p:spPr bwMode="auto">
            <a:xfrm>
              <a:off x="3364" y="3164"/>
              <a:ext cx="20" cy="264"/>
            </a:xfrm>
            <a:prstGeom prst="line">
              <a:avLst/>
            </a:prstGeom>
            <a:noFill/>
            <a:ln w="127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9930" name="Rectangle 1050"/>
          <p:cNvSpPr>
            <a:spLocks noChangeArrowheads="1"/>
          </p:cNvSpPr>
          <p:nvPr/>
        </p:nvSpPr>
        <p:spPr bwMode="auto">
          <a:xfrm>
            <a:off x="1004888" y="4083050"/>
            <a:ext cx="2546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</a:t>
            </a:r>
            <a:r>
              <a:rPr lang="en-US" altLang="en-US" sz="2400" baseline="20000"/>
              <a:t>st</a:t>
            </a:r>
            <a:r>
              <a:rPr lang="en-US" altLang="en-US" sz="2400"/>
              <a:t> Derivative f’(x)</a:t>
            </a:r>
          </a:p>
        </p:txBody>
      </p:sp>
      <p:sp>
        <p:nvSpPr>
          <p:cNvPr id="1019931" name="Rectangle 1051"/>
          <p:cNvSpPr>
            <a:spLocks noChangeArrowheads="1"/>
          </p:cNvSpPr>
          <p:nvPr/>
        </p:nvSpPr>
        <p:spPr bwMode="auto">
          <a:xfrm>
            <a:off x="869950" y="5454650"/>
            <a:ext cx="26812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2</a:t>
            </a:r>
            <a:r>
              <a:rPr lang="en-US" altLang="en-US" sz="2400" baseline="20000"/>
              <a:t>nd</a:t>
            </a:r>
            <a:r>
              <a:rPr lang="en-US" altLang="en-US" sz="2400"/>
              <a:t> Derivative f’’(x)</a:t>
            </a:r>
          </a:p>
        </p:txBody>
      </p:sp>
      <p:sp>
        <p:nvSpPr>
          <p:cNvPr id="1019932" name="Text Box 1052"/>
          <p:cNvSpPr txBox="1">
            <a:spLocks noChangeArrowheads="1"/>
          </p:cNvSpPr>
          <p:nvPr/>
        </p:nvSpPr>
        <p:spPr bwMode="auto">
          <a:xfrm>
            <a:off x="6096000" y="4038600"/>
            <a:ext cx="15065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maximum</a:t>
            </a:r>
          </a:p>
        </p:txBody>
      </p:sp>
      <p:sp>
        <p:nvSpPr>
          <p:cNvPr id="1019933" name="Text Box 1053"/>
          <p:cNvSpPr txBox="1">
            <a:spLocks noChangeArrowheads="1"/>
          </p:cNvSpPr>
          <p:nvPr/>
        </p:nvSpPr>
        <p:spPr bwMode="auto">
          <a:xfrm>
            <a:off x="6248400" y="5562600"/>
            <a:ext cx="1998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zero crossing</a:t>
            </a:r>
          </a:p>
        </p:txBody>
      </p:sp>
      <p:sp>
        <p:nvSpPr>
          <p:cNvPr id="1019935" name="Text Box 1055"/>
          <p:cNvSpPr txBox="1">
            <a:spLocks noChangeArrowheads="1"/>
          </p:cNvSpPr>
          <p:nvPr/>
        </p:nvSpPr>
        <p:spPr bwMode="auto">
          <a:xfrm rot="-5400000">
            <a:off x="8158956" y="3950494"/>
            <a:ext cx="1103313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GRADIENT</a:t>
            </a:r>
          </a:p>
          <a:p>
            <a:r>
              <a:rPr lang="en-US" altLang="en-US"/>
              <a:t>METHODS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3075" y="285750"/>
            <a:ext cx="3590925" cy="609600"/>
          </a:xfrm>
        </p:spPr>
        <p:txBody>
          <a:bodyPr/>
          <a:lstStyle/>
          <a:p>
            <a:r>
              <a:rPr lang="en-US" altLang="en-US"/>
              <a:t>Second Derivatives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2362200"/>
          </a:xfrm>
        </p:spPr>
        <p:txBody>
          <a:bodyPr/>
          <a:lstStyle/>
          <a:p>
            <a:r>
              <a:rPr lang="en-US" altLang="en-US" dirty="0"/>
              <a:t>Second derivative = rate of change of first derivative.</a:t>
            </a:r>
          </a:p>
          <a:p>
            <a:r>
              <a:rPr lang="en-US" altLang="en-US" dirty="0"/>
              <a:t>Maxima of first derivative  =  zero crossings of second derivative.</a:t>
            </a:r>
          </a:p>
          <a:p>
            <a:r>
              <a:rPr lang="en-US" altLang="en-US" dirty="0"/>
              <a:t>For a discrete function, derivatives can be approximated by differencing.</a:t>
            </a:r>
          </a:p>
          <a:p>
            <a:r>
              <a:rPr lang="en-US" altLang="en-US" dirty="0"/>
              <a:t>Consider the one dimensional case:</a:t>
            </a:r>
          </a:p>
        </p:txBody>
      </p:sp>
      <p:pic>
        <p:nvPicPr>
          <p:cNvPr id="1020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191000"/>
            <a:ext cx="3429000" cy="20478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4876800" y="4198938"/>
            <a:ext cx="2755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 =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f(i+1) - </a:t>
            </a:r>
            <a:r>
              <a:rPr lang="en-US" altLang="en-US" sz="2000">
                <a:latin typeface="Symbol" pitchFamily="18" charset="2"/>
              </a:rPr>
              <a:t>D</a:t>
            </a:r>
            <a:r>
              <a:rPr lang="en-US" altLang="en-US" sz="2000"/>
              <a:t>  f(i)</a:t>
            </a:r>
          </a:p>
        </p:txBody>
      </p:sp>
      <p:sp>
        <p:nvSpPr>
          <p:cNvPr id="1020934" name="Text Box 6"/>
          <p:cNvSpPr txBox="1">
            <a:spLocks noChangeArrowheads="1"/>
          </p:cNvSpPr>
          <p:nvPr/>
        </p:nvSpPr>
        <p:spPr bwMode="auto">
          <a:xfrm>
            <a:off x="5029200" y="4152900"/>
            <a:ext cx="3111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2 </a:t>
            </a:r>
          </a:p>
        </p:txBody>
      </p:sp>
      <p:sp>
        <p:nvSpPr>
          <p:cNvPr id="1020935" name="Text Box 7"/>
          <p:cNvSpPr txBox="1">
            <a:spLocks noChangeArrowheads="1"/>
          </p:cNvSpPr>
          <p:nvPr/>
        </p:nvSpPr>
        <p:spPr bwMode="auto">
          <a:xfrm>
            <a:off x="5927725" y="4114800"/>
            <a:ext cx="22701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6" name="Text Box 8"/>
          <p:cNvSpPr txBox="1">
            <a:spLocks noChangeArrowheads="1"/>
          </p:cNvSpPr>
          <p:nvPr/>
        </p:nvSpPr>
        <p:spPr bwMode="auto">
          <a:xfrm>
            <a:off x="7050088" y="4122738"/>
            <a:ext cx="227012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200"/>
              <a:t> </a:t>
            </a:r>
          </a:p>
        </p:txBody>
      </p:sp>
      <p:sp>
        <p:nvSpPr>
          <p:cNvPr id="1020937" name="Text Box 9"/>
          <p:cNvSpPr txBox="1">
            <a:spLocks noChangeArrowheads="1"/>
          </p:cNvSpPr>
          <p:nvPr/>
        </p:nvSpPr>
        <p:spPr bwMode="auto">
          <a:xfrm>
            <a:off x="5562600" y="4656138"/>
            <a:ext cx="25241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= f(i+1) - 2 f(i) + f(i-1)</a:t>
            </a:r>
          </a:p>
        </p:txBody>
      </p:sp>
      <p:pic>
        <p:nvPicPr>
          <p:cNvPr id="10209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638800"/>
            <a:ext cx="1395413" cy="484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0940" name="Text Box 12"/>
          <p:cNvSpPr txBox="1">
            <a:spLocks noChangeArrowheads="1"/>
          </p:cNvSpPr>
          <p:nvPr/>
        </p:nvSpPr>
        <p:spPr bwMode="auto">
          <a:xfrm>
            <a:off x="5581650" y="5662613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Mask: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562600" y="285750"/>
            <a:ext cx="3514725" cy="609600"/>
          </a:xfrm>
        </p:spPr>
        <p:txBody>
          <a:bodyPr/>
          <a:lstStyle/>
          <a:p>
            <a:r>
              <a:rPr lang="en-US" altLang="en-US"/>
              <a:t>Laplacian Operator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Now consider a two-dimensional function f(</a:t>
            </a:r>
            <a:r>
              <a:rPr lang="en-US" altLang="en-US" dirty="0" err="1"/>
              <a:t>x,y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The second partials of f(</a:t>
            </a:r>
            <a:r>
              <a:rPr lang="en-US" altLang="en-US" dirty="0" err="1"/>
              <a:t>x,y</a:t>
            </a:r>
            <a:r>
              <a:rPr lang="en-US" altLang="en-US" dirty="0"/>
              <a:t>) are not isotropic.</a:t>
            </a:r>
          </a:p>
          <a:p>
            <a:r>
              <a:rPr lang="en-US" altLang="en-US" dirty="0"/>
              <a:t>Can be shown that the smallest possible isotropic second derivative operator is the Laplacian: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Two-dimensional discrete approximation is:</a:t>
            </a:r>
          </a:p>
        </p:txBody>
      </p:sp>
      <p:pic>
        <p:nvPicPr>
          <p:cNvPr id="1021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5334000"/>
            <a:ext cx="1387475" cy="12684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1021959" name="Object 7"/>
          <p:cNvGraphicFramePr>
            <a:graphicFrameLocks noChangeAspect="1"/>
          </p:cNvGraphicFramePr>
          <p:nvPr/>
        </p:nvGraphicFramePr>
        <p:xfrm>
          <a:off x="2133600" y="3200400"/>
          <a:ext cx="312420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1994" name="Equation" r:id="rId4" imgW="1143000" imgH="444240" progId="Equation.3">
                  <p:embed/>
                </p:oleObj>
              </mc:Choice>
              <mc:Fallback>
                <p:oleObj name="Equation" r:id="rId4" imgW="114300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3124200" cy="1214438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80" name="Picture 4"/>
          <p:cNvPicPr>
            <a:picLocks noChangeAspect="1" noChangeArrowheads="1"/>
          </p:cNvPicPr>
          <p:nvPr/>
        </p:nvPicPr>
        <p:blipFill>
          <a:blip r:embed="rId2" cstate="print"/>
          <a:srcRect r="5878" b="4105"/>
          <a:stretch>
            <a:fillRect/>
          </a:stretch>
        </p:blipFill>
        <p:spPr bwMode="auto">
          <a:xfrm>
            <a:off x="1447800" y="2438400"/>
            <a:ext cx="2033588" cy="1779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2981" name="Picture 5"/>
          <p:cNvPicPr>
            <a:picLocks noChangeAspect="1" noChangeArrowheads="1"/>
          </p:cNvPicPr>
          <p:nvPr/>
        </p:nvPicPr>
        <p:blipFill>
          <a:blip r:embed="rId3" cstate="print"/>
          <a:srcRect r="3664" b="2983"/>
          <a:stretch>
            <a:fillRect/>
          </a:stretch>
        </p:blipFill>
        <p:spPr bwMode="auto">
          <a:xfrm>
            <a:off x="4572000" y="1600200"/>
            <a:ext cx="3756025" cy="3303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29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Laplacian Kernels</a:t>
            </a:r>
          </a:p>
        </p:txBody>
      </p:sp>
      <p:sp>
        <p:nvSpPr>
          <p:cNvPr id="10229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5334000"/>
            <a:ext cx="7886700" cy="838200"/>
          </a:xfrm>
        </p:spPr>
        <p:txBody>
          <a:bodyPr/>
          <a:lstStyle/>
          <a:p>
            <a:r>
              <a:rPr lang="en-US" altLang="en-US"/>
              <a:t>Note that these are not the optimal approximations to the Laplacian of the sizes shown.</a:t>
            </a:r>
          </a:p>
        </p:txBody>
      </p:sp>
      <p:sp>
        <p:nvSpPr>
          <p:cNvPr id="1022985" name="Text Box 9"/>
          <p:cNvSpPr txBox="1">
            <a:spLocks noChangeArrowheads="1"/>
          </p:cNvSpPr>
          <p:nvPr/>
        </p:nvSpPr>
        <p:spPr bwMode="auto">
          <a:xfrm>
            <a:off x="1600200" y="4572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5X5</a:t>
            </a:r>
          </a:p>
        </p:txBody>
      </p:sp>
      <p:sp>
        <p:nvSpPr>
          <p:cNvPr id="1022986" name="Text Box 10"/>
          <p:cNvSpPr txBox="1">
            <a:spLocks noChangeArrowheads="1"/>
          </p:cNvSpPr>
          <p:nvPr/>
        </p:nvSpPr>
        <p:spPr bwMode="auto">
          <a:xfrm>
            <a:off x="5867400" y="4953000"/>
            <a:ext cx="838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9X9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285750"/>
            <a:ext cx="3733800" cy="609600"/>
          </a:xfrm>
        </p:spPr>
        <p:txBody>
          <a:bodyPr/>
          <a:lstStyle/>
          <a:p>
            <a:r>
              <a:rPr lang="en-US" altLang="en-US"/>
              <a:t>Example Application</a:t>
            </a:r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40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535113"/>
            <a:ext cx="3328988" cy="4065587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4006" name="Text Box 6"/>
          <p:cNvSpPr txBox="1">
            <a:spLocks noChangeArrowheads="1"/>
          </p:cNvSpPr>
          <p:nvPr/>
        </p:nvSpPr>
        <p:spPr bwMode="auto">
          <a:xfrm>
            <a:off x="1028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 Laplacian Filter</a:t>
            </a:r>
          </a:p>
        </p:txBody>
      </p:sp>
      <p:sp>
        <p:nvSpPr>
          <p:cNvPr id="1024007" name="Text Box 7"/>
          <p:cNvSpPr txBox="1">
            <a:spLocks noChangeArrowheads="1"/>
          </p:cNvSpPr>
          <p:nvPr/>
        </p:nvSpPr>
        <p:spPr bwMode="auto">
          <a:xfrm>
            <a:off x="5219700" y="5661025"/>
            <a:ext cx="28305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9x9 Laplacian Filter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76675" y="285750"/>
            <a:ext cx="3133725" cy="609600"/>
          </a:xfrm>
        </p:spPr>
        <p:txBody>
          <a:bodyPr/>
          <a:lstStyle/>
          <a:p>
            <a:r>
              <a:rPr lang="en-US" altLang="en-US"/>
              <a:t>Illusory Edges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038600"/>
            <a:ext cx="8686800" cy="2743200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Illusory edges will not be detectable by the algorithms that we will discuss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No change in image irradiance - no image processing algorithm can directly address these situations</a:t>
            </a:r>
          </a:p>
          <a:p>
            <a:pPr>
              <a:spcBef>
                <a:spcPct val="5000"/>
              </a:spcBef>
            </a:pPr>
            <a:r>
              <a:rPr lang="en-US" altLang="en-US" dirty="0">
                <a:solidFill>
                  <a:schemeClr val="tx1"/>
                </a:solidFill>
              </a:rPr>
              <a:t>Computer vision can deal with these sorts of things by drawing on information external to the image (perceptual grouping techniques)</a:t>
            </a:r>
          </a:p>
          <a:p>
            <a:pPr>
              <a:spcBef>
                <a:spcPct val="5000"/>
              </a:spcBef>
            </a:pPr>
            <a:endParaRPr lang="en-US" altLang="en-US" dirty="0"/>
          </a:p>
        </p:txBody>
      </p:sp>
      <p:pic>
        <p:nvPicPr>
          <p:cNvPr id="966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575300" cy="2578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966662" name="Text Box 6"/>
          <p:cNvSpPr txBox="1">
            <a:spLocks noChangeArrowheads="1"/>
          </p:cNvSpPr>
          <p:nvPr/>
        </p:nvSpPr>
        <p:spPr bwMode="auto">
          <a:xfrm>
            <a:off x="381000" y="1981200"/>
            <a:ext cx="1371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000" dirty="0" err="1"/>
              <a:t>Kanizsa</a:t>
            </a:r>
            <a:r>
              <a:rPr lang="en-US" altLang="en-US" sz="2000" dirty="0"/>
              <a:t> Triangles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75" y="285750"/>
            <a:ext cx="4352925" cy="609600"/>
          </a:xfrm>
        </p:spPr>
        <p:txBody>
          <a:bodyPr/>
          <a:lstStyle/>
          <a:p>
            <a:r>
              <a:rPr lang="en-US" altLang="en-US"/>
              <a:t>Detailed View of Results</a:t>
            </a:r>
          </a:p>
        </p:txBody>
      </p:sp>
      <p:sp>
        <p:nvSpPr>
          <p:cNvPr id="1025029" name="Rectangle 5"/>
          <p:cNvSpPr>
            <a:spLocks noChangeArrowheads="1"/>
          </p:cNvSpPr>
          <p:nvPr/>
        </p:nvSpPr>
        <p:spPr bwMode="auto">
          <a:xfrm>
            <a:off x="2133600" y="1600200"/>
            <a:ext cx="685800" cy="6096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267200"/>
            <a:ext cx="1536700" cy="1168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3328988" cy="4065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2" name="Picture 8"/>
          <p:cNvPicPr>
            <a:picLocks noChangeAspect="1" noChangeArrowheads="1"/>
          </p:cNvPicPr>
          <p:nvPr/>
        </p:nvPicPr>
        <p:blipFill>
          <a:blip r:embed="rId4" cstate="print"/>
          <a:srcRect l="2702" t="3871" r="2702" b="2904"/>
          <a:stretch>
            <a:fillRect/>
          </a:stretch>
        </p:blipFill>
        <p:spPr bwMode="auto">
          <a:xfrm>
            <a:off x="4876800" y="1524000"/>
            <a:ext cx="2667000" cy="1528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5033" name="Picture 9"/>
          <p:cNvPicPr>
            <a:picLocks noChangeAspect="1" noChangeArrowheads="1"/>
          </p:cNvPicPr>
          <p:nvPr/>
        </p:nvPicPr>
        <p:blipFill>
          <a:blip r:embed="rId5" cstate="print"/>
          <a:srcRect l="844" t="1060" r="13509" b="1459"/>
          <a:stretch>
            <a:fillRect/>
          </a:stretch>
        </p:blipFill>
        <p:spPr bwMode="auto">
          <a:xfrm>
            <a:off x="4724400" y="3352800"/>
            <a:ext cx="3309938" cy="298767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5034" name="Rectangle 10"/>
          <p:cNvSpPr>
            <a:spLocks noChangeArrowheads="1"/>
          </p:cNvSpPr>
          <p:nvPr/>
        </p:nvSpPr>
        <p:spPr bwMode="auto">
          <a:xfrm>
            <a:off x="1930400" y="1728788"/>
            <a:ext cx="914400" cy="533400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35" name="Line 11"/>
          <p:cNvSpPr>
            <a:spLocks noChangeShapeType="1"/>
          </p:cNvSpPr>
          <p:nvPr/>
        </p:nvSpPr>
        <p:spPr bwMode="auto">
          <a:xfrm>
            <a:off x="2851150" y="1981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85750"/>
            <a:ext cx="5507038" cy="609600"/>
          </a:xfrm>
        </p:spPr>
        <p:txBody>
          <a:bodyPr/>
          <a:lstStyle/>
          <a:p>
            <a:r>
              <a:rPr lang="en-US" altLang="en-US"/>
              <a:t>Interpretation of the Laplacian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2362200"/>
          </a:xfrm>
        </p:spPr>
        <p:txBody>
          <a:bodyPr/>
          <a:lstStyle/>
          <a:p>
            <a:r>
              <a:rPr lang="en-US" altLang="en-US"/>
              <a:t>Consider the definition of the discrete Laplacian: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Rewrite as: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Factor out -5 to get:</a:t>
            </a:r>
          </a:p>
          <a:p>
            <a:endParaRPr lang="en-US" altLang="en-US"/>
          </a:p>
          <a:p>
            <a:r>
              <a:rPr lang="en-US" altLang="en-US"/>
              <a:t>Laplacian can be obtained, up to the constant -5, by subtracting the average value around a point (i,j) from the image value at the point (i,j)!</a:t>
            </a:r>
          </a:p>
          <a:p>
            <a:pPr lvl="1"/>
            <a:r>
              <a:rPr lang="en-US" altLang="en-US"/>
              <a:t>What window and what averaging function?</a:t>
            </a:r>
          </a:p>
        </p:txBody>
      </p:sp>
      <p:pic>
        <p:nvPicPr>
          <p:cNvPr id="1026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44465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26054" name="Line 6"/>
          <p:cNvSpPr>
            <a:spLocks noChangeShapeType="1"/>
          </p:cNvSpPr>
          <p:nvPr/>
        </p:nvSpPr>
        <p:spPr bwMode="auto">
          <a:xfrm>
            <a:off x="3048000" y="2286000"/>
            <a:ext cx="2819400" cy="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5" name="Line 7"/>
          <p:cNvSpPr>
            <a:spLocks noChangeShapeType="1"/>
          </p:cNvSpPr>
          <p:nvPr/>
        </p:nvSpPr>
        <p:spPr bwMode="auto">
          <a:xfrm>
            <a:off x="4343400" y="2286000"/>
            <a:ext cx="0" cy="304800"/>
          </a:xfrm>
          <a:prstGeom prst="line">
            <a:avLst/>
          </a:prstGeom>
          <a:noFill/>
          <a:ln w="12700">
            <a:solidFill>
              <a:srgbClr val="0066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56" name="Text Box 8"/>
          <p:cNvSpPr txBox="1">
            <a:spLocks noChangeArrowheads="1"/>
          </p:cNvSpPr>
          <p:nvPr/>
        </p:nvSpPr>
        <p:spPr bwMode="auto">
          <a:xfrm>
            <a:off x="3175000" y="2500313"/>
            <a:ext cx="2635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1800">
                <a:solidFill>
                  <a:srgbClr val="0066FF"/>
                </a:solidFill>
              </a:rPr>
              <a:t>looks like a window sum</a:t>
            </a:r>
          </a:p>
        </p:txBody>
      </p:sp>
      <p:pic>
        <p:nvPicPr>
          <p:cNvPr id="1026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429000"/>
            <a:ext cx="4979988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6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724400"/>
            <a:ext cx="3455988" cy="5572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285750"/>
            <a:ext cx="6040438" cy="609600"/>
          </a:xfrm>
        </p:spPr>
        <p:txBody>
          <a:bodyPr/>
          <a:lstStyle/>
          <a:p>
            <a:r>
              <a:rPr lang="en-US" altLang="en-US"/>
              <a:t>Enhancement using the Laplacian</a:t>
            </a:r>
          </a:p>
        </p:txBody>
      </p:sp>
      <p:sp>
        <p:nvSpPr>
          <p:cNvPr id="102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86800" cy="2362200"/>
          </a:xfrm>
        </p:spPr>
        <p:txBody>
          <a:bodyPr/>
          <a:lstStyle/>
          <a:p>
            <a:r>
              <a:rPr lang="en-US" altLang="en-US"/>
              <a:t>The Laplacian can be used to enhance images: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If (i,j) is in the middle of a flat region or long ramp: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= I</a:t>
            </a:r>
          </a:p>
          <a:p>
            <a:r>
              <a:rPr lang="en-US" altLang="en-US"/>
              <a:t>If (i,j) is at low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&lt; I</a:t>
            </a:r>
          </a:p>
          <a:p>
            <a:r>
              <a:rPr lang="en-US" altLang="en-US"/>
              <a:t>If (i,j) is at high end of ramp or edge: I-</a:t>
            </a:r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I &gt; I</a:t>
            </a:r>
          </a:p>
          <a:p>
            <a:endParaRPr lang="en-US" altLang="en-US"/>
          </a:p>
          <a:p>
            <a:r>
              <a:rPr lang="en-US" altLang="en-US"/>
              <a:t>Effect is one of deblurring the image</a:t>
            </a:r>
          </a:p>
        </p:txBody>
      </p:sp>
      <p:pic>
        <p:nvPicPr>
          <p:cNvPr id="1027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362200"/>
            <a:ext cx="4572000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791075" y="285750"/>
            <a:ext cx="4276725" cy="609600"/>
          </a:xfrm>
        </p:spPr>
        <p:txBody>
          <a:bodyPr/>
          <a:lstStyle/>
          <a:p>
            <a:r>
              <a:rPr lang="en-US" altLang="en-US"/>
              <a:t>Laplacian Enhancement</a:t>
            </a:r>
          </a:p>
        </p:txBody>
      </p:sp>
      <p:pic>
        <p:nvPicPr>
          <p:cNvPr id="1028101" name="Picture 1029"/>
          <p:cNvPicPr>
            <a:picLocks noChangeAspect="1" noChangeArrowheads="1"/>
          </p:cNvPicPr>
          <p:nvPr/>
        </p:nvPicPr>
        <p:blipFill>
          <a:blip r:embed="rId2" cstate="print"/>
          <a:srcRect l="1764" t="1677" r="2049" b="1874"/>
          <a:stretch>
            <a:fillRect/>
          </a:stretch>
        </p:blipFill>
        <p:spPr bwMode="auto">
          <a:xfrm>
            <a:off x="962025" y="1631950"/>
            <a:ext cx="3201988" cy="3921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28102" name="Picture 1030"/>
          <p:cNvPicPr>
            <a:picLocks noChangeAspect="1" noChangeArrowheads="1"/>
          </p:cNvPicPr>
          <p:nvPr/>
        </p:nvPicPr>
        <p:blipFill>
          <a:blip r:embed="rId3" cstate="print"/>
          <a:srcRect l="2049" t="1483" r="2046" b="1678"/>
          <a:stretch>
            <a:fillRect/>
          </a:stretch>
        </p:blipFill>
        <p:spPr bwMode="auto">
          <a:xfrm>
            <a:off x="4960938" y="1644650"/>
            <a:ext cx="3192462" cy="39370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28103" name="Text Box 1031"/>
          <p:cNvSpPr txBox="1">
            <a:spLocks noChangeArrowheads="1"/>
          </p:cNvSpPr>
          <p:nvPr/>
        </p:nvSpPr>
        <p:spPr bwMode="auto">
          <a:xfrm>
            <a:off x="1636713" y="5586413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Blurred Original</a:t>
            </a:r>
          </a:p>
        </p:txBody>
      </p:sp>
      <p:sp>
        <p:nvSpPr>
          <p:cNvPr id="1028104" name="Text Box 1032"/>
          <p:cNvSpPr txBox="1">
            <a:spLocks noChangeArrowheads="1"/>
          </p:cNvSpPr>
          <p:nvPr/>
        </p:nvSpPr>
        <p:spPr bwMode="auto">
          <a:xfrm>
            <a:off x="5083175" y="5622925"/>
            <a:ext cx="2967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3x3 Laplacian Enhanced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762875" y="285750"/>
            <a:ext cx="1381125" cy="609600"/>
          </a:xfrm>
        </p:spPr>
        <p:txBody>
          <a:bodyPr/>
          <a:lstStyle/>
          <a:p>
            <a:r>
              <a:rPr lang="en-US" altLang="en-US"/>
              <a:t>Noise</a:t>
            </a:r>
          </a:p>
        </p:txBody>
      </p:sp>
      <p:sp>
        <p:nvSpPr>
          <p:cNvPr id="1029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6934200" cy="2362200"/>
          </a:xfrm>
        </p:spPr>
        <p:txBody>
          <a:bodyPr/>
          <a:lstStyle/>
          <a:p>
            <a:r>
              <a:rPr lang="en-US" altLang="en-US" dirty="0"/>
              <a:t>Second derivative, like first derivative, enhances noise</a:t>
            </a:r>
          </a:p>
          <a:p>
            <a:r>
              <a:rPr lang="en-US" altLang="en-US" dirty="0"/>
              <a:t>Combine second derivative operator with a smoothing operator.</a:t>
            </a:r>
          </a:p>
          <a:p>
            <a:r>
              <a:rPr lang="en-US" altLang="en-US" dirty="0"/>
              <a:t>Questions:</a:t>
            </a:r>
          </a:p>
          <a:p>
            <a:pPr lvl="1"/>
            <a:r>
              <a:rPr lang="en-US" altLang="en-US" sz="2300" dirty="0"/>
              <a:t>Nature of optimal smoothing filter.</a:t>
            </a:r>
          </a:p>
          <a:p>
            <a:pPr lvl="1"/>
            <a:r>
              <a:rPr lang="en-US" altLang="en-US" sz="2300" dirty="0"/>
              <a:t>How to detect intensity changes at a given scale.</a:t>
            </a:r>
          </a:p>
          <a:p>
            <a:pPr lvl="1"/>
            <a:r>
              <a:rPr lang="en-US" altLang="en-US" sz="2300" dirty="0"/>
              <a:t>How to combine information across multiple scales.</a:t>
            </a:r>
            <a:endParaRPr lang="en-US" altLang="en-US" sz="2500" dirty="0"/>
          </a:p>
          <a:p>
            <a:r>
              <a:rPr lang="en-US" altLang="en-US" dirty="0"/>
              <a:t>Smoothing operator should be</a:t>
            </a:r>
          </a:p>
          <a:p>
            <a:pPr lvl="1"/>
            <a:r>
              <a:rPr lang="en-US" altLang="en-US" sz="2300" dirty="0"/>
              <a:t>'tunable' in what it leaves behind</a:t>
            </a:r>
          </a:p>
          <a:p>
            <a:pPr lvl="1"/>
            <a:r>
              <a:rPr lang="en-US" altLang="en-US" sz="2300" dirty="0"/>
              <a:t>smooth and localized in image space.</a:t>
            </a:r>
            <a:endParaRPr lang="en-US" altLang="en-US" sz="2500" dirty="0"/>
          </a:p>
          <a:p>
            <a:r>
              <a:rPr lang="en-US" altLang="en-US" dirty="0"/>
              <a:t>One operator which satisfies these two constraints is the Gaussian:</a:t>
            </a:r>
          </a:p>
        </p:txBody>
      </p:sp>
      <p:pic>
        <p:nvPicPr>
          <p:cNvPr id="1029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648200"/>
            <a:ext cx="2133600" cy="190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285750"/>
            <a:ext cx="4581525" cy="609600"/>
          </a:xfrm>
        </p:spPr>
        <p:txBody>
          <a:bodyPr/>
          <a:lstStyle/>
          <a:p>
            <a:r>
              <a:rPr lang="en-US" altLang="en-US"/>
              <a:t>2D Gaussian Distribution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67700" cy="2362200"/>
          </a:xfrm>
        </p:spPr>
        <p:txBody>
          <a:bodyPr/>
          <a:lstStyle/>
          <a:p>
            <a:r>
              <a:rPr lang="en-US" altLang="en-US"/>
              <a:t>The two-dimensional Gaussian distribution is defined by: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From this distribution, can generate smoothing masks whose width depends upon</a:t>
            </a:r>
            <a:r>
              <a:rPr lang="en-US" altLang="en-US">
                <a:latin typeface="Symbol" pitchFamily="18" charset="2"/>
              </a:rPr>
              <a:t> s</a:t>
            </a:r>
            <a:r>
              <a:rPr lang="en-US" altLang="en-US"/>
              <a:t>:</a:t>
            </a:r>
          </a:p>
        </p:txBody>
      </p:sp>
      <p:pic>
        <p:nvPicPr>
          <p:cNvPr id="1030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5105400" cy="13985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0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495800"/>
            <a:ext cx="2239963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0" y="309563"/>
            <a:ext cx="42767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Defines Kernel ‘Width’</a:t>
            </a:r>
          </a:p>
        </p:txBody>
      </p:sp>
      <p:pic>
        <p:nvPicPr>
          <p:cNvPr id="1031172" name="Picture 4"/>
          <p:cNvPicPr>
            <a:picLocks noChangeAspect="1" noChangeArrowheads="1"/>
          </p:cNvPicPr>
          <p:nvPr/>
        </p:nvPicPr>
        <p:blipFill>
          <a:blip r:embed="rId2" cstate="print"/>
          <a:srcRect l="2652" t="2983" r="2374" b="3667"/>
          <a:stretch>
            <a:fillRect/>
          </a:stretch>
        </p:blipFill>
        <p:spPr bwMode="auto">
          <a:xfrm>
            <a:off x="719138" y="1371600"/>
            <a:ext cx="2286000" cy="19986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3" name="Picture 5"/>
          <p:cNvPicPr>
            <a:picLocks noChangeAspect="1" noChangeArrowheads="1"/>
          </p:cNvPicPr>
          <p:nvPr/>
        </p:nvPicPr>
        <p:blipFill>
          <a:blip r:embed="rId3" cstate="print"/>
          <a:srcRect l="2650" t="2675" r="2652" b="2985"/>
          <a:stretch>
            <a:fillRect/>
          </a:stretch>
        </p:blipFill>
        <p:spPr bwMode="auto">
          <a:xfrm>
            <a:off x="3505200" y="1371600"/>
            <a:ext cx="2279650" cy="201771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4" name="Picture 6"/>
          <p:cNvPicPr>
            <a:picLocks noChangeAspect="1" noChangeArrowheads="1"/>
          </p:cNvPicPr>
          <p:nvPr/>
        </p:nvPicPr>
        <p:blipFill>
          <a:blip r:embed="rId4" cstate="print"/>
          <a:srcRect l="2650" t="2983" r="2652" b="3604"/>
          <a:stretch>
            <a:fillRect/>
          </a:stretch>
        </p:blipFill>
        <p:spPr bwMode="auto">
          <a:xfrm>
            <a:off x="6318250" y="1371600"/>
            <a:ext cx="2279650" cy="20002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12954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.25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40386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1.0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6858000" y="3565525"/>
            <a:ext cx="10683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>
                <a:latin typeface="Symbol" pitchFamily="18" charset="2"/>
              </a:rPr>
              <a:t>s</a:t>
            </a:r>
            <a:r>
              <a:rPr lang="en-US" altLang="en-US" sz="2000" baseline="20000"/>
              <a:t>2</a:t>
            </a:r>
            <a:r>
              <a:rPr lang="en-US" altLang="en-US" sz="2000"/>
              <a:t> = 4.0</a:t>
            </a:r>
          </a:p>
        </p:txBody>
      </p:sp>
      <p:pic>
        <p:nvPicPr>
          <p:cNvPr id="1031178" name="Picture 10"/>
          <p:cNvPicPr>
            <a:picLocks noChangeAspect="1" noChangeArrowheads="1"/>
          </p:cNvPicPr>
          <p:nvPr/>
        </p:nvPicPr>
        <p:blipFill>
          <a:blip r:embed="rId5" cstate="print"/>
          <a:srcRect l="7542" t="2408" r="8107" b="2728"/>
          <a:stretch>
            <a:fillRect/>
          </a:stretch>
        </p:blipFill>
        <p:spPr bwMode="auto">
          <a:xfrm>
            <a:off x="762000" y="4191000"/>
            <a:ext cx="2293938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79" name="Picture 11"/>
          <p:cNvPicPr>
            <a:picLocks noChangeAspect="1" noChangeArrowheads="1"/>
          </p:cNvPicPr>
          <p:nvPr/>
        </p:nvPicPr>
        <p:blipFill>
          <a:blip r:embed="rId6" cstate="print"/>
          <a:srcRect l="7826" t="2409" r="8105" b="2728"/>
          <a:stretch>
            <a:fillRect/>
          </a:stretch>
        </p:blipFill>
        <p:spPr bwMode="auto">
          <a:xfrm>
            <a:off x="3505200" y="4191000"/>
            <a:ext cx="2286000" cy="228917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1180" name="Picture 12"/>
          <p:cNvPicPr>
            <a:picLocks noChangeAspect="1" noChangeArrowheads="1"/>
          </p:cNvPicPr>
          <p:nvPr/>
        </p:nvPicPr>
        <p:blipFill>
          <a:blip r:embed="rId7" cstate="print"/>
          <a:srcRect l="7826" t="2347" r="8107" b="2728"/>
          <a:stretch>
            <a:fillRect/>
          </a:stretch>
        </p:blipFill>
        <p:spPr bwMode="auto">
          <a:xfrm>
            <a:off x="6324600" y="4156075"/>
            <a:ext cx="2286000" cy="22907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Gaussian Kernels</a:t>
            </a:r>
          </a:p>
        </p:txBody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The mask weights are evaluated from the Gaussian distribution: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be rewritten as: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This can now be evaluated over a window of size </a:t>
            </a:r>
            <a:r>
              <a:rPr lang="en-US" altLang="en-US" dirty="0" err="1"/>
              <a:t>nxn</a:t>
            </a:r>
            <a:r>
              <a:rPr lang="en-US" altLang="en-US" dirty="0"/>
              <a:t> to obtain a kernel in which the (0,0) value is 1.</a:t>
            </a:r>
          </a:p>
          <a:p>
            <a:r>
              <a:rPr lang="en-US" altLang="en-US" dirty="0"/>
              <a:t>k is a scaling constant</a:t>
            </a:r>
          </a:p>
        </p:txBody>
      </p:sp>
      <p:grpSp>
        <p:nvGrpSpPr>
          <p:cNvPr id="1032202" name="Group 10"/>
          <p:cNvGrpSpPr>
            <a:grpSpLocks/>
          </p:cNvGrpSpPr>
          <p:nvPr/>
        </p:nvGrpSpPr>
        <p:grpSpPr bwMode="auto">
          <a:xfrm>
            <a:off x="2743200" y="2209800"/>
            <a:ext cx="3068638" cy="749300"/>
            <a:chOff x="1238" y="2749"/>
            <a:chExt cx="1933" cy="472"/>
          </a:xfrm>
        </p:grpSpPr>
        <p:sp>
          <p:nvSpPr>
            <p:cNvPr id="1032197" name="Text Box 5"/>
            <p:cNvSpPr txBox="1">
              <a:spLocks noChangeArrowheads="1"/>
            </p:cNvSpPr>
            <p:nvPr/>
          </p:nvSpPr>
          <p:spPr bwMode="auto">
            <a:xfrm>
              <a:off x="1238" y="2839"/>
              <a:ext cx="193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W(i,j) = k * exp (-             )</a:t>
              </a:r>
            </a:p>
          </p:txBody>
        </p:sp>
        <p:grpSp>
          <p:nvGrpSpPr>
            <p:cNvPr id="1032201" name="Group 9"/>
            <p:cNvGrpSpPr>
              <a:grpSpLocks/>
            </p:cNvGrpSpPr>
            <p:nvPr/>
          </p:nvGrpSpPr>
          <p:grpSpPr bwMode="auto">
            <a:xfrm>
              <a:off x="2544" y="2749"/>
              <a:ext cx="485" cy="472"/>
              <a:chOff x="2880" y="2640"/>
              <a:chExt cx="485" cy="472"/>
            </a:xfrm>
          </p:grpSpPr>
          <p:sp>
            <p:nvSpPr>
              <p:cNvPr id="1032198" name="Text Box 6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199" name="Line 7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0" name="Text Box 8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</p:grpSp>
      <p:grpSp>
        <p:nvGrpSpPr>
          <p:cNvPr id="1032213" name="Group 21"/>
          <p:cNvGrpSpPr>
            <a:grpSpLocks/>
          </p:cNvGrpSpPr>
          <p:nvPr/>
        </p:nvGrpSpPr>
        <p:grpSpPr bwMode="auto">
          <a:xfrm>
            <a:off x="2743200" y="4038600"/>
            <a:ext cx="2803525" cy="777875"/>
            <a:chOff x="1344" y="2630"/>
            <a:chExt cx="1766" cy="490"/>
          </a:xfrm>
        </p:grpSpPr>
        <p:sp>
          <p:nvSpPr>
            <p:cNvPr id="1032204" name="Text Box 12"/>
            <p:cNvSpPr txBox="1">
              <a:spLocks noChangeArrowheads="1"/>
            </p:cNvSpPr>
            <p:nvPr/>
          </p:nvSpPr>
          <p:spPr bwMode="auto">
            <a:xfrm>
              <a:off x="1824" y="2738"/>
              <a:ext cx="128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= exp (-             )</a:t>
              </a:r>
            </a:p>
          </p:txBody>
        </p:sp>
        <p:grpSp>
          <p:nvGrpSpPr>
            <p:cNvPr id="1032205" name="Group 13"/>
            <p:cNvGrpSpPr>
              <a:grpSpLocks/>
            </p:cNvGrpSpPr>
            <p:nvPr/>
          </p:nvGrpSpPr>
          <p:grpSpPr bwMode="auto">
            <a:xfrm>
              <a:off x="2476" y="2648"/>
              <a:ext cx="485" cy="472"/>
              <a:chOff x="2880" y="2640"/>
              <a:chExt cx="485" cy="472"/>
            </a:xfrm>
          </p:grpSpPr>
          <p:sp>
            <p:nvSpPr>
              <p:cNvPr id="1032206" name="Text Box 14"/>
              <p:cNvSpPr txBox="1">
                <a:spLocks noChangeArrowheads="1"/>
              </p:cNvSpPr>
              <p:nvPr/>
            </p:nvSpPr>
            <p:spPr bwMode="auto">
              <a:xfrm>
                <a:off x="2880" y="2640"/>
                <a:ext cx="485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i</a:t>
                </a:r>
                <a:r>
                  <a:rPr lang="en-US" altLang="en-US" sz="2000" baseline="20000"/>
                  <a:t>2</a:t>
                </a:r>
                <a:r>
                  <a:rPr lang="en-US" altLang="en-US" sz="2000"/>
                  <a:t> + j</a:t>
                </a:r>
                <a:r>
                  <a:rPr lang="en-US" altLang="en-US" sz="2000" baseline="20000"/>
                  <a:t>2</a:t>
                </a:r>
              </a:p>
            </p:txBody>
          </p:sp>
          <p:sp>
            <p:nvSpPr>
              <p:cNvPr id="1032207" name="Line 1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4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08" name="Text Box 16"/>
              <p:cNvSpPr txBox="1">
                <a:spLocks noChangeArrowheads="1"/>
              </p:cNvSpPr>
              <p:nvPr/>
            </p:nvSpPr>
            <p:spPr bwMode="auto">
              <a:xfrm>
                <a:off x="2928" y="2862"/>
                <a:ext cx="403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2 </a:t>
                </a:r>
                <a:r>
                  <a:rPr lang="en-US" altLang="en-US" sz="2000">
                    <a:latin typeface="Symbol" pitchFamily="18" charset="2"/>
                  </a:rPr>
                  <a:t>s</a:t>
                </a:r>
                <a:r>
                  <a:rPr lang="en-US" altLang="en-US" sz="2000" baseline="20000"/>
                  <a:t>2</a:t>
                </a:r>
              </a:p>
            </p:txBody>
          </p:sp>
        </p:grpSp>
        <p:grpSp>
          <p:nvGrpSpPr>
            <p:cNvPr id="1032212" name="Group 20"/>
            <p:cNvGrpSpPr>
              <a:grpSpLocks/>
            </p:cNvGrpSpPr>
            <p:nvPr/>
          </p:nvGrpSpPr>
          <p:grpSpPr bwMode="auto">
            <a:xfrm>
              <a:off x="1344" y="2630"/>
              <a:ext cx="489" cy="462"/>
              <a:chOff x="1152" y="2688"/>
              <a:chExt cx="489" cy="462"/>
            </a:xfrm>
          </p:grpSpPr>
          <p:sp>
            <p:nvSpPr>
              <p:cNvPr id="1032209" name="Rectangle 17"/>
              <p:cNvSpPr>
                <a:spLocks noChangeArrowheads="1"/>
              </p:cNvSpPr>
              <p:nvPr/>
            </p:nvSpPr>
            <p:spPr bwMode="auto">
              <a:xfrm>
                <a:off x="1152" y="2688"/>
                <a:ext cx="489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W(i,j)</a:t>
                </a:r>
              </a:p>
            </p:txBody>
          </p:sp>
          <p:sp>
            <p:nvSpPr>
              <p:cNvPr id="1032210" name="Line 18"/>
              <p:cNvSpPr>
                <a:spLocks noChangeShapeType="1"/>
              </p:cNvSpPr>
              <p:nvPr/>
            </p:nvSpPr>
            <p:spPr bwMode="auto">
              <a:xfrm>
                <a:off x="1200" y="2928"/>
                <a:ext cx="3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11" name="Text Box 19"/>
              <p:cNvSpPr txBox="1">
                <a:spLocks noChangeArrowheads="1"/>
              </p:cNvSpPr>
              <p:nvPr/>
            </p:nvSpPr>
            <p:spPr bwMode="auto">
              <a:xfrm>
                <a:off x="1296" y="2900"/>
                <a:ext cx="19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k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91400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7848600" cy="2362200"/>
          </a:xfrm>
        </p:spPr>
        <p:txBody>
          <a:bodyPr/>
          <a:lstStyle/>
          <a:p>
            <a:r>
              <a:rPr lang="en-US" altLang="en-US"/>
              <a:t>Choose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/>
              <a:t>   = 2. and n = 7, then:</a:t>
            </a:r>
          </a:p>
        </p:txBody>
      </p:sp>
      <p:sp>
        <p:nvSpPr>
          <p:cNvPr id="1033220" name="Text Box 4"/>
          <p:cNvSpPr txBox="1">
            <a:spLocks noChangeArrowheads="1"/>
          </p:cNvSpPr>
          <p:nvPr/>
        </p:nvSpPr>
        <p:spPr bwMode="auto">
          <a:xfrm>
            <a:off x="2133600" y="14478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/>
              <a:t>2</a:t>
            </a:r>
          </a:p>
        </p:txBody>
      </p:sp>
      <p:grpSp>
        <p:nvGrpSpPr>
          <p:cNvPr id="1033242" name="Group 26"/>
          <p:cNvGrpSpPr>
            <a:grpSpLocks/>
          </p:cNvGrpSpPr>
          <p:nvPr/>
        </p:nvGrpSpPr>
        <p:grpSpPr bwMode="auto">
          <a:xfrm>
            <a:off x="1447800" y="1905000"/>
            <a:ext cx="4953000" cy="3352800"/>
            <a:chOff x="1152" y="1392"/>
            <a:chExt cx="3120" cy="2112"/>
          </a:xfrm>
        </p:grpSpPr>
        <p:grpSp>
          <p:nvGrpSpPr>
            <p:cNvPr id="1033239" name="Group 23"/>
            <p:cNvGrpSpPr>
              <a:grpSpLocks/>
            </p:cNvGrpSpPr>
            <p:nvPr/>
          </p:nvGrpSpPr>
          <p:grpSpPr bwMode="auto">
            <a:xfrm>
              <a:off x="1152" y="1392"/>
              <a:ext cx="3120" cy="2112"/>
              <a:chOff x="1152" y="1392"/>
              <a:chExt cx="3120" cy="2112"/>
            </a:xfrm>
          </p:grpSpPr>
          <p:sp>
            <p:nvSpPr>
              <p:cNvPr id="1033222" name="Rectangle 6"/>
              <p:cNvSpPr>
                <a:spLocks noChangeArrowheads="1"/>
              </p:cNvSpPr>
              <p:nvPr/>
            </p:nvSpPr>
            <p:spPr bwMode="auto">
              <a:xfrm>
                <a:off x="1152" y="1440"/>
                <a:ext cx="3120" cy="206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33221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88" y="1811"/>
                <a:ext cx="2784" cy="1657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33223" name="Text Box 7"/>
              <p:cNvSpPr txBox="1">
                <a:spLocks noChangeArrowheads="1"/>
              </p:cNvSpPr>
              <p:nvPr/>
            </p:nvSpPr>
            <p:spPr bwMode="auto">
              <a:xfrm>
                <a:off x="1296" y="1872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24" name="Text Box 8"/>
              <p:cNvSpPr txBox="1">
                <a:spLocks noChangeArrowheads="1"/>
              </p:cNvSpPr>
              <p:nvPr/>
            </p:nvSpPr>
            <p:spPr bwMode="auto">
              <a:xfrm>
                <a:off x="1296" y="2089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25" name="Text Box 9"/>
              <p:cNvSpPr txBox="1">
                <a:spLocks noChangeArrowheads="1"/>
              </p:cNvSpPr>
              <p:nvPr/>
            </p:nvSpPr>
            <p:spPr bwMode="auto">
              <a:xfrm>
                <a:off x="1296" y="2291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26" name="Text Box 10"/>
              <p:cNvSpPr txBox="1">
                <a:spLocks noChangeArrowheads="1"/>
              </p:cNvSpPr>
              <p:nvPr/>
            </p:nvSpPr>
            <p:spPr bwMode="auto">
              <a:xfrm>
                <a:off x="1333" y="251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27" name="Text Box 11"/>
              <p:cNvSpPr txBox="1">
                <a:spLocks noChangeArrowheads="1"/>
              </p:cNvSpPr>
              <p:nvPr/>
            </p:nvSpPr>
            <p:spPr bwMode="auto">
              <a:xfrm>
                <a:off x="1333" y="2731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28" name="Text Box 12"/>
              <p:cNvSpPr txBox="1">
                <a:spLocks noChangeArrowheads="1"/>
              </p:cNvSpPr>
              <p:nvPr/>
            </p:nvSpPr>
            <p:spPr bwMode="auto">
              <a:xfrm>
                <a:off x="1333" y="2968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29" name="Text Box 13"/>
              <p:cNvSpPr txBox="1">
                <a:spLocks noChangeArrowheads="1"/>
              </p:cNvSpPr>
              <p:nvPr/>
            </p:nvSpPr>
            <p:spPr bwMode="auto">
              <a:xfrm>
                <a:off x="1333" y="3193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0" name="Text Box 14"/>
              <p:cNvSpPr txBox="1">
                <a:spLocks noChangeArrowheads="1"/>
              </p:cNvSpPr>
              <p:nvPr/>
            </p:nvSpPr>
            <p:spPr bwMode="auto">
              <a:xfrm>
                <a:off x="1584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-3</a:t>
                </a:r>
              </a:p>
            </p:txBody>
          </p:sp>
          <p:sp>
            <p:nvSpPr>
              <p:cNvPr id="1033231" name="Text Box 15"/>
              <p:cNvSpPr txBox="1">
                <a:spLocks noChangeArrowheads="1"/>
              </p:cNvSpPr>
              <p:nvPr/>
            </p:nvSpPr>
            <p:spPr bwMode="auto">
              <a:xfrm>
                <a:off x="1968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-2</a:t>
                </a:r>
              </a:p>
            </p:txBody>
          </p:sp>
          <p:sp>
            <p:nvSpPr>
              <p:cNvPr id="1033232" name="Text Box 16"/>
              <p:cNvSpPr txBox="1">
                <a:spLocks noChangeArrowheads="1"/>
              </p:cNvSpPr>
              <p:nvPr/>
            </p:nvSpPr>
            <p:spPr bwMode="auto">
              <a:xfrm>
                <a:off x="2400" y="1680"/>
                <a:ext cx="215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-1</a:t>
                </a:r>
              </a:p>
            </p:txBody>
          </p:sp>
          <p:sp>
            <p:nvSpPr>
              <p:cNvPr id="1033233" name="Text Box 17"/>
              <p:cNvSpPr txBox="1">
                <a:spLocks noChangeArrowheads="1"/>
              </p:cNvSpPr>
              <p:nvPr/>
            </p:nvSpPr>
            <p:spPr bwMode="auto">
              <a:xfrm>
                <a:off x="2784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0</a:t>
                </a:r>
              </a:p>
            </p:txBody>
          </p:sp>
          <p:sp>
            <p:nvSpPr>
              <p:cNvPr id="1033234" name="Text Box 18"/>
              <p:cNvSpPr txBox="1">
                <a:spLocks noChangeArrowheads="1"/>
              </p:cNvSpPr>
              <p:nvPr/>
            </p:nvSpPr>
            <p:spPr bwMode="auto">
              <a:xfrm>
                <a:off x="321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1</a:t>
                </a:r>
              </a:p>
            </p:txBody>
          </p:sp>
          <p:sp>
            <p:nvSpPr>
              <p:cNvPr id="1033235" name="Text Box 19"/>
              <p:cNvSpPr txBox="1">
                <a:spLocks noChangeArrowheads="1"/>
              </p:cNvSpPr>
              <p:nvPr/>
            </p:nvSpPr>
            <p:spPr bwMode="auto">
              <a:xfrm>
                <a:off x="3552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2</a:t>
                </a:r>
              </a:p>
            </p:txBody>
          </p:sp>
          <p:sp>
            <p:nvSpPr>
              <p:cNvPr id="1033236" name="Text Box 20"/>
              <p:cNvSpPr txBox="1">
                <a:spLocks noChangeArrowheads="1"/>
              </p:cNvSpPr>
              <p:nvPr/>
            </p:nvSpPr>
            <p:spPr bwMode="auto">
              <a:xfrm>
                <a:off x="3936" y="1680"/>
                <a:ext cx="17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3</a:t>
                </a:r>
              </a:p>
            </p:txBody>
          </p:sp>
          <p:sp>
            <p:nvSpPr>
              <p:cNvPr id="1033237" name="Text Box 21"/>
              <p:cNvSpPr txBox="1">
                <a:spLocks noChangeArrowheads="1"/>
              </p:cNvSpPr>
              <p:nvPr/>
            </p:nvSpPr>
            <p:spPr bwMode="auto">
              <a:xfrm>
                <a:off x="1158" y="238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i</a:t>
                </a:r>
              </a:p>
            </p:txBody>
          </p:sp>
          <p:sp>
            <p:nvSpPr>
              <p:cNvPr id="1033238" name="Text Box 22"/>
              <p:cNvSpPr txBox="1">
                <a:spLocks noChangeArrowheads="1"/>
              </p:cNvSpPr>
              <p:nvPr/>
            </p:nvSpPr>
            <p:spPr bwMode="auto">
              <a:xfrm>
                <a:off x="2640" y="1392"/>
                <a:ext cx="15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2400">
                    <a:solidFill>
                      <a:schemeClr val="bg2"/>
                    </a:solidFill>
                  </a:rPr>
                  <a:t>j</a:t>
                </a:r>
              </a:p>
            </p:txBody>
          </p:sp>
        </p:grpSp>
        <p:sp>
          <p:nvSpPr>
            <p:cNvPr id="1033240" name="Rectangle 24"/>
            <p:cNvSpPr>
              <a:spLocks noChangeArrowheads="1"/>
            </p:cNvSpPr>
            <p:nvPr/>
          </p:nvSpPr>
          <p:spPr bwMode="auto">
            <a:xfrm>
              <a:off x="3504" y="2736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41" name="Rectangle 25"/>
            <p:cNvSpPr>
              <a:spLocks noChangeArrowheads="1"/>
            </p:cNvSpPr>
            <p:nvPr/>
          </p:nvSpPr>
          <p:spPr bwMode="auto">
            <a:xfrm>
              <a:off x="3861" y="3190"/>
              <a:ext cx="288" cy="192"/>
            </a:xfrm>
            <a:prstGeom prst="rect">
              <a:avLst/>
            </a:prstGeom>
            <a:noFill/>
            <a:ln w="28575">
              <a:solidFill>
                <a:srgbClr val="D82204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562600"/>
            <a:ext cx="2998788" cy="673100"/>
          </a:xfrm>
          <a:prstGeom prst="rect">
            <a:avLst/>
          </a:prstGeom>
          <a:solidFill>
            <a:srgbClr val="DDDDDD"/>
          </a:solidFill>
          <a:ln w="12700">
            <a:solidFill>
              <a:srgbClr val="D82204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5" name="Line 29"/>
          <p:cNvSpPr>
            <a:spLocks noChangeShapeType="1"/>
          </p:cNvSpPr>
          <p:nvPr/>
        </p:nvSpPr>
        <p:spPr bwMode="auto">
          <a:xfrm flipH="1">
            <a:off x="3657600" y="4343400"/>
            <a:ext cx="1524000" cy="1219200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33246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5562600"/>
            <a:ext cx="2209800" cy="990600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3247" name="Line 31"/>
          <p:cNvSpPr>
            <a:spLocks noChangeShapeType="1"/>
          </p:cNvSpPr>
          <p:nvPr/>
        </p:nvSpPr>
        <p:spPr bwMode="auto">
          <a:xfrm>
            <a:off x="6215063" y="5072063"/>
            <a:ext cx="406400" cy="474662"/>
          </a:xfrm>
          <a:prstGeom prst="line">
            <a:avLst/>
          </a:prstGeom>
          <a:noFill/>
          <a:ln w="12700">
            <a:solidFill>
              <a:srgbClr val="D82204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34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524000"/>
            <a:ext cx="2389188" cy="21828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514600" cy="6381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4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00400"/>
            <a:ext cx="4038600" cy="3275013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990600" y="3721100"/>
            <a:ext cx="237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Filter</a:t>
            </a:r>
          </a:p>
        </p:txBody>
      </p:sp>
      <p:sp>
        <p:nvSpPr>
          <p:cNvPr id="1034248" name="Text Box 8"/>
          <p:cNvSpPr txBox="1">
            <a:spLocks noChangeArrowheads="1"/>
          </p:cNvSpPr>
          <p:nvPr/>
        </p:nvSpPr>
        <p:spPr bwMode="auto">
          <a:xfrm>
            <a:off x="4953000" y="2590800"/>
            <a:ext cx="3098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Plot of Weight Values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1371600" y="1066800"/>
            <a:ext cx="6553200" cy="4876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76525" cy="609600"/>
          </a:xfrm>
        </p:spPr>
        <p:txBody>
          <a:bodyPr/>
          <a:lstStyle/>
          <a:p>
            <a:r>
              <a:rPr lang="en-US" altLang="en-US"/>
              <a:t>Another One</a:t>
            </a:r>
          </a:p>
        </p:txBody>
      </p:sp>
      <p:pic>
        <p:nvPicPr>
          <p:cNvPr id="9861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3694113" cy="2551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362325" cy="609600"/>
          </a:xfrm>
        </p:spPr>
        <p:txBody>
          <a:bodyPr/>
          <a:lstStyle/>
          <a:p>
            <a:r>
              <a:rPr lang="en-US" altLang="en-US"/>
              <a:t>Kernel Application</a:t>
            </a:r>
          </a:p>
        </p:txBody>
      </p:sp>
      <p:pic>
        <p:nvPicPr>
          <p:cNvPr id="1035269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129" t="2432" r="4874" b="4805"/>
          <a:stretch>
            <a:fillRect/>
          </a:stretch>
        </p:blipFill>
        <p:spPr>
          <a:xfrm>
            <a:off x="855663" y="1744663"/>
            <a:ext cx="3133725" cy="2806700"/>
          </a:xfrm>
          <a:noFill/>
          <a:ln w="28575" cap="flat">
            <a:solidFill>
              <a:schemeClr val="folHlink"/>
            </a:solidFill>
            <a:headEnd type="none" w="sm" len="sm"/>
            <a:tailEnd type="none" w="sm" len="sm"/>
          </a:ln>
        </p:spPr>
      </p:pic>
      <p:pic>
        <p:nvPicPr>
          <p:cNvPr id="1035270" name="Picture 6"/>
          <p:cNvPicPr>
            <a:picLocks noChangeAspect="1" noChangeArrowheads="1"/>
          </p:cNvPicPr>
          <p:nvPr/>
        </p:nvPicPr>
        <p:blipFill>
          <a:blip r:embed="rId3" cstate="print"/>
          <a:srcRect l="2068" t="2631" r="4231" b="4933"/>
          <a:stretch>
            <a:fillRect/>
          </a:stretch>
        </p:blipFill>
        <p:spPr bwMode="auto">
          <a:xfrm>
            <a:off x="4903788" y="1752600"/>
            <a:ext cx="3173412" cy="281146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5271" name="Text Box 7"/>
          <p:cNvSpPr txBox="1">
            <a:spLocks noChangeArrowheads="1"/>
          </p:cNvSpPr>
          <p:nvPr/>
        </p:nvSpPr>
        <p:spPr bwMode="auto">
          <a:xfrm>
            <a:off x="1017588" y="4648200"/>
            <a:ext cx="2541587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7x7 Gaussian Kernel</a:t>
            </a:r>
          </a:p>
        </p:txBody>
      </p:sp>
      <p:sp>
        <p:nvSpPr>
          <p:cNvPr id="1035272" name="Text Box 8"/>
          <p:cNvSpPr txBox="1">
            <a:spLocks noChangeArrowheads="1"/>
          </p:cNvSpPr>
          <p:nvPr/>
        </p:nvSpPr>
        <p:spPr bwMode="auto">
          <a:xfrm>
            <a:off x="5132388" y="4648200"/>
            <a:ext cx="2824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15x15 Gaussian Kernel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0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657600"/>
            <a:ext cx="3048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0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Gaussian for Smoothing</a:t>
            </a:r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Gaussian is not the only choice, but it has a number of important properties</a:t>
            </a:r>
          </a:p>
          <a:p>
            <a:pPr lvl="1"/>
            <a:r>
              <a:rPr lang="en-US" altLang="en-US" dirty="0"/>
              <a:t>If we convolve a Gaussian with another Gaussian, the result is a Gaussian</a:t>
            </a:r>
          </a:p>
          <a:p>
            <a:pPr lvl="2"/>
            <a:r>
              <a:rPr lang="en-US" altLang="en-US" dirty="0"/>
              <a:t>This is called linear scale space</a:t>
            </a:r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Efficiency: separable</a:t>
            </a:r>
          </a:p>
          <a:p>
            <a:pPr lvl="1"/>
            <a:r>
              <a:rPr lang="en-US" altLang="en-US" dirty="0"/>
              <a:t>Central limit theorem</a:t>
            </a:r>
          </a:p>
        </p:txBody>
      </p:sp>
      <p:sp>
        <p:nvSpPr>
          <p:cNvPr id="1080325" name="Rectangle 5"/>
          <p:cNvSpPr>
            <a:spLocks noChangeArrowheads="1"/>
          </p:cNvSpPr>
          <p:nvPr/>
        </p:nvSpPr>
        <p:spPr bwMode="auto">
          <a:xfrm>
            <a:off x="3429000" y="3962400"/>
            <a:ext cx="187325" cy="141288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2475" y="285750"/>
            <a:ext cx="4581525" cy="609600"/>
          </a:xfrm>
        </p:spPr>
        <p:txBody>
          <a:bodyPr/>
          <a:lstStyle/>
          <a:p>
            <a:r>
              <a:rPr lang="en-US" altLang="en-US" sz="2400"/>
              <a:t>Why Gaussian for Smoothing</a:t>
            </a:r>
          </a:p>
        </p:txBody>
      </p:sp>
      <p:sp>
        <p:nvSpPr>
          <p:cNvPr id="108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Gaussian is separable</a:t>
            </a:r>
          </a:p>
        </p:txBody>
      </p:sp>
      <p:pic>
        <p:nvPicPr>
          <p:cNvPr id="10813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543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285750"/>
            <a:ext cx="5735638" cy="609600"/>
          </a:xfrm>
        </p:spPr>
        <p:txBody>
          <a:bodyPr/>
          <a:lstStyle/>
          <a:p>
            <a:r>
              <a:rPr lang="en-US" altLang="en-US" sz="2400"/>
              <a:t>Why Gaussian for Smoothing – cont.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01000" cy="4876800"/>
          </a:xfrm>
        </p:spPr>
        <p:txBody>
          <a:bodyPr/>
          <a:lstStyle/>
          <a:p>
            <a:r>
              <a:rPr lang="en-US" altLang="en-US" sz="2000"/>
              <a:t>Gaussian is the solution to the diffusion equation</a:t>
            </a: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1600"/>
          </a:p>
          <a:p>
            <a:endParaRPr lang="en-US" altLang="en-US" sz="2000"/>
          </a:p>
          <a:p>
            <a:r>
              <a:rPr lang="en-US" altLang="en-US" sz="2000"/>
              <a:t>We can extend it to non-linear smoothing</a:t>
            </a:r>
          </a:p>
          <a:p>
            <a:endParaRPr lang="en-US" altLang="en-US" sz="2000"/>
          </a:p>
        </p:txBody>
      </p:sp>
      <p:graphicFrame>
        <p:nvGraphicFramePr>
          <p:cNvPr id="1090560" name="Object 0"/>
          <p:cNvGraphicFramePr>
            <a:graphicFrameLocks noChangeAspect="1"/>
          </p:cNvGraphicFramePr>
          <p:nvPr/>
        </p:nvGraphicFramePr>
        <p:xfrm>
          <a:off x="2667000" y="1676400"/>
          <a:ext cx="37338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595" name="Bitmap Image" r:id="rId3" imgW="2467319" imgH="905001" progId="PBrush">
                  <p:embed/>
                </p:oleObj>
              </mc:Choice>
              <mc:Fallback>
                <p:oleObj name="Bitmap Image" r:id="rId3" imgW="2467319" imgH="905001" progId="PBrush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76400"/>
                        <a:ext cx="37338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2373" name="Picture 5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1371600" y="3857625"/>
            <a:ext cx="65532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86600" y="309563"/>
            <a:ext cx="2066925" cy="6096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/>
              <a:t>2</a:t>
            </a:r>
            <a:r>
              <a:rPr lang="en-US" altLang="en-US"/>
              <a:t>G Filter</a:t>
            </a:r>
            <a:endParaRPr lang="en-US" altLang="en-US" baseline="20000"/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2362200"/>
          </a:xfrm>
        </p:spPr>
        <p:txBody>
          <a:bodyPr/>
          <a:lstStyle/>
          <a:p>
            <a:r>
              <a:rPr lang="en-US" altLang="en-US" dirty="0"/>
              <a:t>Marr and </a:t>
            </a:r>
            <a:r>
              <a:rPr lang="en-US" altLang="en-US" dirty="0" err="1"/>
              <a:t>Hildreth</a:t>
            </a:r>
            <a:r>
              <a:rPr lang="en-US" altLang="en-US" dirty="0"/>
              <a:t> approach:</a:t>
            </a:r>
          </a:p>
          <a:p>
            <a:pPr lvl="1">
              <a:buFont typeface="Zapf Dingbats" charset="2"/>
              <a:buNone/>
            </a:pPr>
            <a:r>
              <a:rPr lang="en-US" altLang="en-US" dirty="0"/>
              <a:t>1.  Apply Gaussian smoothing using </a:t>
            </a:r>
            <a:r>
              <a:rPr lang="en-US" altLang="en-US" dirty="0" err="1">
                <a:latin typeface="Symbol" pitchFamily="18" charset="2"/>
              </a:rPr>
              <a:t>s</a:t>
            </a:r>
            <a:r>
              <a:rPr lang="en-US" altLang="en-US" dirty="0" err="1"/>
              <a:t>'s</a:t>
            </a:r>
            <a:r>
              <a:rPr lang="en-US" altLang="en-US" dirty="0"/>
              <a:t> of increasing size: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2.  Take the Laplacian of the resulting images: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pPr lvl="1">
              <a:buFont typeface="Zapf Dingbats" charset="2"/>
              <a:buNone/>
            </a:pPr>
            <a:r>
              <a:rPr lang="en-US" altLang="en-US" dirty="0"/>
              <a:t>3.  Look for zero crossings.</a:t>
            </a:r>
          </a:p>
          <a:p>
            <a:pPr lvl="1">
              <a:buFont typeface="Zapf Dingbats" charset="2"/>
              <a:buNone/>
            </a:pPr>
            <a:endParaRPr lang="en-US" altLang="en-US" dirty="0"/>
          </a:p>
          <a:p>
            <a:r>
              <a:rPr lang="en-US" altLang="en-US" dirty="0"/>
              <a:t>Second expression can be written as:</a:t>
            </a:r>
          </a:p>
          <a:p>
            <a:endParaRPr lang="en-US" altLang="en-US" dirty="0"/>
          </a:p>
          <a:p>
            <a:r>
              <a:rPr lang="en-US" altLang="en-US" dirty="0"/>
              <a:t>Thus, can take Laplacian of the Gaussian and use that as the operator.</a:t>
            </a:r>
          </a:p>
        </p:txBody>
      </p:sp>
      <p:pic>
        <p:nvPicPr>
          <p:cNvPr id="1036292" name="Picture 4"/>
          <p:cNvPicPr>
            <a:picLocks noChangeAspect="1" noChangeArrowheads="1"/>
          </p:cNvPicPr>
          <p:nvPr/>
        </p:nvPicPr>
        <p:blipFill>
          <a:blip r:embed="rId2" cstate="print"/>
          <a:srcRect r="52415" b="32175"/>
          <a:stretch>
            <a:fillRect/>
          </a:stretch>
        </p:blipFill>
        <p:spPr bwMode="auto">
          <a:xfrm>
            <a:off x="3962400" y="2133600"/>
            <a:ext cx="906463" cy="4651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3" name="Picture 5"/>
          <p:cNvPicPr>
            <a:picLocks noChangeAspect="1" noChangeArrowheads="1"/>
          </p:cNvPicPr>
          <p:nvPr/>
        </p:nvPicPr>
        <p:blipFill>
          <a:blip r:embed="rId3" cstate="print"/>
          <a:srcRect r="43042" b="30507"/>
          <a:stretch>
            <a:fillRect/>
          </a:stretch>
        </p:blipFill>
        <p:spPr bwMode="auto">
          <a:xfrm>
            <a:off x="3733800" y="3276600"/>
            <a:ext cx="1390650" cy="520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6294" name="Picture 6"/>
          <p:cNvPicPr>
            <a:picLocks noChangeAspect="1" noChangeArrowheads="1"/>
          </p:cNvPicPr>
          <p:nvPr/>
        </p:nvPicPr>
        <p:blipFill>
          <a:blip r:embed="rId4" cstate="print"/>
          <a:srcRect r="13321" b="28470"/>
          <a:stretch>
            <a:fillRect/>
          </a:stretch>
        </p:blipFill>
        <p:spPr bwMode="auto">
          <a:xfrm>
            <a:off x="6096000" y="4800600"/>
            <a:ext cx="1487488" cy="49053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05475" y="285750"/>
            <a:ext cx="3438525" cy="609600"/>
          </a:xfrm>
        </p:spPr>
        <p:txBody>
          <a:bodyPr/>
          <a:lstStyle/>
          <a:p>
            <a:r>
              <a:rPr lang="en-US" altLang="en-US"/>
              <a:t>Mexican Hat Filter</a:t>
            </a:r>
          </a:p>
        </p:txBody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 dirty="0"/>
              <a:t>Laplacian of the Gaussian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Ñ</a:t>
            </a:r>
            <a:r>
              <a:rPr lang="en-US" altLang="en-US" baseline="20000" dirty="0"/>
              <a:t>2</a:t>
            </a:r>
            <a:r>
              <a:rPr lang="en-US" altLang="en-US" dirty="0"/>
              <a:t>G is a circularly symmetric operator.</a:t>
            </a:r>
          </a:p>
          <a:p>
            <a:r>
              <a:rPr lang="en-US" altLang="en-US" dirty="0"/>
              <a:t>Also called the hat  or Mexican-hat operator.</a:t>
            </a:r>
          </a:p>
        </p:txBody>
      </p:sp>
      <p:pic>
        <p:nvPicPr>
          <p:cNvPr id="1037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715000" cy="11303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1447800" y="4191000"/>
            <a:ext cx="5486400" cy="2209800"/>
            <a:chOff x="1447800" y="4191000"/>
            <a:chExt cx="5486400" cy="2209800"/>
          </a:xfrm>
        </p:grpSpPr>
        <p:pic>
          <p:nvPicPr>
            <p:cNvPr id="10373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553" t="20375" r="2977" b="7167"/>
            <a:stretch>
              <a:fillRect/>
            </a:stretch>
          </p:blipFill>
          <p:spPr bwMode="auto">
            <a:xfrm>
              <a:off x="1447800" y="4191000"/>
              <a:ext cx="2514600" cy="2174875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373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7626" t="15848" r="3387" b="18489"/>
            <a:stretch>
              <a:fillRect/>
            </a:stretch>
          </p:blipFill>
          <p:spPr bwMode="auto">
            <a:xfrm>
              <a:off x="4267200" y="4191000"/>
              <a:ext cx="2667000" cy="2209800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6475" y="309563"/>
            <a:ext cx="2981325" cy="609600"/>
          </a:xfrm>
        </p:spPr>
        <p:txBody>
          <a:bodyPr/>
          <a:lstStyle/>
          <a:p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20000"/>
              <a:t>2</a:t>
            </a:r>
            <a:r>
              <a:rPr lang="en-US" altLang="en-US"/>
              <a:t> Controls Size</a:t>
            </a:r>
          </a:p>
        </p:txBody>
      </p:sp>
      <p:pic>
        <p:nvPicPr>
          <p:cNvPr id="1038340" name="Picture 4"/>
          <p:cNvPicPr>
            <a:picLocks noChangeAspect="1" noChangeArrowheads="1"/>
          </p:cNvPicPr>
          <p:nvPr/>
        </p:nvPicPr>
        <p:blipFill>
          <a:blip r:embed="rId2" cstate="print"/>
          <a:srcRect l="2582" t="2399" r="5170" b="5637"/>
          <a:stretch>
            <a:fillRect/>
          </a:stretch>
        </p:blipFill>
        <p:spPr bwMode="auto">
          <a:xfrm>
            <a:off x="914400" y="1752600"/>
            <a:ext cx="2133600" cy="20510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1" name="Picture 5"/>
          <p:cNvPicPr>
            <a:picLocks noChangeAspect="1" noChangeArrowheads="1"/>
          </p:cNvPicPr>
          <p:nvPr/>
        </p:nvPicPr>
        <p:blipFill>
          <a:blip r:embed="rId3" cstate="print"/>
          <a:srcRect l="2583" t="2400" r="5170" b="5359"/>
          <a:stretch>
            <a:fillRect/>
          </a:stretch>
        </p:blipFill>
        <p:spPr bwMode="auto">
          <a:xfrm>
            <a:off x="3429000" y="1744663"/>
            <a:ext cx="2133600" cy="205740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8342" name="Picture 6"/>
          <p:cNvPicPr>
            <a:picLocks noChangeAspect="1" noChangeArrowheads="1"/>
          </p:cNvPicPr>
          <p:nvPr/>
        </p:nvPicPr>
        <p:blipFill>
          <a:blip r:embed="rId4" cstate="print"/>
          <a:srcRect l="2583" t="2869" r="5170" b="5740"/>
          <a:stretch>
            <a:fillRect/>
          </a:stretch>
        </p:blipFill>
        <p:spPr bwMode="auto">
          <a:xfrm>
            <a:off x="5943600" y="1752600"/>
            <a:ext cx="2286000" cy="2039938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38343" name="Text Box 7"/>
          <p:cNvSpPr txBox="1">
            <a:spLocks noChangeArrowheads="1"/>
          </p:cNvSpPr>
          <p:nvPr/>
        </p:nvSpPr>
        <p:spPr bwMode="auto">
          <a:xfrm>
            <a:off x="13716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0.5</a:t>
            </a:r>
          </a:p>
        </p:txBody>
      </p:sp>
      <p:sp>
        <p:nvSpPr>
          <p:cNvPr id="1038344" name="Text Box 8"/>
          <p:cNvSpPr txBox="1">
            <a:spLocks noChangeArrowheads="1"/>
          </p:cNvSpPr>
          <p:nvPr/>
        </p:nvSpPr>
        <p:spPr bwMode="auto">
          <a:xfrm>
            <a:off x="38100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1.0</a:t>
            </a:r>
          </a:p>
        </p:txBody>
      </p:sp>
      <p:sp>
        <p:nvSpPr>
          <p:cNvPr id="1038345" name="Text Box 9"/>
          <p:cNvSpPr txBox="1">
            <a:spLocks noChangeArrowheads="1"/>
          </p:cNvSpPr>
          <p:nvPr/>
        </p:nvSpPr>
        <p:spPr bwMode="auto">
          <a:xfrm>
            <a:off x="6553200" y="3886200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>
                <a:latin typeface="Symbol" pitchFamily="18" charset="2"/>
              </a:rPr>
              <a:t>s</a:t>
            </a:r>
            <a:r>
              <a:rPr lang="en-US" altLang="en-US" sz="2400" baseline="30000"/>
              <a:t>2</a:t>
            </a:r>
            <a:r>
              <a:rPr lang="en-US" altLang="en-US" sz="2400"/>
              <a:t> = 2.0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34275" y="285750"/>
            <a:ext cx="1533525" cy="609600"/>
          </a:xfrm>
        </p:spPr>
        <p:txBody>
          <a:bodyPr/>
          <a:lstStyle/>
          <a:p>
            <a:r>
              <a:rPr lang="en-US" altLang="en-US"/>
              <a:t>Kernels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638800"/>
            <a:ext cx="7848600" cy="838200"/>
          </a:xfrm>
        </p:spPr>
        <p:txBody>
          <a:bodyPr/>
          <a:lstStyle/>
          <a:p>
            <a:r>
              <a:rPr lang="en-US" altLang="en-US"/>
              <a:t>Remember the center surround cells in the human system?</a:t>
            </a:r>
          </a:p>
        </p:txBody>
      </p:sp>
      <p:pic>
        <p:nvPicPr>
          <p:cNvPr id="1039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81288"/>
            <a:ext cx="2044700" cy="21209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39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614488"/>
            <a:ext cx="4351338" cy="3795712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1981200" y="2147888"/>
            <a:ext cx="676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5x5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5791200" y="1157288"/>
            <a:ext cx="1184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/>
              <a:t>17 x 17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05675" y="285750"/>
            <a:ext cx="18383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0388" name="Picture 4"/>
          <p:cNvPicPr>
            <a:picLocks noChangeAspect="1" noChangeArrowheads="1"/>
          </p:cNvPicPr>
          <p:nvPr/>
        </p:nvPicPr>
        <p:blipFill>
          <a:blip r:embed="rId2" cstate="print"/>
          <a:srcRect l="1492" t="1218" r="1283" b="1363"/>
          <a:stretch>
            <a:fillRect/>
          </a:stretch>
        </p:blipFill>
        <p:spPr bwMode="auto">
          <a:xfrm>
            <a:off x="2946400" y="1058863"/>
            <a:ext cx="4445000" cy="5445125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0389" name="Text Box 5"/>
          <p:cNvSpPr txBox="1">
            <a:spLocks noChangeArrowheads="1"/>
          </p:cNvSpPr>
          <p:nvPr/>
        </p:nvSpPr>
        <p:spPr bwMode="auto">
          <a:xfrm>
            <a:off x="990600" y="3657600"/>
            <a:ext cx="1751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13x13 Kernel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pic>
        <p:nvPicPr>
          <p:cNvPr id="1041412" name="Picture 4"/>
          <p:cNvPicPr>
            <a:picLocks noChangeAspect="1" noChangeArrowheads="1"/>
          </p:cNvPicPr>
          <p:nvPr/>
        </p:nvPicPr>
        <p:blipFill>
          <a:blip r:embed="rId2" cstate="print"/>
          <a:srcRect l="1811" t="1434" r="1762" b="2551"/>
          <a:stretch>
            <a:fillRect/>
          </a:stretch>
        </p:blipFill>
        <p:spPr bwMode="auto">
          <a:xfrm>
            <a:off x="1295400" y="1143000"/>
            <a:ext cx="2681288" cy="23939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3" name="Picture 5"/>
          <p:cNvPicPr>
            <a:picLocks noChangeAspect="1" noChangeArrowheads="1"/>
          </p:cNvPicPr>
          <p:nvPr/>
        </p:nvPicPr>
        <p:blipFill>
          <a:blip r:embed="rId3" cstate="print"/>
          <a:srcRect l="1999" t="1964" r="2000" b="2553"/>
          <a:stretch>
            <a:fillRect/>
          </a:stretch>
        </p:blipFill>
        <p:spPr bwMode="auto">
          <a:xfrm>
            <a:off x="4800600" y="1149350"/>
            <a:ext cx="2670175" cy="2381250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4" name="Picture 6"/>
          <p:cNvPicPr>
            <a:picLocks noChangeAspect="1" noChangeArrowheads="1"/>
          </p:cNvPicPr>
          <p:nvPr/>
        </p:nvPicPr>
        <p:blipFill>
          <a:blip r:embed="rId4" cstate="print"/>
          <a:srcRect l="1764" t="1434" r="1808" b="2550"/>
          <a:stretch>
            <a:fillRect/>
          </a:stretch>
        </p:blipFill>
        <p:spPr bwMode="auto">
          <a:xfrm>
            <a:off x="1295400" y="4057650"/>
            <a:ext cx="2682875" cy="2397125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pic>
        <p:nvPicPr>
          <p:cNvPr id="1041415" name="Picture 7"/>
          <p:cNvPicPr>
            <a:picLocks noChangeAspect="1" noChangeArrowheads="1"/>
          </p:cNvPicPr>
          <p:nvPr/>
        </p:nvPicPr>
        <p:blipFill>
          <a:blip r:embed="rId5" cstate="print"/>
          <a:srcRect l="2049" t="2545" r="2289" b="2869"/>
          <a:stretch>
            <a:fillRect/>
          </a:stretch>
        </p:blipFill>
        <p:spPr bwMode="auto">
          <a:xfrm>
            <a:off x="4805363" y="4076700"/>
            <a:ext cx="2660650" cy="236061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</p:spPr>
      </p:pic>
      <p:sp>
        <p:nvSpPr>
          <p:cNvPr id="1041416" name="Text Box 8"/>
          <p:cNvSpPr txBox="1">
            <a:spLocks noChangeArrowheads="1"/>
          </p:cNvSpPr>
          <p:nvPr/>
        </p:nvSpPr>
        <p:spPr bwMode="auto">
          <a:xfrm>
            <a:off x="1508125" y="3592513"/>
            <a:ext cx="21161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13 x 13 Hat Filter</a:t>
            </a:r>
          </a:p>
        </p:txBody>
      </p:sp>
      <p:sp>
        <p:nvSpPr>
          <p:cNvPr id="1041417" name="Text Box 9"/>
          <p:cNvSpPr txBox="1">
            <a:spLocks noChangeArrowheads="1"/>
          </p:cNvSpPr>
          <p:nvPr/>
        </p:nvSpPr>
        <p:spPr bwMode="auto">
          <a:xfrm>
            <a:off x="4876800" y="3581400"/>
            <a:ext cx="24733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Positive</a:t>
            </a:r>
          </a:p>
        </p:txBody>
      </p:sp>
      <p:sp>
        <p:nvSpPr>
          <p:cNvPr id="1041418" name="Text Box 10"/>
          <p:cNvSpPr txBox="1">
            <a:spLocks noChangeArrowheads="1"/>
          </p:cNvSpPr>
          <p:nvPr/>
        </p:nvSpPr>
        <p:spPr bwMode="auto">
          <a:xfrm>
            <a:off x="1371600" y="6461125"/>
            <a:ext cx="25860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Thesholded Negative</a:t>
            </a:r>
          </a:p>
        </p:txBody>
      </p:sp>
      <p:sp>
        <p:nvSpPr>
          <p:cNvPr id="1041419" name="Text Box 11"/>
          <p:cNvSpPr txBox="1">
            <a:spLocks noChangeArrowheads="1"/>
          </p:cNvSpPr>
          <p:nvPr/>
        </p:nvSpPr>
        <p:spPr bwMode="auto">
          <a:xfrm>
            <a:off x="5257800" y="6461125"/>
            <a:ext cx="19065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Zero Crossings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15275" y="285750"/>
            <a:ext cx="1304925" cy="6096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23622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Devise computational algorithms for the extraction of significant edges from the image.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What is meant by significant is unclear.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Partly defined by the context in which the edge detector is being applied</a:t>
            </a:r>
          </a:p>
          <a:p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057400" y="3352800"/>
            <a:ext cx="5338763" cy="3276600"/>
            <a:chOff x="2057400" y="3352800"/>
            <a:chExt cx="5338763" cy="3276600"/>
          </a:xfrm>
        </p:grpSpPr>
        <p:pic>
          <p:nvPicPr>
            <p:cNvPr id="9676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352800"/>
              <a:ext cx="2517775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96768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800" y="3352800"/>
              <a:ext cx="2519363" cy="32766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6075" y="285750"/>
            <a:ext cx="24479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7848600" cy="457200"/>
          </a:xfrm>
        </p:spPr>
        <p:txBody>
          <a:bodyPr/>
          <a:lstStyle/>
          <a:p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81000" y="1371600"/>
            <a:ext cx="8313738" cy="5280025"/>
            <a:chOff x="381000" y="1371600"/>
            <a:chExt cx="8313738" cy="5280025"/>
          </a:xfrm>
        </p:grpSpPr>
        <p:sp>
          <p:nvSpPr>
            <p:cNvPr id="1042445" name="Text Box 13"/>
            <p:cNvSpPr txBox="1">
              <a:spLocks noChangeArrowheads="1"/>
            </p:cNvSpPr>
            <p:nvPr/>
          </p:nvSpPr>
          <p:spPr bwMode="auto">
            <a:xfrm>
              <a:off x="3851275" y="6284913"/>
              <a:ext cx="2419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 err="1"/>
                <a:t>Thresholded</a:t>
              </a:r>
              <a:r>
                <a:rPr lang="en-US" altLang="en-US" sz="1800" dirty="0"/>
                <a:t> Negative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81000" y="1371600"/>
              <a:ext cx="8313738" cy="5243513"/>
              <a:chOff x="381000" y="1371600"/>
              <a:chExt cx="8313738" cy="5243513"/>
            </a:xfrm>
          </p:grpSpPr>
          <p:pic>
            <p:nvPicPr>
              <p:cNvPr id="1042436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105" t="1311" r="1514" b="1556"/>
              <a:stretch>
                <a:fillRect/>
              </a:stretch>
            </p:blipFill>
            <p:spPr bwMode="auto">
              <a:xfrm>
                <a:off x="381000" y="2209800"/>
                <a:ext cx="3233738" cy="3225800"/>
              </a:xfrm>
              <a:prstGeom prst="rect">
                <a:avLst/>
              </a:prstGeom>
              <a:noFill/>
              <a:ln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002" t="2043" r="1810" b="2043"/>
              <a:stretch>
                <a:fillRect/>
              </a:stretch>
            </p:blipFill>
            <p:spPr bwMode="auto">
              <a:xfrm>
                <a:off x="3917950" y="1373188"/>
                <a:ext cx="2205038" cy="2206625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49" t="1756" r="2287" b="2281"/>
              <a:stretch>
                <a:fillRect/>
              </a:stretch>
            </p:blipFill>
            <p:spPr bwMode="auto">
              <a:xfrm>
                <a:off x="6434138" y="1371600"/>
                <a:ext cx="2193925" cy="22082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3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048" t="2042" r="2289" b="2281"/>
              <a:stretch>
                <a:fillRect/>
              </a:stretch>
            </p:blipFill>
            <p:spPr bwMode="auto">
              <a:xfrm>
                <a:off x="3924300" y="4038600"/>
                <a:ext cx="2193925" cy="220186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pic>
            <p:nvPicPr>
              <p:cNvPr id="1042440" name="Picture 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049" t="2280" r="2287" b="2281"/>
              <a:stretch>
                <a:fillRect/>
              </a:stretch>
            </p:blipFill>
            <p:spPr bwMode="auto">
              <a:xfrm>
                <a:off x="6435725" y="4041775"/>
                <a:ext cx="2193925" cy="2195513"/>
              </a:xfrm>
              <a:prstGeom prst="rect">
                <a:avLst/>
              </a:prstGeom>
              <a:noFill/>
              <a:ln w="19050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:ln>
              <a:effectLst/>
            </p:spPr>
          </p:pic>
          <p:sp>
            <p:nvSpPr>
              <p:cNvPr id="1042442" name="Text Box 10"/>
              <p:cNvSpPr txBox="1">
                <a:spLocks noChangeArrowheads="1"/>
              </p:cNvSpPr>
              <p:nvPr/>
            </p:nvSpPr>
            <p:spPr bwMode="auto">
              <a:xfrm>
                <a:off x="4070350" y="3617913"/>
                <a:ext cx="18732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17x17 LoG Filter</a:t>
                </a:r>
              </a:p>
            </p:txBody>
          </p:sp>
          <p:sp>
            <p:nvSpPr>
              <p:cNvPr id="1042443" name="Text Box 11"/>
              <p:cNvSpPr txBox="1">
                <a:spLocks noChangeArrowheads="1"/>
              </p:cNvSpPr>
              <p:nvPr/>
            </p:nvSpPr>
            <p:spPr bwMode="auto">
              <a:xfrm>
                <a:off x="6376988" y="3613150"/>
                <a:ext cx="23177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/>
                  <a:t>Thresholded Positive</a:t>
                </a:r>
              </a:p>
            </p:txBody>
          </p:sp>
          <p:sp>
            <p:nvSpPr>
              <p:cNvPr id="1042446" name="Text Box 14"/>
              <p:cNvSpPr txBox="1">
                <a:spLocks noChangeArrowheads="1"/>
              </p:cNvSpPr>
              <p:nvPr/>
            </p:nvSpPr>
            <p:spPr bwMode="auto">
              <a:xfrm>
                <a:off x="6724650" y="6248400"/>
                <a:ext cx="1733550" cy="3667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 dirty="0"/>
                  <a:t>Zero Crossings</a:t>
                </a: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295525" cy="609600"/>
          </a:xfrm>
        </p:spPr>
        <p:txBody>
          <a:bodyPr/>
          <a:lstStyle/>
          <a:p>
            <a:r>
              <a:rPr lang="en-US" altLang="en-US"/>
              <a:t>Scale Space</a:t>
            </a: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752600" y="1066800"/>
            <a:ext cx="5795963" cy="5791200"/>
            <a:chOff x="1752600" y="1066800"/>
            <a:chExt cx="5795963" cy="5791200"/>
          </a:xfrm>
        </p:grpSpPr>
        <p:pic>
          <p:nvPicPr>
            <p:cNvPr id="10434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2049" t="2280" r="2049" b="2281"/>
            <a:stretch>
              <a:fillRect/>
            </a:stretch>
          </p:blipFill>
          <p:spPr bwMode="auto">
            <a:xfrm>
              <a:off x="1752600" y="1066800"/>
              <a:ext cx="2435225" cy="24320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761" t="2042" r="2048" b="2043"/>
            <a:stretch>
              <a:fillRect/>
            </a:stretch>
          </p:blipFill>
          <p:spPr bwMode="auto">
            <a:xfrm>
              <a:off x="5105400" y="1066800"/>
              <a:ext cx="2443163" cy="244475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2289" t="2042" r="2289" b="2281"/>
            <a:stretch>
              <a:fillRect/>
            </a:stretch>
          </p:blipFill>
          <p:spPr bwMode="auto">
            <a:xfrm>
              <a:off x="1757363" y="3962400"/>
              <a:ext cx="2424112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4346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2049" t="2043" r="2287" b="2281"/>
            <a:stretch>
              <a:fillRect/>
            </a:stretch>
          </p:blipFill>
          <p:spPr bwMode="auto">
            <a:xfrm>
              <a:off x="5111750" y="3962400"/>
              <a:ext cx="2430463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43468" name="Group 12"/>
            <p:cNvGrpSpPr>
              <a:grpSpLocks/>
            </p:cNvGrpSpPr>
            <p:nvPr/>
          </p:nvGrpSpPr>
          <p:grpSpPr bwMode="auto">
            <a:xfrm>
              <a:off x="2362200" y="3595688"/>
              <a:ext cx="1082675" cy="366712"/>
              <a:chOff x="182" y="3633"/>
              <a:chExt cx="682" cy="231"/>
            </a:xfrm>
          </p:grpSpPr>
          <p:sp>
            <p:nvSpPr>
              <p:cNvPr id="1043464" name="Text Box 8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66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     2</a:t>
                </a:r>
              </a:p>
            </p:txBody>
          </p:sp>
          <p:sp>
            <p:nvSpPr>
              <p:cNvPr id="1043465" name="Line 9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6" name="Line 10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67" name="Line 11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70" name="Text Box 14"/>
            <p:cNvSpPr txBox="1">
              <a:spLocks noChangeArrowheads="1"/>
            </p:cNvSpPr>
            <p:nvPr/>
          </p:nvSpPr>
          <p:spPr bwMode="auto">
            <a:xfrm>
              <a:off x="6019800" y="35956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2</a:t>
              </a:r>
            </a:p>
          </p:txBody>
        </p:sp>
        <p:grpSp>
          <p:nvGrpSpPr>
            <p:cNvPr id="1043474" name="Group 18"/>
            <p:cNvGrpSpPr>
              <a:grpSpLocks/>
            </p:cNvGrpSpPr>
            <p:nvPr/>
          </p:nvGrpSpPr>
          <p:grpSpPr bwMode="auto">
            <a:xfrm>
              <a:off x="2438400" y="6491288"/>
              <a:ext cx="1111250" cy="366712"/>
              <a:chOff x="182" y="3633"/>
              <a:chExt cx="700" cy="231"/>
            </a:xfrm>
          </p:grpSpPr>
          <p:sp>
            <p:nvSpPr>
              <p:cNvPr id="1043475" name="Text Box 19"/>
              <p:cNvSpPr txBox="1">
                <a:spLocks noChangeArrowheads="1"/>
              </p:cNvSpPr>
              <p:nvPr/>
            </p:nvSpPr>
            <p:spPr bwMode="auto">
              <a:xfrm>
                <a:off x="182" y="3633"/>
                <a:ext cx="7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sz="1800">
                    <a:latin typeface="Symbol" pitchFamily="18" charset="2"/>
                  </a:rPr>
                  <a:t>s</a:t>
                </a:r>
                <a:r>
                  <a:rPr lang="en-US" altLang="en-US" sz="1800" baseline="20000"/>
                  <a:t>2</a:t>
                </a:r>
                <a:r>
                  <a:rPr lang="en-US" altLang="en-US" sz="1800"/>
                  <a:t> =2    2</a:t>
                </a:r>
              </a:p>
            </p:txBody>
          </p:sp>
          <p:sp>
            <p:nvSpPr>
              <p:cNvPr id="1043476" name="Line 20"/>
              <p:cNvSpPr>
                <a:spLocks noChangeShapeType="1"/>
              </p:cNvSpPr>
              <p:nvPr/>
            </p:nvSpPr>
            <p:spPr bwMode="auto">
              <a:xfrm>
                <a:off x="672" y="3648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7" name="Line 21"/>
              <p:cNvSpPr>
                <a:spLocks noChangeShapeType="1"/>
              </p:cNvSpPr>
              <p:nvPr/>
            </p:nvSpPr>
            <p:spPr bwMode="auto">
              <a:xfrm flipH="1">
                <a:off x="624" y="3648"/>
                <a:ext cx="48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478" name="Line 22"/>
              <p:cNvSpPr>
                <a:spLocks noChangeShapeType="1"/>
              </p:cNvSpPr>
              <p:nvPr/>
            </p:nvSpPr>
            <p:spPr bwMode="auto">
              <a:xfrm>
                <a:off x="576" y="3744"/>
                <a:ext cx="48" cy="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43480" name="Text Box 24"/>
            <p:cNvSpPr txBox="1">
              <a:spLocks noChangeArrowheads="1"/>
            </p:cNvSpPr>
            <p:nvPr/>
          </p:nvSpPr>
          <p:spPr bwMode="auto">
            <a:xfrm>
              <a:off x="6064250" y="6491288"/>
              <a:ext cx="7937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>
                  <a:latin typeface="Symbol" pitchFamily="18" charset="2"/>
                </a:rPr>
                <a:t>s</a:t>
              </a:r>
              <a:r>
                <a:rPr lang="en-US" altLang="en-US" sz="1800" baseline="20000"/>
                <a:t>2</a:t>
              </a:r>
              <a:r>
                <a:rPr lang="en-US" altLang="en-US" sz="1800"/>
                <a:t> = 4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Multi-Resolution Scale Space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2362200"/>
          </a:xfrm>
        </p:spPr>
        <p:txBody>
          <a:bodyPr/>
          <a:lstStyle/>
          <a:p>
            <a:r>
              <a:rPr lang="en-US" altLang="en-US" dirty="0"/>
              <a:t>Observations:</a:t>
            </a:r>
          </a:p>
          <a:p>
            <a:pPr lvl="1"/>
            <a:r>
              <a:rPr lang="en-US" altLang="en-US" sz="2300" dirty="0"/>
              <a:t>For sufficiently different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's, the zero crossings will be unrelated unless there is  'something going on' in the image.</a:t>
            </a:r>
          </a:p>
          <a:p>
            <a:pPr lvl="1"/>
            <a:r>
              <a:rPr lang="en-US" altLang="en-US" sz="2300" dirty="0"/>
              <a:t>If there are coincident zero crossings in two or more successive zero crossing images, then there is sufficient evidence for an edge in the image.</a:t>
            </a:r>
          </a:p>
          <a:p>
            <a:pPr lvl="1"/>
            <a:r>
              <a:rPr lang="en-US" altLang="en-US" sz="2300" dirty="0"/>
              <a:t>If the coincident zero crossings disappear as </a:t>
            </a:r>
            <a:r>
              <a:rPr lang="en-US" altLang="en-US" sz="2300" dirty="0">
                <a:latin typeface="Symbol" pitchFamily="18" charset="2"/>
              </a:rPr>
              <a:t>s</a:t>
            </a:r>
            <a:r>
              <a:rPr lang="en-US" altLang="en-US" sz="2300" dirty="0"/>
              <a:t> becomes larger, then either:</a:t>
            </a:r>
            <a:endParaRPr lang="en-US" altLang="en-US" sz="2500" dirty="0"/>
          </a:p>
          <a:p>
            <a:pPr lvl="2"/>
            <a:r>
              <a:rPr lang="en-US" altLang="en-US" sz="1800" dirty="0"/>
              <a:t>two or more local intensity changes are being averaged together, or</a:t>
            </a:r>
          </a:p>
          <a:p>
            <a:pPr lvl="2"/>
            <a:r>
              <a:rPr lang="en-US" altLang="en-US" sz="1800" dirty="0"/>
              <a:t>two independent phenomena are operating to produce intensity changes in the same region of the image but at different scales.</a:t>
            </a:r>
            <a:endParaRPr lang="en-US" altLang="en-US" sz="2400" dirty="0"/>
          </a:p>
          <a:p>
            <a:r>
              <a:rPr lang="en-US" altLang="en-US" dirty="0"/>
              <a:t>Use these ideas to produce a 'first-pass' approach to edge detection using multi-resolution zero crossing data.</a:t>
            </a:r>
          </a:p>
          <a:p>
            <a:r>
              <a:rPr lang="en-US" altLang="en-US" dirty="0"/>
              <a:t>Never completely worked out</a:t>
            </a:r>
          </a:p>
          <a:p>
            <a:r>
              <a:rPr lang="en-US" altLang="en-US" dirty="0"/>
              <a:t>See Tony Lindbergh’s thesis and papers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2075" y="285750"/>
            <a:ext cx="3971925" cy="609600"/>
          </a:xfrm>
        </p:spPr>
        <p:txBody>
          <a:bodyPr/>
          <a:lstStyle/>
          <a:p>
            <a:r>
              <a:rPr lang="en-US" altLang="en-US"/>
              <a:t>Color Edge Detection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2362200"/>
          </a:xfrm>
        </p:spPr>
        <p:txBody>
          <a:bodyPr/>
          <a:lstStyle/>
          <a:p>
            <a:r>
              <a:rPr lang="en-US" altLang="en-US"/>
              <a:t>Typical Approaches</a:t>
            </a:r>
          </a:p>
          <a:p>
            <a:pPr lvl="1"/>
            <a:r>
              <a:rPr lang="en-US" altLang="en-US"/>
              <a:t>Fusion of results on R, G, B separately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Multi-dimensional gradient methods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  <a:p>
            <a:pPr lvl="1"/>
            <a:r>
              <a:rPr lang="en-US" altLang="en-US"/>
              <a:t>Vector methods</a:t>
            </a:r>
          </a:p>
          <a:p>
            <a:pPr lvl="1"/>
            <a:r>
              <a:rPr lang="en-US" altLang="en-US"/>
              <a:t>Color signatures: Stanford (Rubner and Thomasi)</a:t>
            </a:r>
          </a:p>
        </p:txBody>
      </p:sp>
      <p:pic>
        <p:nvPicPr>
          <p:cNvPr id="1055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3505200" cy="138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5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19600"/>
            <a:ext cx="3581400" cy="1387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4563" y="285750"/>
            <a:ext cx="5659437" cy="609600"/>
          </a:xfrm>
        </p:spPr>
        <p:txBody>
          <a:bodyPr/>
          <a:lstStyle/>
          <a:p>
            <a:r>
              <a:rPr lang="en-US" altLang="en-US"/>
              <a:t>Hierarchical Feature Extraction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52600"/>
            <a:ext cx="79248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Most features are extracted by combining a small set of primitive features (edges, corners, regions)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Grouping: which edges/corners/curves form a group?</a:t>
            </a:r>
          </a:p>
          <a:p>
            <a:pPr lvl="2">
              <a:spcAft>
                <a:spcPct val="20000"/>
              </a:spcAft>
            </a:pPr>
            <a:r>
              <a:rPr lang="en-US" altLang="en-US"/>
              <a:t>perceptual organization at the intermediate-level of vision</a:t>
            </a:r>
            <a:endParaRPr lang="en-US" altLang="en-US">
              <a:solidFill>
                <a:schemeClr val="tx1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Model Fitting: what structure best describes the group?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r>
              <a:rPr lang="en-US" altLang="en-US">
                <a:solidFill>
                  <a:schemeClr val="tx1"/>
                </a:solidFill>
              </a:rPr>
              <a:t>Consider a slightly simpler problem…..</a:t>
            </a:r>
          </a:p>
          <a:p>
            <a:pPr>
              <a:spcAft>
                <a:spcPct val="20000"/>
              </a:spcAft>
            </a:pPr>
            <a:endParaRPr lang="en-US" altLang="en-US">
              <a:solidFill>
                <a:schemeClr val="tx1"/>
              </a:solidFill>
            </a:endParaRPr>
          </a:p>
          <a:p>
            <a:pPr>
              <a:spcAft>
                <a:spcPct val="20000"/>
              </a:spcAft>
            </a:pP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85750"/>
            <a:ext cx="3895725" cy="609600"/>
          </a:xfrm>
        </p:spPr>
        <p:txBody>
          <a:bodyPr/>
          <a:lstStyle/>
          <a:p>
            <a:r>
              <a:rPr lang="en-US" altLang="en-US"/>
              <a:t>From Edgels to Lines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Given local edge elements:</a:t>
            </a:r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endParaRPr lang="en-US" altLang="en-US" dirty="0"/>
          </a:p>
          <a:p>
            <a:pPr>
              <a:spcAft>
                <a:spcPct val="20000"/>
              </a:spcAft>
            </a:pPr>
            <a:r>
              <a:rPr lang="en-US" altLang="en-US" dirty="0"/>
              <a:t>Can we organize these into more 'complete' structures, such as straight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Group edge points into lines?</a:t>
            </a:r>
          </a:p>
          <a:p>
            <a:pPr>
              <a:spcAft>
                <a:spcPct val="20000"/>
              </a:spcAft>
            </a:pPr>
            <a:r>
              <a:rPr lang="en-US" altLang="en-US" dirty="0"/>
              <a:t>Consider a fairly simple technique...</a:t>
            </a:r>
          </a:p>
        </p:txBody>
      </p:sp>
      <p:grpSp>
        <p:nvGrpSpPr>
          <p:cNvPr id="1056772" name="Group 4"/>
          <p:cNvGrpSpPr>
            <a:grpSpLocks/>
          </p:cNvGrpSpPr>
          <p:nvPr/>
        </p:nvGrpSpPr>
        <p:grpSpPr bwMode="auto">
          <a:xfrm>
            <a:off x="1828800" y="2057400"/>
            <a:ext cx="4968875" cy="1582738"/>
            <a:chOff x="998" y="1451"/>
            <a:chExt cx="3680" cy="1329"/>
          </a:xfrm>
        </p:grpSpPr>
        <p:sp>
          <p:nvSpPr>
            <p:cNvPr id="1056773" name="Rectangle 5"/>
            <p:cNvSpPr>
              <a:spLocks noChangeArrowheads="1"/>
            </p:cNvSpPr>
            <p:nvPr/>
          </p:nvSpPr>
          <p:spPr bwMode="auto">
            <a:xfrm>
              <a:off x="998" y="1451"/>
              <a:ext cx="3680" cy="1329"/>
            </a:xfrm>
            <a:prstGeom prst="rect">
              <a:avLst/>
            </a:prstGeom>
            <a:noFill/>
            <a:ln w="1270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4" name="Line 6"/>
            <p:cNvSpPr>
              <a:spLocks noChangeShapeType="1"/>
            </p:cNvSpPr>
            <p:nvPr/>
          </p:nvSpPr>
          <p:spPr bwMode="auto">
            <a:xfrm flipV="1">
              <a:off x="1286" y="1989"/>
              <a:ext cx="182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5" name="Line 7"/>
            <p:cNvSpPr>
              <a:spLocks noChangeShapeType="1"/>
            </p:cNvSpPr>
            <p:nvPr/>
          </p:nvSpPr>
          <p:spPr bwMode="auto">
            <a:xfrm flipV="1">
              <a:off x="1614" y="1949"/>
              <a:ext cx="207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6" name="Line 8"/>
            <p:cNvSpPr>
              <a:spLocks noChangeShapeType="1"/>
            </p:cNvSpPr>
            <p:nvPr/>
          </p:nvSpPr>
          <p:spPr bwMode="auto">
            <a:xfrm flipV="1">
              <a:off x="2061" y="1901"/>
              <a:ext cx="263" cy="4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7" name="Line 9"/>
            <p:cNvSpPr>
              <a:spLocks noChangeShapeType="1"/>
            </p:cNvSpPr>
            <p:nvPr/>
          </p:nvSpPr>
          <p:spPr bwMode="auto">
            <a:xfrm flipV="1">
              <a:off x="2509" y="1845"/>
              <a:ext cx="305" cy="2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8" name="Line 10"/>
            <p:cNvSpPr>
              <a:spLocks noChangeShapeType="1"/>
            </p:cNvSpPr>
            <p:nvPr/>
          </p:nvSpPr>
          <p:spPr bwMode="auto">
            <a:xfrm flipV="1">
              <a:off x="3933" y="1691"/>
              <a:ext cx="184" cy="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79" name="Line 11"/>
            <p:cNvSpPr>
              <a:spLocks noChangeShapeType="1"/>
            </p:cNvSpPr>
            <p:nvPr/>
          </p:nvSpPr>
          <p:spPr bwMode="auto">
            <a:xfrm>
              <a:off x="1604" y="1547"/>
              <a:ext cx="106" cy="9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0" name="Line 12"/>
            <p:cNvSpPr>
              <a:spLocks noChangeShapeType="1"/>
            </p:cNvSpPr>
            <p:nvPr/>
          </p:nvSpPr>
          <p:spPr bwMode="auto">
            <a:xfrm>
              <a:off x="1796" y="1739"/>
              <a:ext cx="137" cy="16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1" name="Line 13"/>
            <p:cNvSpPr>
              <a:spLocks noChangeShapeType="1"/>
            </p:cNvSpPr>
            <p:nvPr/>
          </p:nvSpPr>
          <p:spPr bwMode="auto">
            <a:xfrm>
              <a:off x="2029" y="1989"/>
              <a:ext cx="128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2" name="Line 14"/>
            <p:cNvSpPr>
              <a:spLocks noChangeShapeType="1"/>
            </p:cNvSpPr>
            <p:nvPr/>
          </p:nvSpPr>
          <p:spPr bwMode="auto">
            <a:xfrm>
              <a:off x="2437" y="2421"/>
              <a:ext cx="144" cy="152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3" name="Line 15"/>
            <p:cNvSpPr>
              <a:spLocks noChangeShapeType="1"/>
            </p:cNvSpPr>
            <p:nvPr/>
          </p:nvSpPr>
          <p:spPr bwMode="auto">
            <a:xfrm flipH="1">
              <a:off x="3574" y="1979"/>
              <a:ext cx="104" cy="14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4" name="Line 16"/>
            <p:cNvSpPr>
              <a:spLocks noChangeShapeType="1"/>
            </p:cNvSpPr>
            <p:nvPr/>
          </p:nvSpPr>
          <p:spPr bwMode="auto">
            <a:xfrm>
              <a:off x="3557" y="2204"/>
              <a:ext cx="32" cy="16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5" name="Line 17"/>
            <p:cNvSpPr>
              <a:spLocks noChangeShapeType="1"/>
            </p:cNvSpPr>
            <p:nvPr/>
          </p:nvSpPr>
          <p:spPr bwMode="auto">
            <a:xfrm>
              <a:off x="3622" y="2404"/>
              <a:ext cx="167" cy="7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786" name="Line 18"/>
            <p:cNvSpPr>
              <a:spLocks noChangeShapeType="1"/>
            </p:cNvSpPr>
            <p:nvPr/>
          </p:nvSpPr>
          <p:spPr bwMode="auto">
            <a:xfrm flipV="1">
              <a:off x="3854" y="2404"/>
              <a:ext cx="200" cy="6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2200" y="285750"/>
            <a:ext cx="29051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2362200"/>
          </a:xfrm>
        </p:spPr>
        <p:txBody>
          <a:bodyPr/>
          <a:lstStyle/>
          <a:p>
            <a:r>
              <a:rPr lang="en-US" altLang="en-US" dirty="0"/>
              <a:t>Given a set of local edge elements</a:t>
            </a:r>
          </a:p>
          <a:p>
            <a:pPr lvl="1"/>
            <a:r>
              <a:rPr lang="en-US" altLang="en-US" dirty="0"/>
              <a:t>With or without orientation information</a:t>
            </a:r>
          </a:p>
          <a:p>
            <a:r>
              <a:rPr lang="en-US" altLang="en-US" dirty="0"/>
              <a:t>How can we extract longer straight lines?</a:t>
            </a:r>
          </a:p>
          <a:p>
            <a:r>
              <a:rPr lang="en-US" altLang="en-US" dirty="0"/>
              <a:t>General idea:</a:t>
            </a:r>
          </a:p>
          <a:p>
            <a:pPr lvl="1"/>
            <a:r>
              <a:rPr lang="en-US" altLang="en-US" dirty="0"/>
              <a:t>Find an alternative space in which lines map to points</a:t>
            </a:r>
          </a:p>
          <a:p>
            <a:pPr lvl="1"/>
            <a:r>
              <a:rPr lang="en-US" altLang="en-US" dirty="0"/>
              <a:t>Each edge element 'votes' for the straight line which it may be a part of.</a:t>
            </a:r>
          </a:p>
          <a:p>
            <a:pPr lvl="1"/>
            <a:r>
              <a:rPr lang="en-US" altLang="en-US" dirty="0"/>
              <a:t>Points receiving a high number of votes might correspond to actual straight lines in the image.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The idea behind the </a:t>
            </a:r>
            <a:r>
              <a:rPr lang="en-US" altLang="en-US" dirty="0">
                <a:solidFill>
                  <a:srgbClr val="0066FF"/>
                </a:solidFill>
              </a:rPr>
              <a:t>Hough transform</a:t>
            </a:r>
            <a:r>
              <a:rPr lang="en-US" altLang="en-US" dirty="0">
                <a:solidFill>
                  <a:schemeClr val="tx1"/>
                </a:solidFill>
              </a:rPr>
              <a:t> is that a change in representation converts a point grouping problem into a peak detection problem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Edgels to Lines</a:t>
            </a:r>
          </a:p>
        </p:txBody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077200" cy="533400"/>
          </a:xfrm>
        </p:spPr>
        <p:txBody>
          <a:bodyPr/>
          <a:lstStyle/>
          <a:p>
            <a:r>
              <a:rPr lang="en-US" altLang="en-US" dirty="0"/>
              <a:t>Consider two (edge) points, P(</a:t>
            </a:r>
            <a:r>
              <a:rPr lang="en-US" altLang="en-US" dirty="0" err="1"/>
              <a:t>x,y</a:t>
            </a:r>
            <a:r>
              <a:rPr lang="en-US" altLang="en-US" dirty="0"/>
              <a:t>) and P’(</a:t>
            </a:r>
            <a:r>
              <a:rPr lang="en-US" altLang="en-US" dirty="0" err="1"/>
              <a:t>x’,y</a:t>
            </a:r>
            <a:r>
              <a:rPr lang="en-US" altLang="en-US" dirty="0"/>
              <a:t>’) in image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 set of all lines through P=(</a:t>
            </a:r>
            <a:r>
              <a:rPr lang="en-US" altLang="en-US" dirty="0" err="1"/>
              <a:t>x,y</a:t>
            </a:r>
            <a:r>
              <a:rPr lang="en-US" altLang="en-US" dirty="0"/>
              <a:t>) is y=</a:t>
            </a:r>
            <a:r>
              <a:rPr lang="en-US" altLang="en-US" dirty="0" err="1"/>
              <a:t>mx</a:t>
            </a:r>
            <a:r>
              <a:rPr lang="en-US" altLang="en-US" dirty="0"/>
              <a:t> + b, for appropriate choices of m and b.</a:t>
            </a:r>
          </a:p>
          <a:p>
            <a:pPr lvl="1"/>
            <a:r>
              <a:rPr lang="en-US" altLang="en-US" dirty="0"/>
              <a:t>Similarly for P’</a:t>
            </a:r>
          </a:p>
          <a:p>
            <a:r>
              <a:rPr lang="en-US" altLang="en-US" dirty="0"/>
              <a:t>But this is also the equation of a line in (</a:t>
            </a:r>
            <a:r>
              <a:rPr lang="en-US" altLang="en-US" dirty="0" err="1"/>
              <a:t>m,b</a:t>
            </a:r>
            <a:r>
              <a:rPr lang="en-US" altLang="en-US" dirty="0"/>
              <a:t>) space, or parameter space.</a:t>
            </a:r>
          </a:p>
        </p:txBody>
      </p:sp>
      <p:grpSp>
        <p:nvGrpSpPr>
          <p:cNvPr id="1058820" name="Group 4"/>
          <p:cNvGrpSpPr>
            <a:grpSpLocks/>
          </p:cNvGrpSpPr>
          <p:nvPr/>
        </p:nvGrpSpPr>
        <p:grpSpPr bwMode="auto">
          <a:xfrm>
            <a:off x="1981200" y="2136775"/>
            <a:ext cx="5148263" cy="2081213"/>
            <a:chOff x="1248" y="1251"/>
            <a:chExt cx="3243" cy="1311"/>
          </a:xfrm>
        </p:grpSpPr>
        <p:sp>
          <p:nvSpPr>
            <p:cNvPr id="1058821" name="Line 5"/>
            <p:cNvSpPr>
              <a:spLocks noChangeShapeType="1"/>
            </p:cNvSpPr>
            <p:nvPr/>
          </p:nvSpPr>
          <p:spPr bwMode="auto">
            <a:xfrm flipV="1">
              <a:off x="1945" y="2092"/>
              <a:ext cx="19" cy="23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2" name="Line 6"/>
            <p:cNvSpPr>
              <a:spLocks noChangeShapeType="1"/>
            </p:cNvSpPr>
            <p:nvPr/>
          </p:nvSpPr>
          <p:spPr bwMode="auto">
            <a:xfrm>
              <a:off x="1857" y="2103"/>
              <a:ext cx="204" cy="21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3" name="Line 7"/>
            <p:cNvSpPr>
              <a:spLocks noChangeShapeType="1"/>
            </p:cNvSpPr>
            <p:nvPr/>
          </p:nvSpPr>
          <p:spPr bwMode="auto">
            <a:xfrm flipV="1">
              <a:off x="1829" y="2135"/>
              <a:ext cx="217" cy="1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4" name="Line 8"/>
            <p:cNvSpPr>
              <a:spLocks noChangeShapeType="1"/>
            </p:cNvSpPr>
            <p:nvPr/>
          </p:nvSpPr>
          <p:spPr bwMode="auto">
            <a:xfrm>
              <a:off x="1391" y="1437"/>
              <a:ext cx="0" cy="112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5" name="Line 9"/>
            <p:cNvSpPr>
              <a:spLocks noChangeShapeType="1"/>
            </p:cNvSpPr>
            <p:nvPr/>
          </p:nvSpPr>
          <p:spPr bwMode="auto">
            <a:xfrm>
              <a:off x="1248" y="2468"/>
              <a:ext cx="3095" cy="1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6" name="Line 10"/>
            <p:cNvSpPr>
              <a:spLocks noChangeShapeType="1"/>
            </p:cNvSpPr>
            <p:nvPr/>
          </p:nvSpPr>
          <p:spPr bwMode="auto">
            <a:xfrm flipV="1">
              <a:off x="1643" y="1689"/>
              <a:ext cx="2133" cy="609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7" name="Oval 11"/>
            <p:cNvSpPr>
              <a:spLocks noChangeArrowheads="1"/>
            </p:cNvSpPr>
            <p:nvPr/>
          </p:nvSpPr>
          <p:spPr bwMode="auto">
            <a:xfrm>
              <a:off x="1938" y="2197"/>
              <a:ext cx="41" cy="3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28" name="Rectangle 12"/>
            <p:cNvSpPr>
              <a:spLocks noChangeArrowheads="1"/>
            </p:cNvSpPr>
            <p:nvPr/>
          </p:nvSpPr>
          <p:spPr bwMode="auto">
            <a:xfrm>
              <a:off x="2109" y="2204"/>
              <a:ext cx="12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dirty="0">
                  <a:solidFill>
                    <a:srgbClr val="FFFFFF"/>
                  </a:solidFill>
                </a:rPr>
                <a:t>P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058829" name="Rectangle 13"/>
            <p:cNvSpPr>
              <a:spLocks noChangeArrowheads="1"/>
            </p:cNvSpPr>
            <p:nvPr/>
          </p:nvSpPr>
          <p:spPr bwMode="auto">
            <a:xfrm>
              <a:off x="3366" y="1827"/>
              <a:ext cx="21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P 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0" name="Line 14"/>
            <p:cNvSpPr>
              <a:spLocks noChangeShapeType="1"/>
            </p:cNvSpPr>
            <p:nvPr/>
          </p:nvSpPr>
          <p:spPr bwMode="auto">
            <a:xfrm>
              <a:off x="3161" y="1758"/>
              <a:ext cx="184" cy="183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1" name="Line 15"/>
            <p:cNvSpPr>
              <a:spLocks noChangeShapeType="1"/>
            </p:cNvSpPr>
            <p:nvPr/>
          </p:nvSpPr>
          <p:spPr bwMode="auto">
            <a:xfrm flipH="1">
              <a:off x="3215" y="1721"/>
              <a:ext cx="75" cy="23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2" name="Line 16"/>
            <p:cNvSpPr>
              <a:spLocks noChangeShapeType="1"/>
            </p:cNvSpPr>
            <p:nvPr/>
          </p:nvSpPr>
          <p:spPr bwMode="auto">
            <a:xfrm flipH="1">
              <a:off x="3133" y="1739"/>
              <a:ext cx="239" cy="1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833" name="Rectangle 17"/>
            <p:cNvSpPr>
              <a:spLocks noChangeArrowheads="1"/>
            </p:cNvSpPr>
            <p:nvPr/>
          </p:nvSpPr>
          <p:spPr bwMode="auto">
            <a:xfrm>
              <a:off x="2623" y="18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8834" name="Text Box 18"/>
            <p:cNvSpPr txBox="1">
              <a:spLocks noChangeArrowheads="1"/>
            </p:cNvSpPr>
            <p:nvPr/>
          </p:nvSpPr>
          <p:spPr bwMode="auto">
            <a:xfrm>
              <a:off x="4319" y="2367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x</a:t>
              </a:r>
            </a:p>
          </p:txBody>
        </p:sp>
        <p:sp>
          <p:nvSpPr>
            <p:cNvPr id="1058835" name="Text Box 19"/>
            <p:cNvSpPr txBox="1">
              <a:spLocks noChangeArrowheads="1"/>
            </p:cNvSpPr>
            <p:nvPr/>
          </p:nvSpPr>
          <p:spPr bwMode="auto">
            <a:xfrm>
              <a:off x="1306" y="1251"/>
              <a:ext cx="172" cy="19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/>
                <a:t>y</a:t>
              </a:r>
            </a:p>
          </p:txBody>
        </p:sp>
        <p:sp>
          <p:nvSpPr>
            <p:cNvPr id="1058836" name="Oval 20"/>
            <p:cNvSpPr>
              <a:spLocks noChangeArrowheads="1"/>
            </p:cNvSpPr>
            <p:nvPr/>
          </p:nvSpPr>
          <p:spPr bwMode="auto">
            <a:xfrm>
              <a:off x="3236" y="1820"/>
              <a:ext cx="39" cy="44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34075" y="285750"/>
            <a:ext cx="3209925" cy="609600"/>
          </a:xfrm>
        </p:spPr>
        <p:txBody>
          <a:bodyPr/>
          <a:lstStyle/>
          <a:p>
            <a:r>
              <a:rPr lang="en-US" altLang="en-US"/>
              <a:t>Parameter Space</a:t>
            </a:r>
          </a:p>
        </p:txBody>
      </p:sp>
      <p:sp>
        <p:nvSpPr>
          <p:cNvPr id="1059843" name="Line 3"/>
          <p:cNvSpPr>
            <a:spLocks noChangeShapeType="1"/>
          </p:cNvSpPr>
          <p:nvPr/>
        </p:nvSpPr>
        <p:spPr bwMode="auto">
          <a:xfrm>
            <a:off x="1836738" y="1868488"/>
            <a:ext cx="1587" cy="22733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844" name="Line 4"/>
          <p:cNvSpPr>
            <a:spLocks noChangeShapeType="1"/>
          </p:cNvSpPr>
          <p:nvPr/>
        </p:nvSpPr>
        <p:spPr bwMode="auto">
          <a:xfrm>
            <a:off x="1568450" y="3949700"/>
            <a:ext cx="5754688" cy="158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59845" name="Group 5"/>
          <p:cNvGrpSpPr>
            <a:grpSpLocks/>
          </p:cNvGrpSpPr>
          <p:nvPr/>
        </p:nvGrpSpPr>
        <p:grpSpPr bwMode="auto">
          <a:xfrm>
            <a:off x="1790700" y="2362200"/>
            <a:ext cx="5448300" cy="2438400"/>
            <a:chOff x="960" y="1623"/>
            <a:chExt cx="4061" cy="1979"/>
          </a:xfrm>
        </p:grpSpPr>
        <p:sp>
          <p:nvSpPr>
            <p:cNvPr id="1059846" name="Oval 6"/>
            <p:cNvSpPr>
              <a:spLocks noChangeArrowheads="1"/>
            </p:cNvSpPr>
            <p:nvPr/>
          </p:nvSpPr>
          <p:spPr bwMode="auto">
            <a:xfrm>
              <a:off x="1797" y="2623"/>
              <a:ext cx="48" cy="48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47" name="Rectangle 7"/>
            <p:cNvSpPr>
              <a:spLocks noChangeArrowheads="1"/>
            </p:cNvSpPr>
            <p:nvPr/>
          </p:nvSpPr>
          <p:spPr bwMode="auto">
            <a:xfrm>
              <a:off x="1014" y="1623"/>
              <a:ext cx="127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8" name="Rectangle 8"/>
            <p:cNvSpPr>
              <a:spLocks noChangeArrowheads="1"/>
            </p:cNvSpPr>
            <p:nvPr/>
          </p:nvSpPr>
          <p:spPr bwMode="auto">
            <a:xfrm>
              <a:off x="4832" y="3034"/>
              <a:ext cx="18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49" name="Line 9"/>
            <p:cNvSpPr>
              <a:spLocks noChangeShapeType="1"/>
            </p:cNvSpPr>
            <p:nvPr/>
          </p:nvSpPr>
          <p:spPr bwMode="auto">
            <a:xfrm>
              <a:off x="1630" y="1919"/>
              <a:ext cx="366" cy="142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0" name="Rectangle 10"/>
            <p:cNvSpPr>
              <a:spLocks noChangeArrowheads="1"/>
            </p:cNvSpPr>
            <p:nvPr/>
          </p:nvSpPr>
          <p:spPr bwMode="auto">
            <a:xfrm>
              <a:off x="1782" y="2088"/>
              <a:ext cx="1010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 = -mx+y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1" name="Rectangle 11"/>
            <p:cNvSpPr>
              <a:spLocks noChangeArrowheads="1"/>
            </p:cNvSpPr>
            <p:nvPr/>
          </p:nvSpPr>
          <p:spPr bwMode="auto">
            <a:xfrm>
              <a:off x="2221" y="2783"/>
              <a:ext cx="1199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>
                  <a:solidFill>
                    <a:srgbClr val="FFFFFF"/>
                  </a:solidFill>
                </a:rPr>
                <a:t>b’ = -m’x'+y'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2" name="Rectangle 12"/>
            <p:cNvSpPr>
              <a:spLocks noChangeArrowheads="1"/>
            </p:cNvSpPr>
            <p:nvPr/>
          </p:nvSpPr>
          <p:spPr bwMode="auto">
            <a:xfrm>
              <a:off x="3261" y="1767"/>
              <a:ext cx="1728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i="1">
                  <a:solidFill>
                    <a:srgbClr val="FFFFFF"/>
                  </a:solidFill>
                </a:rPr>
                <a:t>x,y; x',y' are fixed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3" name="Line 13"/>
            <p:cNvSpPr>
              <a:spLocks noChangeShapeType="1"/>
            </p:cNvSpPr>
            <p:nvPr/>
          </p:nvSpPr>
          <p:spPr bwMode="auto">
            <a:xfrm flipV="1">
              <a:off x="1205" y="2817"/>
              <a:ext cx="428" cy="518"/>
            </a:xfrm>
            <a:prstGeom prst="line">
              <a:avLst/>
            </a:prstGeom>
            <a:noFill/>
            <a:ln w="39688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854" name="Rectangle 14"/>
            <p:cNvSpPr>
              <a:spLocks noChangeArrowheads="1"/>
            </p:cNvSpPr>
            <p:nvPr/>
          </p:nvSpPr>
          <p:spPr bwMode="auto">
            <a:xfrm>
              <a:off x="990" y="3379"/>
              <a:ext cx="19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(m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5" name="Rectangle 15"/>
            <p:cNvSpPr>
              <a:spLocks noChangeArrowheads="1"/>
            </p:cNvSpPr>
            <p:nvPr/>
          </p:nvSpPr>
          <p:spPr bwMode="auto">
            <a:xfrm>
              <a:off x="1182" y="3379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,b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6" name="Rectangle 16"/>
            <p:cNvSpPr>
              <a:spLocks noChangeArrowheads="1"/>
            </p:cNvSpPr>
            <p:nvPr/>
          </p:nvSpPr>
          <p:spPr bwMode="auto">
            <a:xfrm>
              <a:off x="1326" y="3379"/>
              <a:ext cx="5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7" name="Rectangle 17"/>
            <p:cNvSpPr>
              <a:spLocks noChangeArrowheads="1"/>
            </p:cNvSpPr>
            <p:nvPr/>
          </p:nvSpPr>
          <p:spPr bwMode="auto">
            <a:xfrm>
              <a:off x="1709" y="1836"/>
              <a:ext cx="14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 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8" name="Rectangle 18"/>
            <p:cNvSpPr>
              <a:spLocks noChangeArrowheads="1"/>
            </p:cNvSpPr>
            <p:nvPr/>
          </p:nvSpPr>
          <p:spPr bwMode="auto">
            <a:xfrm>
              <a:off x="1834" y="1932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59" name="Rectangle 19"/>
            <p:cNvSpPr>
              <a:spLocks noChangeArrowheads="1"/>
            </p:cNvSpPr>
            <p:nvPr/>
          </p:nvSpPr>
          <p:spPr bwMode="auto">
            <a:xfrm>
              <a:off x="1284" y="2283"/>
              <a:ext cx="9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L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0" name="Rectangle 20"/>
            <p:cNvSpPr>
              <a:spLocks noChangeArrowheads="1"/>
            </p:cNvSpPr>
            <p:nvPr/>
          </p:nvSpPr>
          <p:spPr bwMode="auto">
            <a:xfrm>
              <a:off x="1373" y="2379"/>
              <a:ext cx="52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0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59861" name="Line 21"/>
            <p:cNvSpPr>
              <a:spLocks noChangeShapeType="1"/>
            </p:cNvSpPr>
            <p:nvPr/>
          </p:nvSpPr>
          <p:spPr bwMode="auto">
            <a:xfrm flipV="1">
              <a:off x="1056" y="1872"/>
              <a:ext cx="0" cy="13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2" name="Line 22"/>
            <p:cNvSpPr>
              <a:spLocks noChangeShapeType="1"/>
            </p:cNvSpPr>
            <p:nvPr/>
          </p:nvSpPr>
          <p:spPr bwMode="auto">
            <a:xfrm>
              <a:off x="960" y="3167"/>
              <a:ext cx="37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3" name="Line 23"/>
            <p:cNvSpPr>
              <a:spLocks noChangeShapeType="1"/>
            </p:cNvSpPr>
            <p:nvPr/>
          </p:nvSpPr>
          <p:spPr bwMode="auto">
            <a:xfrm>
              <a:off x="1632" y="1919"/>
              <a:ext cx="368" cy="1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4" name="Line 24"/>
            <p:cNvSpPr>
              <a:spLocks noChangeShapeType="1"/>
            </p:cNvSpPr>
            <p:nvPr/>
          </p:nvSpPr>
          <p:spPr bwMode="auto">
            <a:xfrm>
              <a:off x="1248" y="2159"/>
              <a:ext cx="1371" cy="11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865" name="Line 25"/>
            <p:cNvSpPr>
              <a:spLocks noChangeShapeType="1"/>
            </p:cNvSpPr>
            <p:nvPr/>
          </p:nvSpPr>
          <p:spPr bwMode="auto">
            <a:xfrm flipV="1">
              <a:off x="1200" y="2666"/>
              <a:ext cx="608" cy="645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986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848600" cy="228600"/>
          </a:xfrm>
          <a:noFill/>
          <a:ln/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The intersection represents the parameters of the equation of a line y=</a:t>
            </a:r>
            <a:r>
              <a:rPr lang="en-US" altLang="en-US" dirty="0" err="1">
                <a:solidFill>
                  <a:srgbClr val="FFFFFF"/>
                </a:solidFill>
              </a:rPr>
              <a:t>mx+b</a:t>
            </a:r>
            <a:r>
              <a:rPr lang="en-US" altLang="en-US" dirty="0">
                <a:solidFill>
                  <a:srgbClr val="FFFFFF"/>
                </a:solidFill>
              </a:rPr>
              <a:t> going through both (</a:t>
            </a:r>
            <a:r>
              <a:rPr lang="en-US" altLang="en-US" dirty="0" err="1">
                <a:solidFill>
                  <a:srgbClr val="FFFFFF"/>
                </a:solidFill>
              </a:rPr>
              <a:t>x,y</a:t>
            </a:r>
            <a:r>
              <a:rPr lang="en-US" altLang="en-US" dirty="0">
                <a:solidFill>
                  <a:srgbClr val="FFFFFF"/>
                </a:solidFill>
              </a:rPr>
              <a:t>) and (</a:t>
            </a:r>
            <a:r>
              <a:rPr lang="en-US" altLang="en-US" dirty="0" err="1">
                <a:solidFill>
                  <a:srgbClr val="FFFFFF"/>
                </a:solidFill>
              </a:rPr>
              <a:t>x',y</a:t>
            </a:r>
            <a:r>
              <a:rPr lang="en-US" altLang="en-US" dirty="0">
                <a:solidFill>
                  <a:srgbClr val="FFFFFF"/>
                </a:solidFill>
              </a:rPr>
              <a:t>').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>
                <a:solidFill>
                  <a:srgbClr val="FFFFFF"/>
                </a:solidFill>
              </a:rPr>
              <a:t>The more </a:t>
            </a:r>
            <a:r>
              <a:rPr lang="en-US" altLang="en-US" dirty="0" err="1">
                <a:solidFill>
                  <a:srgbClr val="FFFFFF"/>
                </a:solidFill>
              </a:rPr>
              <a:t>colinear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edgels</a:t>
            </a:r>
            <a:r>
              <a:rPr lang="en-US" altLang="en-US" dirty="0">
                <a:solidFill>
                  <a:srgbClr val="FFFFFF"/>
                </a:solidFill>
              </a:rPr>
              <a:t> there are in the image, the more lines will intersect in parameter space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Leads directly to an algorithm</a:t>
            </a:r>
            <a:endParaRPr lang="en-US" alt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5" y="285750"/>
            <a:ext cx="2447925" cy="609600"/>
          </a:xfrm>
        </p:spPr>
        <p:txBody>
          <a:bodyPr/>
          <a:lstStyle/>
          <a:p>
            <a:r>
              <a:rPr lang="en-US" altLang="en-US"/>
              <a:t>General Idea</a:t>
            </a: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General Idea: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 Hough space (</a:t>
            </a:r>
            <a:r>
              <a:rPr lang="en-US" altLang="en-US" dirty="0" err="1">
                <a:solidFill>
                  <a:schemeClr val="tx1"/>
                </a:solidFill>
              </a:rPr>
              <a:t>m,b</a:t>
            </a:r>
            <a:r>
              <a:rPr lang="en-US" altLang="en-US" dirty="0">
                <a:solidFill>
                  <a:schemeClr val="tx1"/>
                </a:solidFill>
              </a:rPr>
              <a:t>) is a representation of every possible line segment in the plane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Make the Hough space (m and b) discrete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Let every edge point in the image plane ‘vote for’ any line it might belong to.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34300" y="285750"/>
            <a:ext cx="1381125" cy="609600"/>
          </a:xfrm>
        </p:spPr>
        <p:txBody>
          <a:bodyPr/>
          <a:lstStyle/>
          <a:p>
            <a:r>
              <a:rPr lang="en-US" altLang="en-US" dirty="0" err="1"/>
              <a:t>Edgels</a:t>
            </a:r>
            <a:endParaRPr lang="en-US" altLang="en-US" dirty="0"/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686800" cy="47244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Define a local edge or </a:t>
            </a:r>
            <a:r>
              <a:rPr lang="en-US" altLang="en-US" i="1" dirty="0" err="1">
                <a:solidFill>
                  <a:srgbClr val="0066FF"/>
                </a:solidFill>
              </a:rPr>
              <a:t>edgel</a:t>
            </a:r>
            <a:r>
              <a:rPr lang="en-US" altLang="en-US" dirty="0">
                <a:solidFill>
                  <a:schemeClr val="tx1"/>
                </a:solidFill>
              </a:rPr>
              <a:t> to be a rapid change in the image function over a small area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implies that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should be detectable over a local neighborhood</a:t>
            </a: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are </a:t>
            </a:r>
            <a:r>
              <a:rPr lang="en-US" altLang="en-US" dirty="0">
                <a:solidFill>
                  <a:srgbClr val="D82204"/>
                </a:solidFill>
              </a:rPr>
              <a:t>NOT</a:t>
            </a:r>
            <a:r>
              <a:rPr lang="en-US" altLang="en-US" dirty="0">
                <a:solidFill>
                  <a:schemeClr val="tx1"/>
                </a:solidFill>
              </a:rPr>
              <a:t> contours, boundaries, or lines</a:t>
            </a:r>
          </a:p>
          <a:p>
            <a:pPr lvl="1"/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may lend support to the existence of those structures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these structures are typically constructed from </a:t>
            </a:r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Edgels</a:t>
            </a:r>
            <a:r>
              <a:rPr lang="en-US" altLang="en-US" dirty="0">
                <a:solidFill>
                  <a:schemeClr val="tx1"/>
                </a:solidFill>
              </a:rPr>
              <a:t> have properties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Orientation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Magnitude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Position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675" y="285750"/>
            <a:ext cx="3362325" cy="609600"/>
          </a:xfrm>
        </p:spPr>
        <p:txBody>
          <a:bodyPr/>
          <a:lstStyle/>
          <a:p>
            <a:r>
              <a:rPr lang="en-US" altLang="en-US"/>
              <a:t>Hough Transform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7848600" cy="23622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altLang="en-US" dirty="0"/>
              <a:t>Line Detection Algorithm: Hough Transform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Quantize b and m into appropriate 'buckets'.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Need to decide what’s ‘appropriate’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Create accumulator array H(</a:t>
            </a:r>
            <a:r>
              <a:rPr lang="en-US" altLang="en-US" dirty="0" err="1"/>
              <a:t>m,b</a:t>
            </a:r>
            <a:r>
              <a:rPr lang="en-US" altLang="en-US" dirty="0"/>
              <a:t>), all of whose elements are initially zero.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For each point (</a:t>
            </a:r>
            <a:r>
              <a:rPr lang="en-US" altLang="en-US" dirty="0" err="1"/>
              <a:t>i,j</a:t>
            </a:r>
            <a:r>
              <a:rPr lang="en-US" altLang="en-US" dirty="0"/>
              <a:t>) in the edge image for which the edge magnitude is above a specific threshold, increment all points in H(</a:t>
            </a:r>
            <a:r>
              <a:rPr lang="en-US" altLang="en-US" dirty="0" err="1"/>
              <a:t>m,b</a:t>
            </a:r>
            <a:r>
              <a:rPr lang="en-US" altLang="en-US" dirty="0"/>
              <a:t>) for all discrete values of m and b satisfying b = -</a:t>
            </a:r>
            <a:r>
              <a:rPr lang="en-US" altLang="en-US" dirty="0" err="1"/>
              <a:t>mj+i</a:t>
            </a:r>
            <a:r>
              <a:rPr lang="en-US" altLang="en-US" dirty="0"/>
              <a:t>.</a:t>
            </a:r>
          </a:p>
          <a:p>
            <a:pPr lvl="2">
              <a:spcAft>
                <a:spcPct val="20000"/>
              </a:spcAft>
            </a:pPr>
            <a:r>
              <a:rPr lang="en-US" altLang="en-US" dirty="0"/>
              <a:t>Note that H is a two dimensional histogram</a:t>
            </a:r>
          </a:p>
          <a:p>
            <a:pPr lvl="1">
              <a:spcAft>
                <a:spcPct val="20000"/>
              </a:spcAft>
            </a:pPr>
            <a:r>
              <a:rPr lang="en-US" altLang="en-US" dirty="0"/>
              <a:t>Local maxima in H corresponds to </a:t>
            </a:r>
            <a:r>
              <a:rPr lang="en-US" altLang="en-US" dirty="0" err="1"/>
              <a:t>colinear</a:t>
            </a:r>
            <a:r>
              <a:rPr lang="en-US" altLang="en-US" dirty="0"/>
              <a:t> edge points in the edge image.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85750"/>
            <a:ext cx="4962525" cy="609600"/>
          </a:xfrm>
        </p:spPr>
        <p:txBody>
          <a:bodyPr/>
          <a:lstStyle/>
          <a:p>
            <a:r>
              <a:rPr lang="en-US" altLang="en-US"/>
              <a:t>Quantized Parameter Space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848600" cy="533400"/>
          </a:xfrm>
        </p:spPr>
        <p:txBody>
          <a:bodyPr/>
          <a:lstStyle/>
          <a:p>
            <a:r>
              <a:rPr lang="en-US" altLang="en-US"/>
              <a:t>Quantization</a:t>
            </a:r>
          </a:p>
        </p:txBody>
      </p:sp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1833563" y="2182813"/>
            <a:ext cx="1698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b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893" name="Line 5"/>
          <p:cNvSpPr>
            <a:spLocks noChangeShapeType="1"/>
          </p:cNvSpPr>
          <p:nvPr/>
        </p:nvSpPr>
        <p:spPr bwMode="auto">
          <a:xfrm>
            <a:off x="2752725" y="3105150"/>
            <a:ext cx="544513" cy="2027238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4" name="Line 6"/>
          <p:cNvSpPr>
            <a:spLocks noChangeShapeType="1"/>
          </p:cNvSpPr>
          <p:nvPr/>
        </p:nvSpPr>
        <p:spPr bwMode="auto">
          <a:xfrm flipV="1">
            <a:off x="1905000" y="2519363"/>
            <a:ext cx="592138" cy="685800"/>
          </a:xfrm>
          <a:prstGeom prst="line">
            <a:avLst/>
          </a:prstGeom>
          <a:noFill/>
          <a:ln w="39688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895" name="Line 7"/>
          <p:cNvSpPr>
            <a:spLocks noChangeShapeType="1"/>
          </p:cNvSpPr>
          <p:nvPr/>
        </p:nvSpPr>
        <p:spPr bwMode="auto">
          <a:xfrm flipV="1">
            <a:off x="1895475" y="2530475"/>
            <a:ext cx="9525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6" name="Line 8"/>
          <p:cNvSpPr>
            <a:spLocks noChangeShapeType="1"/>
          </p:cNvSpPr>
          <p:nvPr/>
        </p:nvSpPr>
        <p:spPr bwMode="auto">
          <a:xfrm>
            <a:off x="1752600" y="4883150"/>
            <a:ext cx="5656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7" name="Line 9"/>
          <p:cNvSpPr>
            <a:spLocks noChangeShapeType="1"/>
          </p:cNvSpPr>
          <p:nvPr/>
        </p:nvSpPr>
        <p:spPr bwMode="auto">
          <a:xfrm>
            <a:off x="2576513" y="2509838"/>
            <a:ext cx="735012" cy="270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898" name="Line 10"/>
          <p:cNvSpPr>
            <a:spLocks noChangeShapeType="1"/>
          </p:cNvSpPr>
          <p:nvPr/>
        </p:nvSpPr>
        <p:spPr bwMode="auto">
          <a:xfrm>
            <a:off x="1606550" y="3044825"/>
            <a:ext cx="2628900" cy="21320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61899" name="Group 11"/>
          <p:cNvGrpSpPr>
            <a:grpSpLocks/>
          </p:cNvGrpSpPr>
          <p:nvPr/>
        </p:nvGrpSpPr>
        <p:grpSpPr bwMode="auto">
          <a:xfrm>
            <a:off x="1897063" y="2714625"/>
            <a:ext cx="5422900" cy="2222500"/>
            <a:chOff x="1240" y="1344"/>
            <a:chExt cx="3416" cy="1400"/>
          </a:xfrm>
        </p:grpSpPr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1938" y="2273"/>
              <a:ext cx="46" cy="43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>
              <a:off x="1248" y="146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>
              <a:off x="1248" y="156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3" name="Line 15"/>
            <p:cNvSpPr>
              <a:spLocks noChangeShapeType="1"/>
            </p:cNvSpPr>
            <p:nvPr/>
          </p:nvSpPr>
          <p:spPr bwMode="auto">
            <a:xfrm>
              <a:off x="1248" y="165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4" name="Line 16"/>
            <p:cNvSpPr>
              <a:spLocks noChangeShapeType="1"/>
            </p:cNvSpPr>
            <p:nvPr/>
          </p:nvSpPr>
          <p:spPr bwMode="auto">
            <a:xfrm>
              <a:off x="1248" y="175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5" name="Line 17"/>
            <p:cNvSpPr>
              <a:spLocks noChangeShapeType="1"/>
            </p:cNvSpPr>
            <p:nvPr/>
          </p:nvSpPr>
          <p:spPr bwMode="auto">
            <a:xfrm>
              <a:off x="1248" y="184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6" name="Line 18"/>
            <p:cNvSpPr>
              <a:spLocks noChangeShapeType="1"/>
            </p:cNvSpPr>
            <p:nvPr/>
          </p:nvSpPr>
          <p:spPr bwMode="auto">
            <a:xfrm>
              <a:off x="1248" y="194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7" name="Line 19"/>
            <p:cNvSpPr>
              <a:spLocks noChangeShapeType="1"/>
            </p:cNvSpPr>
            <p:nvPr/>
          </p:nvSpPr>
          <p:spPr bwMode="auto">
            <a:xfrm>
              <a:off x="1248" y="204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8" name="Line 20"/>
            <p:cNvSpPr>
              <a:spLocks noChangeShapeType="1"/>
            </p:cNvSpPr>
            <p:nvPr/>
          </p:nvSpPr>
          <p:spPr bwMode="auto">
            <a:xfrm>
              <a:off x="1248" y="213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09" name="Line 21"/>
            <p:cNvSpPr>
              <a:spLocks noChangeShapeType="1"/>
            </p:cNvSpPr>
            <p:nvPr/>
          </p:nvSpPr>
          <p:spPr bwMode="auto">
            <a:xfrm>
              <a:off x="1248" y="223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0" name="Line 22"/>
            <p:cNvSpPr>
              <a:spLocks noChangeShapeType="1"/>
            </p:cNvSpPr>
            <p:nvPr/>
          </p:nvSpPr>
          <p:spPr bwMode="auto">
            <a:xfrm>
              <a:off x="1248" y="2329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1" name="Line 23"/>
            <p:cNvSpPr>
              <a:spLocks noChangeShapeType="1"/>
            </p:cNvSpPr>
            <p:nvPr/>
          </p:nvSpPr>
          <p:spPr bwMode="auto">
            <a:xfrm>
              <a:off x="1248" y="2425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2" name="Line 24"/>
            <p:cNvSpPr>
              <a:spLocks noChangeShapeType="1"/>
            </p:cNvSpPr>
            <p:nvPr/>
          </p:nvSpPr>
          <p:spPr bwMode="auto">
            <a:xfrm>
              <a:off x="1248" y="2521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3" name="Line 25"/>
            <p:cNvSpPr>
              <a:spLocks noChangeShapeType="1"/>
            </p:cNvSpPr>
            <p:nvPr/>
          </p:nvSpPr>
          <p:spPr bwMode="auto">
            <a:xfrm>
              <a:off x="1248" y="2617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14" name="Line 26"/>
            <p:cNvSpPr>
              <a:spLocks noChangeShapeType="1"/>
            </p:cNvSpPr>
            <p:nvPr/>
          </p:nvSpPr>
          <p:spPr bwMode="auto">
            <a:xfrm>
              <a:off x="1248" y="2713"/>
              <a:ext cx="3408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1915" name="Group 27"/>
            <p:cNvGrpSpPr>
              <a:grpSpLocks/>
            </p:cNvGrpSpPr>
            <p:nvPr/>
          </p:nvGrpSpPr>
          <p:grpSpPr bwMode="auto">
            <a:xfrm rot="-5400000">
              <a:off x="1168" y="1424"/>
              <a:ext cx="1392" cy="1248"/>
              <a:chOff x="480" y="3072"/>
              <a:chExt cx="3408" cy="1248"/>
            </a:xfrm>
          </p:grpSpPr>
          <p:sp>
            <p:nvSpPr>
              <p:cNvPr id="1061916" name="Line 28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7" name="Line 29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8" name="Line 30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19" name="Line 31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0" name="Line 32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1" name="Line 33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2" name="Line 34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3" name="Line 35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4" name="Line 36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5" name="Line 37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6" name="Line 38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7" name="Line 39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8" name="Line 40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29" name="Line 41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1930" name="Group 42"/>
            <p:cNvGrpSpPr>
              <a:grpSpLocks/>
            </p:cNvGrpSpPr>
            <p:nvPr/>
          </p:nvGrpSpPr>
          <p:grpSpPr bwMode="auto">
            <a:xfrm rot="-5400000">
              <a:off x="2515" y="1420"/>
              <a:ext cx="1392" cy="1248"/>
              <a:chOff x="480" y="3072"/>
              <a:chExt cx="3408" cy="1248"/>
            </a:xfrm>
          </p:grpSpPr>
          <p:sp>
            <p:nvSpPr>
              <p:cNvPr id="1061931" name="Line 43"/>
              <p:cNvSpPr>
                <a:spLocks noChangeShapeType="1"/>
              </p:cNvSpPr>
              <p:nvPr/>
            </p:nvSpPr>
            <p:spPr bwMode="auto">
              <a:xfrm>
                <a:off x="480" y="307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2" name="Line 44"/>
              <p:cNvSpPr>
                <a:spLocks noChangeShapeType="1"/>
              </p:cNvSpPr>
              <p:nvPr/>
            </p:nvSpPr>
            <p:spPr bwMode="auto">
              <a:xfrm>
                <a:off x="480" y="316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3" name="Line 45"/>
              <p:cNvSpPr>
                <a:spLocks noChangeShapeType="1"/>
              </p:cNvSpPr>
              <p:nvPr/>
            </p:nvSpPr>
            <p:spPr bwMode="auto">
              <a:xfrm>
                <a:off x="480" y="326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4" name="Line 46"/>
              <p:cNvSpPr>
                <a:spLocks noChangeShapeType="1"/>
              </p:cNvSpPr>
              <p:nvPr/>
            </p:nvSpPr>
            <p:spPr bwMode="auto">
              <a:xfrm>
                <a:off x="480" y="336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5" name="Line 47"/>
              <p:cNvSpPr>
                <a:spLocks noChangeShapeType="1"/>
              </p:cNvSpPr>
              <p:nvPr/>
            </p:nvSpPr>
            <p:spPr bwMode="auto">
              <a:xfrm>
                <a:off x="480" y="345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6" name="Line 48"/>
              <p:cNvSpPr>
                <a:spLocks noChangeShapeType="1"/>
              </p:cNvSpPr>
              <p:nvPr/>
            </p:nvSpPr>
            <p:spPr bwMode="auto">
              <a:xfrm>
                <a:off x="480" y="355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7" name="Line 49"/>
              <p:cNvSpPr>
                <a:spLocks noChangeShapeType="1"/>
              </p:cNvSpPr>
              <p:nvPr/>
            </p:nvSpPr>
            <p:spPr bwMode="auto">
              <a:xfrm>
                <a:off x="480" y="364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8" name="Line 50"/>
              <p:cNvSpPr>
                <a:spLocks noChangeShapeType="1"/>
              </p:cNvSpPr>
              <p:nvPr/>
            </p:nvSpPr>
            <p:spPr bwMode="auto">
              <a:xfrm>
                <a:off x="480" y="374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39" name="Line 51"/>
              <p:cNvSpPr>
                <a:spLocks noChangeShapeType="1"/>
              </p:cNvSpPr>
              <p:nvPr/>
            </p:nvSpPr>
            <p:spPr bwMode="auto">
              <a:xfrm>
                <a:off x="480" y="384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0" name="Line 52"/>
              <p:cNvSpPr>
                <a:spLocks noChangeShapeType="1"/>
              </p:cNvSpPr>
              <p:nvPr/>
            </p:nvSpPr>
            <p:spPr bwMode="auto">
              <a:xfrm>
                <a:off x="480" y="3936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1" name="Line 53"/>
              <p:cNvSpPr>
                <a:spLocks noChangeShapeType="1"/>
              </p:cNvSpPr>
              <p:nvPr/>
            </p:nvSpPr>
            <p:spPr bwMode="auto">
              <a:xfrm>
                <a:off x="480" y="4032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2" name="Line 54"/>
              <p:cNvSpPr>
                <a:spLocks noChangeShapeType="1"/>
              </p:cNvSpPr>
              <p:nvPr/>
            </p:nvSpPr>
            <p:spPr bwMode="auto">
              <a:xfrm>
                <a:off x="480" y="4128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3" name="Line 55"/>
              <p:cNvSpPr>
                <a:spLocks noChangeShapeType="1"/>
              </p:cNvSpPr>
              <p:nvPr/>
            </p:nvSpPr>
            <p:spPr bwMode="auto">
              <a:xfrm>
                <a:off x="480" y="4224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1944" name="Line 56"/>
              <p:cNvSpPr>
                <a:spLocks noChangeShapeType="1"/>
              </p:cNvSpPr>
              <p:nvPr/>
            </p:nvSpPr>
            <p:spPr bwMode="auto">
              <a:xfrm>
                <a:off x="480" y="4320"/>
                <a:ext cx="3408" cy="0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61945" name="Line 57"/>
            <p:cNvSpPr>
              <a:spLocks noChangeShapeType="1"/>
            </p:cNvSpPr>
            <p:nvPr/>
          </p:nvSpPr>
          <p:spPr bwMode="auto">
            <a:xfrm rot="-5400000">
              <a:off x="322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6" name="Line 58"/>
            <p:cNvSpPr>
              <a:spLocks noChangeShapeType="1"/>
            </p:cNvSpPr>
            <p:nvPr/>
          </p:nvSpPr>
          <p:spPr bwMode="auto">
            <a:xfrm rot="-5400000">
              <a:off x="332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7" name="Line 59"/>
            <p:cNvSpPr>
              <a:spLocks noChangeShapeType="1"/>
            </p:cNvSpPr>
            <p:nvPr/>
          </p:nvSpPr>
          <p:spPr bwMode="auto">
            <a:xfrm rot="-5400000">
              <a:off x="341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8" name="Line 60"/>
            <p:cNvSpPr>
              <a:spLocks noChangeShapeType="1"/>
            </p:cNvSpPr>
            <p:nvPr/>
          </p:nvSpPr>
          <p:spPr bwMode="auto">
            <a:xfrm rot="-5400000">
              <a:off x="3515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49" name="Line 61"/>
            <p:cNvSpPr>
              <a:spLocks noChangeShapeType="1"/>
            </p:cNvSpPr>
            <p:nvPr/>
          </p:nvSpPr>
          <p:spPr bwMode="auto">
            <a:xfrm rot="-5400000">
              <a:off x="3611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0" name="Line 62"/>
            <p:cNvSpPr>
              <a:spLocks noChangeShapeType="1"/>
            </p:cNvSpPr>
            <p:nvPr/>
          </p:nvSpPr>
          <p:spPr bwMode="auto">
            <a:xfrm rot="-5400000">
              <a:off x="3707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1" name="Line 63"/>
            <p:cNvSpPr>
              <a:spLocks noChangeShapeType="1"/>
            </p:cNvSpPr>
            <p:nvPr/>
          </p:nvSpPr>
          <p:spPr bwMode="auto">
            <a:xfrm rot="-5400000">
              <a:off x="3803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952" name="Line 64"/>
            <p:cNvSpPr>
              <a:spLocks noChangeShapeType="1"/>
            </p:cNvSpPr>
            <p:nvPr/>
          </p:nvSpPr>
          <p:spPr bwMode="auto">
            <a:xfrm rot="-5400000">
              <a:off x="3899" y="2040"/>
              <a:ext cx="1392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1953" name="Rectangle 65"/>
          <p:cNvSpPr>
            <a:spLocks noChangeArrowheads="1"/>
          </p:cNvSpPr>
          <p:nvPr/>
        </p:nvSpPr>
        <p:spPr bwMode="auto">
          <a:xfrm>
            <a:off x="1941513" y="3240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4" name="Rectangle 66"/>
          <p:cNvSpPr>
            <a:spLocks noChangeArrowheads="1"/>
          </p:cNvSpPr>
          <p:nvPr/>
        </p:nvSpPr>
        <p:spPr bwMode="auto">
          <a:xfrm>
            <a:off x="20939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5" name="Rectangle 67"/>
          <p:cNvSpPr>
            <a:spLocks noChangeArrowheads="1"/>
          </p:cNvSpPr>
          <p:nvPr/>
        </p:nvSpPr>
        <p:spPr bwMode="auto">
          <a:xfrm>
            <a:off x="2246313" y="3544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6" name="Rectangle 68"/>
          <p:cNvSpPr>
            <a:spLocks noChangeArrowheads="1"/>
          </p:cNvSpPr>
          <p:nvPr/>
        </p:nvSpPr>
        <p:spPr bwMode="auto">
          <a:xfrm>
            <a:off x="2398713" y="36972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7" name="Rectangle 69"/>
          <p:cNvSpPr>
            <a:spLocks noChangeArrowheads="1"/>
          </p:cNvSpPr>
          <p:nvPr/>
        </p:nvSpPr>
        <p:spPr bwMode="auto">
          <a:xfrm>
            <a:off x="2551113" y="3849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8" name="Rectangle 70"/>
          <p:cNvSpPr>
            <a:spLocks noChangeArrowheads="1"/>
          </p:cNvSpPr>
          <p:nvPr/>
        </p:nvSpPr>
        <p:spPr bwMode="auto">
          <a:xfrm>
            <a:off x="2703513" y="4002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59" name="Rectangle 71"/>
          <p:cNvSpPr>
            <a:spLocks noChangeArrowheads="1"/>
          </p:cNvSpPr>
          <p:nvPr/>
        </p:nvSpPr>
        <p:spPr bwMode="auto">
          <a:xfrm>
            <a:off x="2855913" y="4011613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0" name="Rectangle 72"/>
          <p:cNvSpPr>
            <a:spLocks noChangeArrowheads="1"/>
          </p:cNvSpPr>
          <p:nvPr/>
        </p:nvSpPr>
        <p:spPr bwMode="auto">
          <a:xfrm>
            <a:off x="3159125" y="43068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1" name="Rectangle 73"/>
          <p:cNvSpPr>
            <a:spLocks noChangeArrowheads="1"/>
          </p:cNvSpPr>
          <p:nvPr/>
        </p:nvSpPr>
        <p:spPr bwMode="auto">
          <a:xfrm>
            <a:off x="3311525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2" name="Rectangle 74"/>
          <p:cNvSpPr>
            <a:spLocks noChangeArrowheads="1"/>
          </p:cNvSpPr>
          <p:nvPr/>
        </p:nvSpPr>
        <p:spPr bwMode="auto">
          <a:xfrm>
            <a:off x="3463925" y="46116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3" name="Rectangle 75"/>
          <p:cNvSpPr>
            <a:spLocks noChangeArrowheads="1"/>
          </p:cNvSpPr>
          <p:nvPr/>
        </p:nvSpPr>
        <p:spPr bwMode="auto">
          <a:xfrm>
            <a:off x="3767138" y="47640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4" name="Rectangle 76"/>
          <p:cNvSpPr>
            <a:spLocks noChangeArrowheads="1"/>
          </p:cNvSpPr>
          <p:nvPr/>
        </p:nvSpPr>
        <p:spPr bwMode="auto">
          <a:xfrm>
            <a:off x="3614738" y="4619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5" name="Rectangle 77"/>
          <p:cNvSpPr>
            <a:spLocks noChangeArrowheads="1"/>
          </p:cNvSpPr>
          <p:nvPr/>
        </p:nvSpPr>
        <p:spPr bwMode="auto">
          <a:xfrm>
            <a:off x="3452813" y="44672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6" name="Rectangle 78"/>
          <p:cNvSpPr>
            <a:spLocks noChangeArrowheads="1"/>
          </p:cNvSpPr>
          <p:nvPr/>
        </p:nvSpPr>
        <p:spPr bwMode="auto">
          <a:xfrm>
            <a:off x="2698750" y="3857625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7" name="Rectangle 79"/>
          <p:cNvSpPr>
            <a:spLocks noChangeArrowheads="1"/>
          </p:cNvSpPr>
          <p:nvPr/>
        </p:nvSpPr>
        <p:spPr bwMode="auto">
          <a:xfrm>
            <a:off x="2538413" y="3702050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8" name="Rectangle 80"/>
          <p:cNvSpPr>
            <a:spLocks noChangeArrowheads="1"/>
          </p:cNvSpPr>
          <p:nvPr/>
        </p:nvSpPr>
        <p:spPr bwMode="auto">
          <a:xfrm>
            <a:off x="1941513" y="3392488"/>
            <a:ext cx="76200" cy="762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69" name="Rectangle 81"/>
          <p:cNvSpPr>
            <a:spLocks noChangeArrowheads="1"/>
          </p:cNvSpPr>
          <p:nvPr/>
        </p:nvSpPr>
        <p:spPr bwMode="auto">
          <a:xfrm>
            <a:off x="2544763" y="2782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0" name="Rectangle 82"/>
          <p:cNvSpPr>
            <a:spLocks noChangeArrowheads="1"/>
          </p:cNvSpPr>
          <p:nvPr/>
        </p:nvSpPr>
        <p:spPr bwMode="auto">
          <a:xfrm>
            <a:off x="2695575" y="29432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1" name="Rectangle 83"/>
          <p:cNvSpPr>
            <a:spLocks noChangeArrowheads="1"/>
          </p:cNvSpPr>
          <p:nvPr/>
        </p:nvSpPr>
        <p:spPr bwMode="auto">
          <a:xfrm>
            <a:off x="2695575" y="30956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2" name="Rectangle 84"/>
          <p:cNvSpPr>
            <a:spLocks noChangeArrowheads="1"/>
          </p:cNvSpPr>
          <p:nvPr/>
        </p:nvSpPr>
        <p:spPr bwMode="auto">
          <a:xfrm>
            <a:off x="2695575" y="3248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3" name="Rectangle 85"/>
          <p:cNvSpPr>
            <a:spLocks noChangeArrowheads="1"/>
          </p:cNvSpPr>
          <p:nvPr/>
        </p:nvSpPr>
        <p:spPr bwMode="auto">
          <a:xfrm>
            <a:off x="2847975" y="33924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4" name="Rectangle 86"/>
          <p:cNvSpPr>
            <a:spLocks noChangeArrowheads="1"/>
          </p:cNvSpPr>
          <p:nvPr/>
        </p:nvSpPr>
        <p:spPr bwMode="auto">
          <a:xfrm>
            <a:off x="2847975" y="35448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5" name="Rectangle 87"/>
          <p:cNvSpPr>
            <a:spLocks noChangeArrowheads="1"/>
          </p:cNvSpPr>
          <p:nvPr/>
        </p:nvSpPr>
        <p:spPr bwMode="auto">
          <a:xfrm>
            <a:off x="2847975" y="3697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6" name="Rectangle 88"/>
          <p:cNvSpPr>
            <a:spLocks noChangeArrowheads="1"/>
          </p:cNvSpPr>
          <p:nvPr/>
        </p:nvSpPr>
        <p:spPr bwMode="auto">
          <a:xfrm>
            <a:off x="2847975" y="3849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7" name="Rectangle 89"/>
          <p:cNvSpPr>
            <a:spLocks noChangeArrowheads="1"/>
          </p:cNvSpPr>
          <p:nvPr/>
        </p:nvSpPr>
        <p:spPr bwMode="auto">
          <a:xfrm>
            <a:off x="3008313" y="4010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8" name="Rectangle 90"/>
          <p:cNvSpPr>
            <a:spLocks noChangeArrowheads="1"/>
          </p:cNvSpPr>
          <p:nvPr/>
        </p:nvSpPr>
        <p:spPr bwMode="auto">
          <a:xfrm>
            <a:off x="2995613" y="4305300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79" name="Rectangle 91"/>
          <p:cNvSpPr>
            <a:spLocks noChangeArrowheads="1"/>
          </p:cNvSpPr>
          <p:nvPr/>
        </p:nvSpPr>
        <p:spPr bwMode="auto">
          <a:xfrm>
            <a:off x="3154363" y="44592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0" name="Rectangle 92"/>
          <p:cNvSpPr>
            <a:spLocks noChangeArrowheads="1"/>
          </p:cNvSpPr>
          <p:nvPr/>
        </p:nvSpPr>
        <p:spPr bwMode="auto">
          <a:xfrm>
            <a:off x="3000375" y="4468813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1" name="Rectangle 93"/>
          <p:cNvSpPr>
            <a:spLocks noChangeArrowheads="1"/>
          </p:cNvSpPr>
          <p:nvPr/>
        </p:nvSpPr>
        <p:spPr bwMode="auto">
          <a:xfrm>
            <a:off x="3154363" y="4611688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2" name="Rectangle 94"/>
          <p:cNvSpPr>
            <a:spLocks noChangeArrowheads="1"/>
          </p:cNvSpPr>
          <p:nvPr/>
        </p:nvSpPr>
        <p:spPr bwMode="auto">
          <a:xfrm>
            <a:off x="3154363" y="4772025"/>
            <a:ext cx="76200" cy="76200"/>
          </a:xfrm>
          <a:prstGeom prst="rect">
            <a:avLst/>
          </a:prstGeom>
          <a:solidFill>
            <a:srgbClr val="0066FF"/>
          </a:solidFill>
          <a:ln w="12700">
            <a:solidFill>
              <a:srgbClr val="0066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1983" name="Rectangle 95"/>
          <p:cNvSpPr>
            <a:spLocks noChangeArrowheads="1"/>
          </p:cNvSpPr>
          <p:nvPr/>
        </p:nvSpPr>
        <p:spPr bwMode="auto">
          <a:xfrm>
            <a:off x="3008313" y="4159250"/>
            <a:ext cx="76200" cy="7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n-US" altLang="en-US"/>
          </a:p>
        </p:txBody>
      </p:sp>
      <p:grpSp>
        <p:nvGrpSpPr>
          <p:cNvPr id="1061984" name="Group 96"/>
          <p:cNvGrpSpPr>
            <a:grpSpLocks/>
          </p:cNvGrpSpPr>
          <p:nvPr/>
        </p:nvGrpSpPr>
        <p:grpSpPr bwMode="auto">
          <a:xfrm>
            <a:off x="3733800" y="2133600"/>
            <a:ext cx="1524000" cy="517525"/>
            <a:chOff x="576" y="3168"/>
            <a:chExt cx="960" cy="326"/>
          </a:xfrm>
        </p:grpSpPr>
        <p:sp>
          <p:nvSpPr>
            <p:cNvPr id="1061985" name="Text Box 97"/>
            <p:cNvSpPr txBox="1">
              <a:spLocks noChangeArrowheads="1"/>
            </p:cNvSpPr>
            <p:nvPr/>
          </p:nvSpPr>
          <p:spPr bwMode="auto">
            <a:xfrm>
              <a:off x="576" y="3168"/>
              <a:ext cx="712" cy="32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single votes</a:t>
              </a:r>
            </a:p>
            <a:p>
              <a:r>
                <a:rPr lang="en-US" altLang="en-US" dirty="0"/>
                <a:t>    two votes</a:t>
              </a:r>
            </a:p>
          </p:txBody>
        </p:sp>
        <p:sp>
          <p:nvSpPr>
            <p:cNvPr id="1061986" name="Rectangle 98"/>
            <p:cNvSpPr>
              <a:spLocks noChangeArrowheads="1"/>
            </p:cNvSpPr>
            <p:nvPr/>
          </p:nvSpPr>
          <p:spPr bwMode="auto">
            <a:xfrm>
              <a:off x="1344" y="3264"/>
              <a:ext cx="48" cy="48"/>
            </a:xfrm>
            <a:prstGeom prst="rect">
              <a:avLst/>
            </a:prstGeom>
            <a:solidFill>
              <a:srgbClr val="0066FF"/>
            </a:solidFill>
            <a:ln w="12700">
              <a:solidFill>
                <a:srgbClr val="0066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7" name="Rectangle 99"/>
            <p:cNvSpPr>
              <a:spLocks noChangeArrowheads="1"/>
            </p:cNvSpPr>
            <p:nvPr/>
          </p:nvSpPr>
          <p:spPr bwMode="auto">
            <a:xfrm>
              <a:off x="1488" y="3264"/>
              <a:ext cx="48" cy="48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1988" name="Rectangle 100"/>
            <p:cNvSpPr>
              <a:spLocks noChangeArrowheads="1"/>
            </p:cNvSpPr>
            <p:nvPr/>
          </p:nvSpPr>
          <p:spPr bwMode="auto">
            <a:xfrm>
              <a:off x="1342" y="3385"/>
              <a:ext cx="48" cy="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</p:grpSp>
      <p:sp>
        <p:nvSpPr>
          <p:cNvPr id="1061989" name="Rectangle 101"/>
          <p:cNvSpPr>
            <a:spLocks noChangeArrowheads="1"/>
          </p:cNvSpPr>
          <p:nvPr/>
        </p:nvSpPr>
        <p:spPr bwMode="auto">
          <a:xfrm>
            <a:off x="7467600" y="4664075"/>
            <a:ext cx="25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</a:rPr>
              <a:t>m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1990" name="Text Box 102"/>
          <p:cNvSpPr txBox="1">
            <a:spLocks noChangeArrowheads="1"/>
          </p:cNvSpPr>
          <p:nvPr/>
        </p:nvSpPr>
        <p:spPr bwMode="auto">
          <a:xfrm>
            <a:off x="1127125" y="6259513"/>
            <a:ext cx="7569200" cy="517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dirty="0"/>
              <a:t>The problem of line detection in image space has been transformed into the problem of cluster</a:t>
            </a:r>
          </a:p>
          <a:p>
            <a:r>
              <a:rPr lang="en-US" altLang="en-US" dirty="0"/>
              <a:t>detection in parameter space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2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763000" cy="1143000"/>
          </a:xfrm>
          <a:noFill/>
          <a:ln/>
        </p:spPr>
        <p:txBody>
          <a:bodyPr/>
          <a:lstStyle/>
          <a:p>
            <a:r>
              <a:rPr lang="en-US" altLang="en-US" dirty="0"/>
              <a:t>The problem of line detection in image space has been transformed into the problem of cluster detection in parameter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05000" y="2536825"/>
            <a:ext cx="4876800" cy="4168775"/>
            <a:chOff x="1905000" y="2536825"/>
            <a:chExt cx="4876800" cy="4168775"/>
          </a:xfrm>
        </p:grpSpPr>
        <p:pic>
          <p:nvPicPr>
            <p:cNvPr id="106291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2536825"/>
              <a:ext cx="2201863" cy="19383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2536825"/>
              <a:ext cx="2192338" cy="19462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05000" y="4746625"/>
              <a:ext cx="2201863" cy="1958975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  <p:pic>
          <p:nvPicPr>
            <p:cNvPr id="106291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746625"/>
              <a:ext cx="2209800" cy="195103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</p:pic>
      </p:grpSp>
      <p:sp>
        <p:nvSpPr>
          <p:cNvPr id="1062920" name="Text Box 8"/>
          <p:cNvSpPr txBox="1">
            <a:spLocks noChangeArrowheads="1"/>
          </p:cNvSpPr>
          <p:nvPr/>
        </p:nvSpPr>
        <p:spPr bwMode="auto">
          <a:xfrm>
            <a:off x="898525" y="339566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2921" name="Text Box 9"/>
          <p:cNvSpPr txBox="1">
            <a:spLocks noChangeArrowheads="1"/>
          </p:cNvSpPr>
          <p:nvPr/>
        </p:nvSpPr>
        <p:spPr bwMode="auto">
          <a:xfrm>
            <a:off x="6934200" y="339725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2922" name="Text Box 10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 dirty="0"/>
              <a:t>Accumulator</a:t>
            </a:r>
          </a:p>
          <a:p>
            <a:r>
              <a:rPr lang="en-US" altLang="en-US" sz="2000" dirty="0"/>
              <a:t>Array</a:t>
            </a:r>
          </a:p>
        </p:txBody>
      </p:sp>
      <p:sp>
        <p:nvSpPr>
          <p:cNvPr id="1062923" name="Text Box 11"/>
          <p:cNvSpPr txBox="1">
            <a:spLocks noChangeArrowheads="1"/>
          </p:cNvSpPr>
          <p:nvPr/>
        </p:nvSpPr>
        <p:spPr bwMode="auto">
          <a:xfrm>
            <a:off x="6934200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9475" y="285750"/>
            <a:ext cx="1838325" cy="609600"/>
          </a:xfrm>
        </p:spPr>
        <p:txBody>
          <a:bodyPr/>
          <a:lstStyle/>
          <a:p>
            <a:r>
              <a:rPr lang="en-US" altLang="en-US"/>
              <a:t>Problems</a:t>
            </a:r>
          </a:p>
        </p:txBody>
      </p:sp>
      <p:sp>
        <p:nvSpPr>
          <p:cNvPr id="106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Vertical lines  have infinite slopes</a:t>
            </a:r>
          </a:p>
          <a:p>
            <a:pPr lvl="1"/>
            <a:r>
              <a:rPr lang="en-US" altLang="en-US" dirty="0"/>
              <a:t>difficult to quantize m to take this into account.</a:t>
            </a:r>
          </a:p>
          <a:p>
            <a:r>
              <a:rPr lang="en-US" altLang="en-US" dirty="0"/>
              <a:t>Use alternative parameterization of a line</a:t>
            </a:r>
          </a:p>
          <a:p>
            <a:pPr lvl="1"/>
            <a:r>
              <a:rPr lang="en-US" altLang="en-US" dirty="0"/>
              <a:t>polar coordinate representation</a:t>
            </a:r>
          </a:p>
        </p:txBody>
      </p:sp>
      <p:sp>
        <p:nvSpPr>
          <p:cNvPr id="1063940" name="Line 4"/>
          <p:cNvSpPr>
            <a:spLocks noChangeShapeType="1"/>
          </p:cNvSpPr>
          <p:nvPr/>
        </p:nvSpPr>
        <p:spPr bwMode="auto">
          <a:xfrm>
            <a:off x="1792288" y="3773488"/>
            <a:ext cx="1587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1" name="Line 5"/>
          <p:cNvSpPr>
            <a:spLocks noChangeShapeType="1"/>
          </p:cNvSpPr>
          <p:nvPr/>
        </p:nvSpPr>
        <p:spPr bwMode="auto">
          <a:xfrm>
            <a:off x="1524000" y="5854700"/>
            <a:ext cx="5449888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2" name="Line 6"/>
          <p:cNvSpPr>
            <a:spLocks noChangeShapeType="1"/>
          </p:cNvSpPr>
          <p:nvPr/>
        </p:nvSpPr>
        <p:spPr bwMode="auto">
          <a:xfrm>
            <a:off x="2084388" y="3873500"/>
            <a:ext cx="1968500" cy="1500188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3" name="Rectangle 7"/>
          <p:cNvSpPr>
            <a:spLocks noChangeArrowheads="1"/>
          </p:cNvSpPr>
          <p:nvPr/>
        </p:nvSpPr>
        <p:spPr bwMode="auto">
          <a:xfrm>
            <a:off x="2795588" y="4852988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4" name="Rectangle 8"/>
          <p:cNvSpPr>
            <a:spLocks noChangeArrowheads="1"/>
          </p:cNvSpPr>
          <p:nvPr/>
        </p:nvSpPr>
        <p:spPr bwMode="auto">
          <a:xfrm>
            <a:off x="2895600" y="5048250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5" name="Rectangle 9"/>
          <p:cNvSpPr>
            <a:spLocks noChangeArrowheads="1"/>
          </p:cNvSpPr>
          <p:nvPr/>
        </p:nvSpPr>
        <p:spPr bwMode="auto">
          <a:xfrm>
            <a:off x="2146300" y="55387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6" name="Rectangle 10"/>
          <p:cNvSpPr>
            <a:spLocks noChangeArrowheads="1"/>
          </p:cNvSpPr>
          <p:nvPr/>
        </p:nvSpPr>
        <p:spPr bwMode="auto">
          <a:xfrm>
            <a:off x="2278063" y="5688013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47" name="Line 11"/>
          <p:cNvSpPr>
            <a:spLocks noChangeShapeType="1"/>
          </p:cNvSpPr>
          <p:nvPr/>
        </p:nvSpPr>
        <p:spPr bwMode="auto">
          <a:xfrm>
            <a:off x="1868488" y="4167188"/>
            <a:ext cx="1712912" cy="342900"/>
          </a:xfrm>
          <a:prstGeom prst="line">
            <a:avLst/>
          </a:prstGeom>
          <a:noFill/>
          <a:ln w="39688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8" name="Arc 12"/>
          <p:cNvSpPr>
            <a:spLocks/>
          </p:cNvSpPr>
          <p:nvPr/>
        </p:nvSpPr>
        <p:spPr bwMode="auto">
          <a:xfrm>
            <a:off x="1882775" y="5394325"/>
            <a:ext cx="547688" cy="420688"/>
          </a:xfrm>
          <a:custGeom>
            <a:avLst/>
            <a:gdLst>
              <a:gd name="G0" fmla="+- 0 0 0"/>
              <a:gd name="G1" fmla="+- 18329 0 0"/>
              <a:gd name="G2" fmla="+- 21600 0 0"/>
              <a:gd name="T0" fmla="*/ 11427 w 21600"/>
              <a:gd name="T1" fmla="*/ 0 h 18329"/>
              <a:gd name="T2" fmla="*/ 21600 w 21600"/>
              <a:gd name="T3" fmla="*/ 18329 h 18329"/>
              <a:gd name="T4" fmla="*/ 0 w 21600"/>
              <a:gd name="T5" fmla="*/ 18329 h 18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8329" fill="none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</a:path>
              <a:path w="21600" h="18329" stroke="0" extrusionOk="0">
                <a:moveTo>
                  <a:pt x="11427" y="-1"/>
                </a:moveTo>
                <a:cubicBezTo>
                  <a:pt x="17754" y="3943"/>
                  <a:pt x="21600" y="10872"/>
                  <a:pt x="21600" y="18329"/>
                </a:cubicBezTo>
                <a:lnTo>
                  <a:pt x="0" y="18329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49" name="Arc 13"/>
          <p:cNvSpPr>
            <a:spLocks/>
          </p:cNvSpPr>
          <p:nvPr/>
        </p:nvSpPr>
        <p:spPr bwMode="auto">
          <a:xfrm>
            <a:off x="1855788" y="5173663"/>
            <a:ext cx="812800" cy="681037"/>
          </a:xfrm>
          <a:custGeom>
            <a:avLst/>
            <a:gdLst>
              <a:gd name="G0" fmla="+- 0 0 0"/>
              <a:gd name="G1" fmla="+- 21445 0 0"/>
              <a:gd name="G2" fmla="+- 21600 0 0"/>
              <a:gd name="T0" fmla="*/ 2581 w 21600"/>
              <a:gd name="T1" fmla="*/ 0 h 21445"/>
              <a:gd name="T2" fmla="*/ 21600 w 21600"/>
              <a:gd name="T3" fmla="*/ 21445 h 21445"/>
              <a:gd name="T4" fmla="*/ 0 w 21600"/>
              <a:gd name="T5" fmla="*/ 21445 h 2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445" fill="none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</a:path>
              <a:path w="21600" h="21445" stroke="0" extrusionOk="0">
                <a:moveTo>
                  <a:pt x="2581" y="-1"/>
                </a:moveTo>
                <a:cubicBezTo>
                  <a:pt x="13433" y="1305"/>
                  <a:pt x="21600" y="10513"/>
                  <a:pt x="21600" y="21445"/>
                </a:cubicBezTo>
                <a:lnTo>
                  <a:pt x="0" y="21445"/>
                </a:lnTo>
                <a:close/>
              </a:path>
            </a:pathLst>
          </a:cu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950" name="Rectangle 14"/>
          <p:cNvSpPr>
            <a:spLocks noChangeArrowheads="1"/>
          </p:cNvSpPr>
          <p:nvPr/>
        </p:nvSpPr>
        <p:spPr bwMode="auto">
          <a:xfrm>
            <a:off x="2109788" y="4968875"/>
            <a:ext cx="131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1" name="Rectangle 15"/>
          <p:cNvSpPr>
            <a:spLocks noChangeArrowheads="1"/>
          </p:cNvSpPr>
          <p:nvPr/>
        </p:nvSpPr>
        <p:spPr bwMode="auto">
          <a:xfrm>
            <a:off x="2241550" y="5118100"/>
            <a:ext cx="6985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1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2" name="Rectangle 16"/>
          <p:cNvSpPr>
            <a:spLocks noChangeArrowheads="1"/>
          </p:cNvSpPr>
          <p:nvPr/>
        </p:nvSpPr>
        <p:spPr bwMode="auto">
          <a:xfrm>
            <a:off x="2262188" y="4359275"/>
            <a:ext cx="101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3" name="Rectangle 17"/>
          <p:cNvSpPr>
            <a:spLocks noChangeArrowheads="1"/>
          </p:cNvSpPr>
          <p:nvPr/>
        </p:nvSpPr>
        <p:spPr bwMode="auto">
          <a:xfrm>
            <a:off x="2362200" y="4554538"/>
            <a:ext cx="88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4" name="Rectangle 18"/>
          <p:cNvSpPr>
            <a:spLocks noChangeArrowheads="1"/>
          </p:cNvSpPr>
          <p:nvPr/>
        </p:nvSpPr>
        <p:spPr bwMode="auto">
          <a:xfrm>
            <a:off x="1524000" y="3743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5" name="Rectangle 19"/>
          <p:cNvSpPr>
            <a:spLocks noChangeArrowheads="1"/>
          </p:cNvSpPr>
          <p:nvPr/>
        </p:nvSpPr>
        <p:spPr bwMode="auto">
          <a:xfrm>
            <a:off x="7126288" y="5759450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3956" name="Line 20"/>
          <p:cNvSpPr>
            <a:spLocks noChangeShapeType="1"/>
          </p:cNvSpPr>
          <p:nvPr/>
        </p:nvSpPr>
        <p:spPr bwMode="auto">
          <a:xfrm flipV="1">
            <a:off x="1803400" y="4259263"/>
            <a:ext cx="330200" cy="1582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7" name="Line 21"/>
          <p:cNvSpPr>
            <a:spLocks noChangeShapeType="1"/>
          </p:cNvSpPr>
          <p:nvPr/>
        </p:nvSpPr>
        <p:spPr bwMode="auto">
          <a:xfrm flipV="1">
            <a:off x="1770063" y="4505325"/>
            <a:ext cx="1108075" cy="132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3958" name="Text Box 22"/>
          <p:cNvSpPr txBox="1">
            <a:spLocks noChangeArrowheads="1"/>
          </p:cNvSpPr>
          <p:nvPr/>
        </p:nvSpPr>
        <p:spPr bwMode="auto">
          <a:xfrm>
            <a:off x="4937125" y="38973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1063959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713" y="3276600"/>
            <a:ext cx="256698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063960" name="Text Box 24"/>
          <p:cNvSpPr txBox="1">
            <a:spLocks noChangeArrowheads="1"/>
          </p:cNvSpPr>
          <p:nvPr/>
        </p:nvSpPr>
        <p:spPr bwMode="auto">
          <a:xfrm>
            <a:off x="136525" y="6488113"/>
            <a:ext cx="18415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063961" name="Text Box 25"/>
          <p:cNvSpPr txBox="1">
            <a:spLocks noChangeArrowheads="1"/>
          </p:cNvSpPr>
          <p:nvPr/>
        </p:nvSpPr>
        <p:spPr bwMode="auto">
          <a:xfrm>
            <a:off x="4572000" y="4191000"/>
            <a:ext cx="2794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400" dirty="0"/>
              <a:t>r = x </a:t>
            </a:r>
            <a:r>
              <a:rPr lang="en-US" altLang="en-US" sz="2400" dirty="0" err="1"/>
              <a:t>cos</a:t>
            </a:r>
            <a:r>
              <a:rPr lang="en-US" altLang="en-US" sz="2400" dirty="0">
                <a:latin typeface="Symbol" pitchFamily="18" charset="2"/>
              </a:rPr>
              <a:t> q</a:t>
            </a:r>
            <a:r>
              <a:rPr lang="en-US" altLang="en-US" sz="2400" dirty="0"/>
              <a:t> + y sin </a:t>
            </a:r>
            <a:r>
              <a:rPr lang="en-US" altLang="en-US" sz="2400" dirty="0">
                <a:latin typeface="Symbol" pitchFamily="18" charset="2"/>
              </a:rPr>
              <a:t>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86675" y="285750"/>
            <a:ext cx="1457325" cy="609600"/>
          </a:xfrm>
        </p:spPr>
        <p:txBody>
          <a:bodyPr/>
          <a:lstStyle/>
          <a:p>
            <a:r>
              <a:rPr lang="en-US" altLang="en-US"/>
              <a:t>Why?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 err="1">
                <a:solidFill>
                  <a:schemeClr val="tx1"/>
                </a:solidFill>
                <a:latin typeface="Symbol" pitchFamily="18" charset="2"/>
              </a:rPr>
              <a:t>,q</a:t>
            </a:r>
            <a:r>
              <a:rPr lang="en-US" altLang="en-US" dirty="0">
                <a:solidFill>
                  <a:schemeClr val="tx1"/>
                </a:solidFill>
              </a:rPr>
              <a:t>) is an efficient representation: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Small: only two parameters (like y=</a:t>
            </a:r>
            <a:r>
              <a:rPr lang="en-US" altLang="en-US" dirty="0" err="1">
                <a:solidFill>
                  <a:schemeClr val="tx1"/>
                </a:solidFill>
              </a:rPr>
              <a:t>mx+b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Finite: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j-lt"/>
              </a:rPr>
              <a:t>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Ö</a:t>
            </a:r>
            <a:r>
              <a:rPr lang="en-US" altLang="en-US" dirty="0">
                <a:solidFill>
                  <a:schemeClr val="tx1"/>
                </a:solidFill>
              </a:rPr>
              <a:t>(row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+col</a:t>
            </a:r>
            <a:r>
              <a:rPr lang="en-US" altLang="en-US" baseline="20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), 0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£</a:t>
            </a:r>
            <a:r>
              <a:rPr lang="en-US" altLang="en-US" dirty="0">
                <a:solidFill>
                  <a:schemeClr val="tx1"/>
                </a:solidFill>
              </a:rPr>
              <a:t> 2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Unique: only one representation per line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85750"/>
            <a:ext cx="4505325" cy="609600"/>
          </a:xfrm>
        </p:spPr>
        <p:txBody>
          <a:bodyPr/>
          <a:lstStyle/>
          <a:p>
            <a:r>
              <a:rPr lang="en-US" altLang="en-US"/>
              <a:t>Alternate Representation</a:t>
            </a:r>
          </a:p>
        </p:txBody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Curve in (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en-US" dirty="0" err="1">
                <a:latin typeface="Symbol" pitchFamily="18" charset="2"/>
              </a:rPr>
              <a:t>,q</a:t>
            </a:r>
            <a:r>
              <a:rPr lang="en-US" altLang="en-US" dirty="0"/>
              <a:t>) space is now a sinusoid </a:t>
            </a:r>
          </a:p>
          <a:p>
            <a:pPr lvl="1"/>
            <a:r>
              <a:rPr lang="en-US" altLang="en-US" dirty="0"/>
              <a:t>but the algorithm remains valid.</a:t>
            </a:r>
          </a:p>
        </p:txBody>
      </p:sp>
      <p:sp>
        <p:nvSpPr>
          <p:cNvPr id="1064964" name="Line 4"/>
          <p:cNvSpPr>
            <a:spLocks noChangeShapeType="1"/>
          </p:cNvSpPr>
          <p:nvPr/>
        </p:nvSpPr>
        <p:spPr bwMode="auto">
          <a:xfrm>
            <a:off x="1382713" y="5381625"/>
            <a:ext cx="5462587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65" name="Line 5"/>
          <p:cNvSpPr>
            <a:spLocks noChangeShapeType="1"/>
          </p:cNvSpPr>
          <p:nvPr/>
        </p:nvSpPr>
        <p:spPr bwMode="auto">
          <a:xfrm>
            <a:off x="1647825" y="3300413"/>
            <a:ext cx="1588" cy="2273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64966" name="Group 6"/>
          <p:cNvGrpSpPr>
            <a:grpSpLocks/>
          </p:cNvGrpSpPr>
          <p:nvPr/>
        </p:nvGrpSpPr>
        <p:grpSpPr bwMode="auto">
          <a:xfrm>
            <a:off x="1676400" y="3429000"/>
            <a:ext cx="3995738" cy="1936750"/>
            <a:chOff x="970" y="2049"/>
            <a:chExt cx="2517" cy="1220"/>
          </a:xfrm>
        </p:grpSpPr>
        <p:grpSp>
          <p:nvGrpSpPr>
            <p:cNvPr id="1064967" name="Group 7"/>
            <p:cNvGrpSpPr>
              <a:grpSpLocks/>
            </p:cNvGrpSpPr>
            <p:nvPr/>
          </p:nvGrpSpPr>
          <p:grpSpPr bwMode="auto">
            <a:xfrm>
              <a:off x="970" y="2049"/>
              <a:ext cx="2108" cy="1220"/>
              <a:chOff x="970" y="2049"/>
              <a:chExt cx="2108" cy="1220"/>
            </a:xfrm>
          </p:grpSpPr>
          <p:sp>
            <p:nvSpPr>
              <p:cNvPr id="1064968" name="Freeform 8"/>
              <p:cNvSpPr>
                <a:spLocks/>
              </p:cNvSpPr>
              <p:nvPr/>
            </p:nvSpPr>
            <p:spPr bwMode="auto">
              <a:xfrm>
                <a:off x="1500" y="2049"/>
                <a:ext cx="508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0"/>
                  </a:cxn>
                  <a:cxn ang="0">
                    <a:pos x="101" y="9"/>
                  </a:cxn>
                  <a:cxn ang="0">
                    <a:pos x="153" y="26"/>
                  </a:cxn>
                  <a:cxn ang="0">
                    <a:pos x="193" y="36"/>
                  </a:cxn>
                  <a:cxn ang="0">
                    <a:pos x="245" y="63"/>
                  </a:cxn>
                  <a:cxn ang="0">
                    <a:pos x="286" y="92"/>
                  </a:cxn>
                  <a:cxn ang="0">
                    <a:pos x="326" y="119"/>
                  </a:cxn>
                  <a:cxn ang="0">
                    <a:pos x="366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49" y="266"/>
                  </a:cxn>
                  <a:cxn ang="0">
                    <a:pos x="468" y="311"/>
                  </a:cxn>
                  <a:cxn ang="0">
                    <a:pos x="489" y="357"/>
                  </a:cxn>
                  <a:cxn ang="0">
                    <a:pos x="499" y="412"/>
                  </a:cxn>
                  <a:cxn ang="0">
                    <a:pos x="508" y="458"/>
                  </a:cxn>
                  <a:cxn ang="0">
                    <a:pos x="508" y="514"/>
                  </a:cxn>
                </a:cxnLst>
                <a:rect l="0" t="0" r="r" b="b"/>
                <a:pathLst>
                  <a:path w="508" h="514">
                    <a:moveTo>
                      <a:pt x="0" y="0"/>
                    </a:moveTo>
                    <a:lnTo>
                      <a:pt x="51" y="0"/>
                    </a:lnTo>
                    <a:lnTo>
                      <a:pt x="101" y="9"/>
                    </a:lnTo>
                    <a:lnTo>
                      <a:pt x="153" y="26"/>
                    </a:lnTo>
                    <a:lnTo>
                      <a:pt x="193" y="36"/>
                    </a:lnTo>
                    <a:lnTo>
                      <a:pt x="245" y="63"/>
                    </a:lnTo>
                    <a:lnTo>
                      <a:pt x="286" y="92"/>
                    </a:lnTo>
                    <a:lnTo>
                      <a:pt x="326" y="119"/>
                    </a:lnTo>
                    <a:lnTo>
                      <a:pt x="366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49" y="266"/>
                    </a:lnTo>
                    <a:lnTo>
                      <a:pt x="468" y="311"/>
                    </a:lnTo>
                    <a:lnTo>
                      <a:pt x="489" y="357"/>
                    </a:lnTo>
                    <a:lnTo>
                      <a:pt x="499" y="412"/>
                    </a:lnTo>
                    <a:lnTo>
                      <a:pt x="508" y="458"/>
                    </a:lnTo>
                    <a:lnTo>
                      <a:pt x="508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69" name="Freeform 9"/>
              <p:cNvSpPr>
                <a:spLocks/>
              </p:cNvSpPr>
              <p:nvPr/>
            </p:nvSpPr>
            <p:spPr bwMode="auto">
              <a:xfrm>
                <a:off x="970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58" y="0"/>
                  </a:cxn>
                  <a:cxn ang="0">
                    <a:pos x="409" y="9"/>
                  </a:cxn>
                  <a:cxn ang="0">
                    <a:pos x="357" y="17"/>
                  </a:cxn>
                  <a:cxn ang="0">
                    <a:pos x="316" y="36"/>
                  </a:cxn>
                  <a:cxn ang="0">
                    <a:pos x="265" y="63"/>
                  </a:cxn>
                  <a:cxn ang="0">
                    <a:pos x="224" y="82"/>
                  </a:cxn>
                  <a:cxn ang="0">
                    <a:pos x="184" y="119"/>
                  </a:cxn>
                  <a:cxn ang="0">
                    <a:pos x="144" y="145"/>
                  </a:cxn>
                  <a:cxn ang="0">
                    <a:pos x="113" y="182"/>
                  </a:cxn>
                  <a:cxn ang="0">
                    <a:pos x="82" y="220"/>
                  </a:cxn>
                  <a:cxn ang="0">
                    <a:pos x="61" y="266"/>
                  </a:cxn>
                  <a:cxn ang="0">
                    <a:pos x="42" y="311"/>
                  </a:cxn>
                  <a:cxn ang="0">
                    <a:pos x="21" y="357"/>
                  </a:cxn>
                  <a:cxn ang="0">
                    <a:pos x="11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58" y="0"/>
                    </a:lnTo>
                    <a:lnTo>
                      <a:pt x="409" y="9"/>
                    </a:lnTo>
                    <a:lnTo>
                      <a:pt x="357" y="17"/>
                    </a:lnTo>
                    <a:lnTo>
                      <a:pt x="316" y="36"/>
                    </a:lnTo>
                    <a:lnTo>
                      <a:pt x="265" y="63"/>
                    </a:lnTo>
                    <a:lnTo>
                      <a:pt x="224" y="82"/>
                    </a:lnTo>
                    <a:lnTo>
                      <a:pt x="184" y="119"/>
                    </a:lnTo>
                    <a:lnTo>
                      <a:pt x="144" y="145"/>
                    </a:lnTo>
                    <a:lnTo>
                      <a:pt x="113" y="182"/>
                    </a:lnTo>
                    <a:lnTo>
                      <a:pt x="82" y="220"/>
                    </a:lnTo>
                    <a:lnTo>
                      <a:pt x="61" y="266"/>
                    </a:lnTo>
                    <a:lnTo>
                      <a:pt x="42" y="311"/>
                    </a:lnTo>
                    <a:lnTo>
                      <a:pt x="21" y="357"/>
                    </a:lnTo>
                    <a:lnTo>
                      <a:pt x="11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0" name="Freeform 10"/>
              <p:cNvSpPr>
                <a:spLocks/>
              </p:cNvSpPr>
              <p:nvPr/>
            </p:nvSpPr>
            <p:spPr bwMode="auto">
              <a:xfrm>
                <a:off x="2559" y="2755"/>
                <a:ext cx="519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0" y="514"/>
                  </a:cxn>
                  <a:cxn ang="0">
                    <a:pos x="102" y="505"/>
                  </a:cxn>
                  <a:cxn ang="0">
                    <a:pos x="152" y="497"/>
                  </a:cxn>
                  <a:cxn ang="0">
                    <a:pos x="204" y="478"/>
                  </a:cxn>
                  <a:cxn ang="0">
                    <a:pos x="244" y="451"/>
                  </a:cxn>
                  <a:cxn ang="0">
                    <a:pos x="296" y="432"/>
                  </a:cxn>
                  <a:cxn ang="0">
                    <a:pos x="336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94"/>
                  </a:cxn>
                  <a:cxn ang="0">
                    <a:pos x="459" y="248"/>
                  </a:cxn>
                  <a:cxn ang="0">
                    <a:pos x="478" y="204"/>
                  </a:cxn>
                  <a:cxn ang="0">
                    <a:pos x="500" y="157"/>
                  </a:cxn>
                  <a:cxn ang="0">
                    <a:pos x="509" y="111"/>
                  </a:cxn>
                  <a:cxn ang="0">
                    <a:pos x="519" y="56"/>
                  </a:cxn>
                  <a:cxn ang="0">
                    <a:pos x="519" y="0"/>
                  </a:cxn>
                </a:cxnLst>
                <a:rect l="0" t="0" r="r" b="b"/>
                <a:pathLst>
                  <a:path w="519" h="514">
                    <a:moveTo>
                      <a:pt x="0" y="514"/>
                    </a:moveTo>
                    <a:lnTo>
                      <a:pt x="50" y="514"/>
                    </a:lnTo>
                    <a:lnTo>
                      <a:pt x="102" y="505"/>
                    </a:lnTo>
                    <a:lnTo>
                      <a:pt x="152" y="497"/>
                    </a:lnTo>
                    <a:lnTo>
                      <a:pt x="204" y="478"/>
                    </a:lnTo>
                    <a:lnTo>
                      <a:pt x="244" y="451"/>
                    </a:lnTo>
                    <a:lnTo>
                      <a:pt x="296" y="432"/>
                    </a:lnTo>
                    <a:lnTo>
                      <a:pt x="336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94"/>
                    </a:lnTo>
                    <a:lnTo>
                      <a:pt x="459" y="248"/>
                    </a:lnTo>
                    <a:lnTo>
                      <a:pt x="478" y="204"/>
                    </a:lnTo>
                    <a:lnTo>
                      <a:pt x="500" y="157"/>
                    </a:lnTo>
                    <a:lnTo>
                      <a:pt x="509" y="111"/>
                    </a:lnTo>
                    <a:lnTo>
                      <a:pt x="519" y="56"/>
                    </a:lnTo>
                    <a:lnTo>
                      <a:pt x="519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1" name="Freeform 11"/>
              <p:cNvSpPr>
                <a:spLocks/>
              </p:cNvSpPr>
              <p:nvPr/>
            </p:nvSpPr>
            <p:spPr bwMode="auto">
              <a:xfrm>
                <a:off x="2029" y="2765"/>
                <a:ext cx="521" cy="504"/>
              </a:xfrm>
              <a:custGeom>
                <a:avLst/>
                <a:gdLst/>
                <a:ahLst/>
                <a:cxnLst>
                  <a:cxn ang="0">
                    <a:pos x="521" y="504"/>
                  </a:cxn>
                  <a:cxn ang="0">
                    <a:pos x="469" y="504"/>
                  </a:cxn>
                  <a:cxn ang="0">
                    <a:pos x="419" y="495"/>
                  </a:cxn>
                  <a:cxn ang="0">
                    <a:pos x="367" y="487"/>
                  </a:cxn>
                  <a:cxn ang="0">
                    <a:pos x="317" y="468"/>
                  </a:cxn>
                  <a:cxn ang="0">
                    <a:pos x="275" y="451"/>
                  </a:cxn>
                  <a:cxn ang="0">
                    <a:pos x="235" y="422"/>
                  </a:cxn>
                  <a:cxn ang="0">
                    <a:pos x="194" y="395"/>
                  </a:cxn>
                  <a:cxn ang="0">
                    <a:pos x="154" y="359"/>
                  </a:cxn>
                  <a:cxn ang="0">
                    <a:pos x="123" y="322"/>
                  </a:cxn>
                  <a:cxn ang="0">
                    <a:pos x="93" y="284"/>
                  </a:cxn>
                  <a:cxn ang="0">
                    <a:pos x="62" y="238"/>
                  </a:cxn>
                  <a:cxn ang="0">
                    <a:pos x="41" y="194"/>
                  </a:cxn>
                  <a:cxn ang="0">
                    <a:pos x="22" y="147"/>
                  </a:cxn>
                  <a:cxn ang="0">
                    <a:pos x="10" y="101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521" h="504">
                    <a:moveTo>
                      <a:pt x="521" y="504"/>
                    </a:moveTo>
                    <a:lnTo>
                      <a:pt x="469" y="504"/>
                    </a:lnTo>
                    <a:lnTo>
                      <a:pt x="419" y="495"/>
                    </a:lnTo>
                    <a:lnTo>
                      <a:pt x="367" y="487"/>
                    </a:lnTo>
                    <a:lnTo>
                      <a:pt x="317" y="468"/>
                    </a:lnTo>
                    <a:lnTo>
                      <a:pt x="275" y="451"/>
                    </a:lnTo>
                    <a:lnTo>
                      <a:pt x="235" y="422"/>
                    </a:lnTo>
                    <a:lnTo>
                      <a:pt x="194" y="395"/>
                    </a:lnTo>
                    <a:lnTo>
                      <a:pt x="154" y="359"/>
                    </a:lnTo>
                    <a:lnTo>
                      <a:pt x="123" y="322"/>
                    </a:lnTo>
                    <a:lnTo>
                      <a:pt x="93" y="284"/>
                    </a:lnTo>
                    <a:lnTo>
                      <a:pt x="62" y="238"/>
                    </a:lnTo>
                    <a:lnTo>
                      <a:pt x="41" y="194"/>
                    </a:lnTo>
                    <a:lnTo>
                      <a:pt x="22" y="147"/>
                    </a:lnTo>
                    <a:lnTo>
                      <a:pt x="10" y="101"/>
                    </a:lnTo>
                    <a:lnTo>
                      <a:pt x="0" y="4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2" name="Line 12"/>
              <p:cNvSpPr>
                <a:spLocks noChangeShapeType="1"/>
              </p:cNvSpPr>
              <p:nvPr/>
            </p:nvSpPr>
            <p:spPr bwMode="auto">
              <a:xfrm>
                <a:off x="2020" y="2573"/>
                <a:ext cx="9" cy="20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64973" name="Group 13"/>
            <p:cNvGrpSpPr>
              <a:grpSpLocks/>
            </p:cNvGrpSpPr>
            <p:nvPr/>
          </p:nvGrpSpPr>
          <p:grpSpPr bwMode="auto">
            <a:xfrm>
              <a:off x="1367" y="2049"/>
              <a:ext cx="2120" cy="1220"/>
              <a:chOff x="1367" y="2049"/>
              <a:chExt cx="2120" cy="1220"/>
            </a:xfrm>
          </p:grpSpPr>
          <p:sp>
            <p:nvSpPr>
              <p:cNvPr id="1064974" name="Freeform 14"/>
              <p:cNvSpPr>
                <a:spLocks/>
              </p:cNvSpPr>
              <p:nvPr/>
            </p:nvSpPr>
            <p:spPr bwMode="auto">
              <a:xfrm>
                <a:off x="189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0"/>
                  </a:cxn>
                  <a:cxn ang="0">
                    <a:pos x="102" y="9"/>
                  </a:cxn>
                  <a:cxn ang="0">
                    <a:pos x="154" y="17"/>
                  </a:cxn>
                  <a:cxn ang="0">
                    <a:pos x="203" y="36"/>
                  </a:cxn>
                  <a:cxn ang="0">
                    <a:pos x="244" y="63"/>
                  </a:cxn>
                  <a:cxn ang="0">
                    <a:pos x="286" y="82"/>
                  </a:cxn>
                  <a:cxn ang="0">
                    <a:pos x="326" y="119"/>
                  </a:cxn>
                  <a:cxn ang="0">
                    <a:pos x="367" y="145"/>
                  </a:cxn>
                  <a:cxn ang="0">
                    <a:pos x="397" y="182"/>
                  </a:cxn>
                  <a:cxn ang="0">
                    <a:pos x="428" y="228"/>
                  </a:cxn>
                  <a:cxn ang="0">
                    <a:pos x="459" y="266"/>
                  </a:cxn>
                  <a:cxn ang="0">
                    <a:pos x="478" y="311"/>
                  </a:cxn>
                  <a:cxn ang="0">
                    <a:pos x="499" y="357"/>
                  </a:cxn>
                  <a:cxn ang="0">
                    <a:pos x="509" y="412"/>
                  </a:cxn>
                  <a:cxn ang="0">
                    <a:pos x="520" y="458"/>
                  </a:cxn>
                  <a:cxn ang="0">
                    <a:pos x="520" y="514"/>
                  </a:cxn>
                </a:cxnLst>
                <a:rect l="0" t="0" r="r" b="b"/>
                <a:pathLst>
                  <a:path w="520" h="514">
                    <a:moveTo>
                      <a:pt x="0" y="0"/>
                    </a:moveTo>
                    <a:lnTo>
                      <a:pt x="52" y="0"/>
                    </a:lnTo>
                    <a:lnTo>
                      <a:pt x="102" y="9"/>
                    </a:lnTo>
                    <a:lnTo>
                      <a:pt x="154" y="17"/>
                    </a:lnTo>
                    <a:lnTo>
                      <a:pt x="203" y="36"/>
                    </a:lnTo>
                    <a:lnTo>
                      <a:pt x="244" y="63"/>
                    </a:lnTo>
                    <a:lnTo>
                      <a:pt x="286" y="82"/>
                    </a:lnTo>
                    <a:lnTo>
                      <a:pt x="326" y="119"/>
                    </a:lnTo>
                    <a:lnTo>
                      <a:pt x="367" y="145"/>
                    </a:lnTo>
                    <a:lnTo>
                      <a:pt x="397" y="182"/>
                    </a:lnTo>
                    <a:lnTo>
                      <a:pt x="428" y="228"/>
                    </a:lnTo>
                    <a:lnTo>
                      <a:pt x="459" y="266"/>
                    </a:lnTo>
                    <a:lnTo>
                      <a:pt x="478" y="311"/>
                    </a:lnTo>
                    <a:lnTo>
                      <a:pt x="499" y="357"/>
                    </a:lnTo>
                    <a:lnTo>
                      <a:pt x="509" y="412"/>
                    </a:lnTo>
                    <a:lnTo>
                      <a:pt x="520" y="458"/>
                    </a:lnTo>
                    <a:lnTo>
                      <a:pt x="52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5" name="Freeform 15"/>
              <p:cNvSpPr>
                <a:spLocks/>
              </p:cNvSpPr>
              <p:nvPr/>
            </p:nvSpPr>
            <p:spPr bwMode="auto">
              <a:xfrm>
                <a:off x="1367" y="2049"/>
                <a:ext cx="520" cy="514"/>
              </a:xfrm>
              <a:custGeom>
                <a:avLst/>
                <a:gdLst/>
                <a:ahLst/>
                <a:cxnLst>
                  <a:cxn ang="0">
                    <a:pos x="520" y="0"/>
                  </a:cxn>
                  <a:cxn ang="0">
                    <a:pos x="469" y="0"/>
                  </a:cxn>
                  <a:cxn ang="0">
                    <a:pos x="419" y="9"/>
                  </a:cxn>
                  <a:cxn ang="0">
                    <a:pos x="367" y="17"/>
                  </a:cxn>
                  <a:cxn ang="0">
                    <a:pos x="317" y="36"/>
                  </a:cxn>
                  <a:cxn ang="0">
                    <a:pos x="275" y="53"/>
                  </a:cxn>
                  <a:cxn ang="0">
                    <a:pos x="225" y="82"/>
                  </a:cxn>
                  <a:cxn ang="0">
                    <a:pos x="184" y="109"/>
                  </a:cxn>
                  <a:cxn ang="0">
                    <a:pos x="154" y="145"/>
                  </a:cxn>
                  <a:cxn ang="0">
                    <a:pos x="123" y="182"/>
                  </a:cxn>
                  <a:cxn ang="0">
                    <a:pos x="92" y="220"/>
                  </a:cxn>
                  <a:cxn ang="0">
                    <a:pos x="61" y="266"/>
                  </a:cxn>
                  <a:cxn ang="0">
                    <a:pos x="40" y="311"/>
                  </a:cxn>
                  <a:cxn ang="0">
                    <a:pos x="21" y="357"/>
                  </a:cxn>
                  <a:cxn ang="0">
                    <a:pos x="12" y="403"/>
                  </a:cxn>
                  <a:cxn ang="0">
                    <a:pos x="0" y="458"/>
                  </a:cxn>
                  <a:cxn ang="0">
                    <a:pos x="0" y="514"/>
                  </a:cxn>
                </a:cxnLst>
                <a:rect l="0" t="0" r="r" b="b"/>
                <a:pathLst>
                  <a:path w="520" h="514">
                    <a:moveTo>
                      <a:pt x="520" y="0"/>
                    </a:moveTo>
                    <a:lnTo>
                      <a:pt x="469" y="0"/>
                    </a:lnTo>
                    <a:lnTo>
                      <a:pt x="419" y="9"/>
                    </a:lnTo>
                    <a:lnTo>
                      <a:pt x="367" y="17"/>
                    </a:lnTo>
                    <a:lnTo>
                      <a:pt x="317" y="36"/>
                    </a:lnTo>
                    <a:lnTo>
                      <a:pt x="275" y="53"/>
                    </a:lnTo>
                    <a:lnTo>
                      <a:pt x="225" y="82"/>
                    </a:lnTo>
                    <a:lnTo>
                      <a:pt x="184" y="109"/>
                    </a:lnTo>
                    <a:lnTo>
                      <a:pt x="154" y="145"/>
                    </a:lnTo>
                    <a:lnTo>
                      <a:pt x="123" y="182"/>
                    </a:lnTo>
                    <a:lnTo>
                      <a:pt x="92" y="220"/>
                    </a:lnTo>
                    <a:lnTo>
                      <a:pt x="61" y="266"/>
                    </a:lnTo>
                    <a:lnTo>
                      <a:pt x="40" y="311"/>
                    </a:lnTo>
                    <a:lnTo>
                      <a:pt x="21" y="357"/>
                    </a:lnTo>
                    <a:lnTo>
                      <a:pt x="12" y="403"/>
                    </a:lnTo>
                    <a:lnTo>
                      <a:pt x="0" y="458"/>
                    </a:lnTo>
                    <a:lnTo>
                      <a:pt x="0" y="514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6" name="Freeform 16"/>
              <p:cNvSpPr>
                <a:spLocks/>
              </p:cNvSpPr>
              <p:nvPr/>
            </p:nvSpPr>
            <p:spPr bwMode="auto">
              <a:xfrm>
                <a:off x="296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0" y="514"/>
                  </a:cxn>
                  <a:cxn ang="0">
                    <a:pos x="52" y="514"/>
                  </a:cxn>
                  <a:cxn ang="0">
                    <a:pos x="102" y="505"/>
                  </a:cxn>
                  <a:cxn ang="0">
                    <a:pos x="154" y="497"/>
                  </a:cxn>
                  <a:cxn ang="0">
                    <a:pos x="194" y="478"/>
                  </a:cxn>
                  <a:cxn ang="0">
                    <a:pos x="244" y="451"/>
                  </a:cxn>
                  <a:cxn ang="0">
                    <a:pos x="287" y="432"/>
                  </a:cxn>
                  <a:cxn ang="0">
                    <a:pos x="327" y="395"/>
                  </a:cxn>
                  <a:cxn ang="0">
                    <a:pos x="367" y="369"/>
                  </a:cxn>
                  <a:cxn ang="0">
                    <a:pos x="398" y="332"/>
                  </a:cxn>
                  <a:cxn ang="0">
                    <a:pos x="429" y="286"/>
                  </a:cxn>
                  <a:cxn ang="0">
                    <a:pos x="450" y="248"/>
                  </a:cxn>
                  <a:cxn ang="0">
                    <a:pos x="479" y="204"/>
                  </a:cxn>
                  <a:cxn ang="0">
                    <a:pos x="490" y="157"/>
                  </a:cxn>
                  <a:cxn ang="0">
                    <a:pos x="509" y="102"/>
                  </a:cxn>
                  <a:cxn ang="0">
                    <a:pos x="509" y="56"/>
                  </a:cxn>
                  <a:cxn ang="0">
                    <a:pos x="521" y="0"/>
                  </a:cxn>
                </a:cxnLst>
                <a:rect l="0" t="0" r="r" b="b"/>
                <a:pathLst>
                  <a:path w="521" h="514">
                    <a:moveTo>
                      <a:pt x="0" y="514"/>
                    </a:moveTo>
                    <a:lnTo>
                      <a:pt x="52" y="514"/>
                    </a:lnTo>
                    <a:lnTo>
                      <a:pt x="102" y="505"/>
                    </a:lnTo>
                    <a:lnTo>
                      <a:pt x="154" y="497"/>
                    </a:lnTo>
                    <a:lnTo>
                      <a:pt x="194" y="478"/>
                    </a:lnTo>
                    <a:lnTo>
                      <a:pt x="244" y="451"/>
                    </a:lnTo>
                    <a:lnTo>
                      <a:pt x="287" y="432"/>
                    </a:lnTo>
                    <a:lnTo>
                      <a:pt x="327" y="395"/>
                    </a:lnTo>
                    <a:lnTo>
                      <a:pt x="367" y="369"/>
                    </a:lnTo>
                    <a:lnTo>
                      <a:pt x="398" y="332"/>
                    </a:lnTo>
                    <a:lnTo>
                      <a:pt x="429" y="286"/>
                    </a:lnTo>
                    <a:lnTo>
                      <a:pt x="450" y="248"/>
                    </a:lnTo>
                    <a:lnTo>
                      <a:pt x="479" y="204"/>
                    </a:lnTo>
                    <a:lnTo>
                      <a:pt x="490" y="157"/>
                    </a:lnTo>
                    <a:lnTo>
                      <a:pt x="509" y="102"/>
                    </a:lnTo>
                    <a:lnTo>
                      <a:pt x="509" y="56"/>
                    </a:lnTo>
                    <a:lnTo>
                      <a:pt x="521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7" name="Freeform 17"/>
              <p:cNvSpPr>
                <a:spLocks/>
              </p:cNvSpPr>
              <p:nvPr/>
            </p:nvSpPr>
            <p:spPr bwMode="auto">
              <a:xfrm>
                <a:off x="2436" y="2755"/>
                <a:ext cx="521" cy="514"/>
              </a:xfrm>
              <a:custGeom>
                <a:avLst/>
                <a:gdLst/>
                <a:ahLst/>
                <a:cxnLst>
                  <a:cxn ang="0">
                    <a:pos x="521" y="514"/>
                  </a:cxn>
                  <a:cxn ang="0">
                    <a:pos x="459" y="514"/>
                  </a:cxn>
                  <a:cxn ang="0">
                    <a:pos x="408" y="505"/>
                  </a:cxn>
                  <a:cxn ang="0">
                    <a:pos x="358" y="497"/>
                  </a:cxn>
                  <a:cxn ang="0">
                    <a:pos x="317" y="478"/>
                  </a:cxn>
                  <a:cxn ang="0">
                    <a:pos x="265" y="461"/>
                  </a:cxn>
                  <a:cxn ang="0">
                    <a:pos x="225" y="432"/>
                  </a:cxn>
                  <a:cxn ang="0">
                    <a:pos x="185" y="405"/>
                  </a:cxn>
                  <a:cxn ang="0">
                    <a:pos x="154" y="369"/>
                  </a:cxn>
                  <a:cxn ang="0">
                    <a:pos x="114" y="332"/>
                  </a:cxn>
                  <a:cxn ang="0">
                    <a:pos x="83" y="294"/>
                  </a:cxn>
                  <a:cxn ang="0">
                    <a:pos x="62" y="248"/>
                  </a:cxn>
                  <a:cxn ang="0">
                    <a:pos x="41" y="204"/>
                  </a:cxn>
                  <a:cxn ang="0">
                    <a:pos x="22" y="157"/>
                  </a:cxn>
                  <a:cxn ang="0">
                    <a:pos x="12" y="111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521" h="514">
                    <a:moveTo>
                      <a:pt x="521" y="514"/>
                    </a:moveTo>
                    <a:lnTo>
                      <a:pt x="459" y="514"/>
                    </a:lnTo>
                    <a:lnTo>
                      <a:pt x="408" y="505"/>
                    </a:lnTo>
                    <a:lnTo>
                      <a:pt x="358" y="497"/>
                    </a:lnTo>
                    <a:lnTo>
                      <a:pt x="317" y="478"/>
                    </a:lnTo>
                    <a:lnTo>
                      <a:pt x="265" y="461"/>
                    </a:lnTo>
                    <a:lnTo>
                      <a:pt x="225" y="432"/>
                    </a:lnTo>
                    <a:lnTo>
                      <a:pt x="185" y="405"/>
                    </a:lnTo>
                    <a:lnTo>
                      <a:pt x="154" y="369"/>
                    </a:lnTo>
                    <a:lnTo>
                      <a:pt x="114" y="332"/>
                    </a:lnTo>
                    <a:lnTo>
                      <a:pt x="83" y="294"/>
                    </a:lnTo>
                    <a:lnTo>
                      <a:pt x="62" y="248"/>
                    </a:lnTo>
                    <a:lnTo>
                      <a:pt x="41" y="204"/>
                    </a:lnTo>
                    <a:lnTo>
                      <a:pt x="22" y="157"/>
                    </a:lnTo>
                    <a:lnTo>
                      <a:pt x="12" y="111"/>
                    </a:lnTo>
                    <a:lnTo>
                      <a:pt x="0" y="56"/>
                    </a:lnTo>
                    <a:lnTo>
                      <a:pt x="0" y="0"/>
                    </a:lnTo>
                  </a:path>
                </a:pathLst>
              </a:custGeom>
              <a:noFill/>
              <a:ln w="158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978" name="Line 18"/>
              <p:cNvSpPr>
                <a:spLocks noChangeShapeType="1"/>
              </p:cNvSpPr>
              <p:nvPr/>
            </p:nvSpPr>
            <p:spPr bwMode="auto">
              <a:xfrm>
                <a:off x="2417" y="2563"/>
                <a:ext cx="19" cy="211"/>
              </a:xfrm>
              <a:prstGeom prst="line">
                <a:avLst/>
              </a:prstGeom>
              <a:noFill/>
              <a:ln w="158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4979" name="Rectangle 19"/>
          <p:cNvSpPr>
            <a:spLocks noChangeArrowheads="1"/>
          </p:cNvSpPr>
          <p:nvPr/>
        </p:nvSpPr>
        <p:spPr bwMode="auto">
          <a:xfrm>
            <a:off x="1420813" y="33464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r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0" name="Rectangle 20"/>
          <p:cNvSpPr>
            <a:spLocks noChangeArrowheads="1"/>
          </p:cNvSpPr>
          <p:nvPr/>
        </p:nvSpPr>
        <p:spPr bwMode="auto">
          <a:xfrm>
            <a:off x="4075113" y="5440363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1" name="Rectangle 21"/>
          <p:cNvSpPr>
            <a:spLocks noChangeArrowheads="1"/>
          </p:cNvSpPr>
          <p:nvPr/>
        </p:nvSpPr>
        <p:spPr bwMode="auto">
          <a:xfrm>
            <a:off x="4191000" y="5449888"/>
            <a:ext cx="125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Symbol" pitchFamily="18" charset="2"/>
              </a:rPr>
              <a:t>p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2" name="Line 22"/>
          <p:cNvSpPr>
            <a:spLocks noChangeShapeType="1"/>
          </p:cNvSpPr>
          <p:nvPr/>
        </p:nvSpPr>
        <p:spPr bwMode="auto">
          <a:xfrm flipV="1">
            <a:off x="4202113" y="5241925"/>
            <a:ext cx="1587" cy="203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3" name="Line 23"/>
          <p:cNvSpPr>
            <a:spLocks noChangeShapeType="1"/>
          </p:cNvSpPr>
          <p:nvPr/>
        </p:nvSpPr>
        <p:spPr bwMode="auto">
          <a:xfrm flipV="1">
            <a:off x="4251325" y="3998913"/>
            <a:ext cx="396875" cy="96837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4" name="Freeform 24"/>
          <p:cNvSpPr>
            <a:spLocks/>
          </p:cNvSpPr>
          <p:nvPr/>
        </p:nvSpPr>
        <p:spPr bwMode="auto">
          <a:xfrm>
            <a:off x="4049713" y="4013200"/>
            <a:ext cx="238125" cy="188913"/>
          </a:xfrm>
          <a:custGeom>
            <a:avLst/>
            <a:gdLst/>
            <a:ahLst/>
            <a:cxnLst>
              <a:cxn ang="0">
                <a:pos x="135" y="60"/>
              </a:cxn>
              <a:cxn ang="0">
                <a:pos x="119" y="0"/>
              </a:cxn>
              <a:cxn ang="0">
                <a:pos x="0" y="94"/>
              </a:cxn>
              <a:cxn ang="0">
                <a:pos x="150" y="119"/>
              </a:cxn>
              <a:cxn ang="0">
                <a:pos x="135" y="60"/>
              </a:cxn>
            </a:cxnLst>
            <a:rect l="0" t="0" r="r" b="b"/>
            <a:pathLst>
              <a:path w="150" h="119">
                <a:moveTo>
                  <a:pt x="135" y="60"/>
                </a:moveTo>
                <a:lnTo>
                  <a:pt x="119" y="0"/>
                </a:lnTo>
                <a:lnTo>
                  <a:pt x="0" y="94"/>
                </a:lnTo>
                <a:lnTo>
                  <a:pt x="150" y="119"/>
                </a:lnTo>
                <a:lnTo>
                  <a:pt x="135" y="6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5" name="Freeform 25"/>
          <p:cNvSpPr>
            <a:spLocks/>
          </p:cNvSpPr>
          <p:nvPr/>
        </p:nvSpPr>
        <p:spPr bwMode="auto">
          <a:xfrm>
            <a:off x="3313113" y="3757613"/>
            <a:ext cx="239712" cy="182562"/>
          </a:xfrm>
          <a:custGeom>
            <a:avLst/>
            <a:gdLst/>
            <a:ahLst/>
            <a:cxnLst>
              <a:cxn ang="0">
                <a:pos x="130" y="58"/>
              </a:cxn>
              <a:cxn ang="0">
                <a:pos x="111" y="0"/>
              </a:cxn>
              <a:cxn ang="0">
                <a:pos x="0" y="104"/>
              </a:cxn>
              <a:cxn ang="0">
                <a:pos x="151" y="115"/>
              </a:cxn>
              <a:cxn ang="0">
                <a:pos x="130" y="58"/>
              </a:cxn>
            </a:cxnLst>
            <a:rect l="0" t="0" r="r" b="b"/>
            <a:pathLst>
              <a:path w="151" h="115">
                <a:moveTo>
                  <a:pt x="130" y="58"/>
                </a:moveTo>
                <a:lnTo>
                  <a:pt x="111" y="0"/>
                </a:lnTo>
                <a:lnTo>
                  <a:pt x="0" y="104"/>
                </a:lnTo>
                <a:lnTo>
                  <a:pt x="151" y="115"/>
                </a:lnTo>
                <a:lnTo>
                  <a:pt x="130" y="5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986" name="Line 26"/>
          <p:cNvSpPr>
            <a:spLocks noChangeShapeType="1"/>
          </p:cNvSpPr>
          <p:nvPr/>
        </p:nvSpPr>
        <p:spPr bwMode="auto">
          <a:xfrm flipV="1">
            <a:off x="3508375" y="3429000"/>
            <a:ext cx="1150938" cy="407988"/>
          </a:xfrm>
          <a:prstGeom prst="line">
            <a:avLst/>
          </a:prstGeom>
          <a:noFill/>
          <a:ln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064987" name="Rectangle 27"/>
          <p:cNvSpPr>
            <a:spLocks noChangeArrowheads="1"/>
          </p:cNvSpPr>
          <p:nvPr/>
        </p:nvSpPr>
        <p:spPr bwMode="auto">
          <a:xfrm>
            <a:off x="7010400" y="5310188"/>
            <a:ext cx="131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88" name="Rectangle 28"/>
          <p:cNvSpPr>
            <a:spLocks noChangeArrowheads="1"/>
          </p:cNvSpPr>
          <p:nvPr/>
        </p:nvSpPr>
        <p:spPr bwMode="auto">
          <a:xfrm>
            <a:off x="4737100" y="32908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9" name="Rectangle 29"/>
          <p:cNvSpPr>
            <a:spLocks noChangeArrowheads="1"/>
          </p:cNvSpPr>
          <p:nvPr/>
        </p:nvSpPr>
        <p:spPr bwMode="auto">
          <a:xfrm>
            <a:off x="4833937" y="3367088"/>
            <a:ext cx="1952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0" name="Rectangle 30"/>
          <p:cNvSpPr>
            <a:spLocks noChangeArrowheads="1"/>
          </p:cNvSpPr>
          <p:nvPr/>
        </p:nvSpPr>
        <p:spPr bwMode="auto">
          <a:xfrm>
            <a:off x="5248275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1" name="Rectangle 31"/>
          <p:cNvSpPr>
            <a:spLocks noChangeArrowheads="1"/>
          </p:cNvSpPr>
          <p:nvPr/>
        </p:nvSpPr>
        <p:spPr bwMode="auto">
          <a:xfrm>
            <a:off x="5334000" y="3367088"/>
            <a:ext cx="1857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4992" name="Rectangle 32"/>
          <p:cNvSpPr>
            <a:spLocks noChangeArrowheads="1"/>
          </p:cNvSpPr>
          <p:nvPr/>
        </p:nvSpPr>
        <p:spPr bwMode="auto">
          <a:xfrm>
            <a:off x="5549900" y="32908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4993" name="Rectangle 33"/>
          <p:cNvSpPr>
            <a:spLocks noChangeArrowheads="1"/>
          </p:cNvSpPr>
          <p:nvPr/>
        </p:nvSpPr>
        <p:spPr bwMode="auto">
          <a:xfrm>
            <a:off x="5900738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499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650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5" name="Picture 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5650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7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650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8" name="Picture 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2825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0" name="Picture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2825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1" name="Picture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2825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2" name="Rectangle 42"/>
          <p:cNvSpPr>
            <a:spLocks noChangeArrowheads="1"/>
          </p:cNvSpPr>
          <p:nvPr/>
        </p:nvSpPr>
        <p:spPr bwMode="auto">
          <a:xfrm>
            <a:off x="6348413" y="32908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03" name="Rectangle 43"/>
          <p:cNvSpPr>
            <a:spLocks noChangeArrowheads="1"/>
          </p:cNvSpPr>
          <p:nvPr/>
        </p:nvSpPr>
        <p:spPr bwMode="auto">
          <a:xfrm>
            <a:off x="6477000" y="3367088"/>
            <a:ext cx="1460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1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4" name="Rectangle 44"/>
          <p:cNvSpPr>
            <a:spLocks noChangeArrowheads="1"/>
          </p:cNvSpPr>
          <p:nvPr/>
        </p:nvSpPr>
        <p:spPr bwMode="auto">
          <a:xfrm>
            <a:off x="6651625" y="32908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dirty="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05" name="Rectangle 45"/>
          <p:cNvSpPr>
            <a:spLocks noChangeArrowheads="1"/>
          </p:cNvSpPr>
          <p:nvPr/>
        </p:nvSpPr>
        <p:spPr bwMode="auto">
          <a:xfrm>
            <a:off x="6970713" y="3305175"/>
            <a:ext cx="119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06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625" y="3276600"/>
            <a:ext cx="65088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7" name="Picture 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36925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8" name="Picture 4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5625" y="3382963"/>
            <a:ext cx="65088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9" name="Picture 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40113"/>
            <a:ext cx="65088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0" name="Picture 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76600"/>
            <a:ext cx="63500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1" name="Picture 5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36925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2" name="Picture 5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3382963"/>
            <a:ext cx="63500" cy="5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3" name="Picture 5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2800" y="3440113"/>
            <a:ext cx="63500" cy="6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14" name="Rectangle 54"/>
          <p:cNvSpPr>
            <a:spLocks noChangeArrowheads="1"/>
          </p:cNvSpPr>
          <p:nvPr/>
        </p:nvSpPr>
        <p:spPr bwMode="auto">
          <a:xfrm>
            <a:off x="6191250" y="3290888"/>
            <a:ext cx="1285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5" name="Rectangle 55"/>
          <p:cNvSpPr>
            <a:spLocks noChangeArrowheads="1"/>
          </p:cNvSpPr>
          <p:nvPr/>
        </p:nvSpPr>
        <p:spPr bwMode="auto">
          <a:xfrm>
            <a:off x="5056188" y="32908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6" name="Rectangle 56"/>
          <p:cNvSpPr>
            <a:spLocks noChangeArrowheads="1"/>
          </p:cNvSpPr>
          <p:nvPr/>
        </p:nvSpPr>
        <p:spPr bwMode="auto">
          <a:xfrm>
            <a:off x="4760913" y="3862388"/>
            <a:ext cx="897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5017" name="Rectangle 57"/>
          <p:cNvSpPr>
            <a:spLocks noChangeArrowheads="1"/>
          </p:cNvSpPr>
          <p:nvPr/>
        </p:nvSpPr>
        <p:spPr bwMode="auto">
          <a:xfrm>
            <a:off x="4876800" y="3943350"/>
            <a:ext cx="1428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18" name="Rectangle 58"/>
          <p:cNvSpPr>
            <a:spLocks noChangeArrowheads="1"/>
          </p:cNvSpPr>
          <p:nvPr/>
        </p:nvSpPr>
        <p:spPr bwMode="auto">
          <a:xfrm>
            <a:off x="5273675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x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19" name="Rectangle 59"/>
          <p:cNvSpPr>
            <a:spLocks noChangeArrowheads="1"/>
          </p:cNvSpPr>
          <p:nvPr/>
        </p:nvSpPr>
        <p:spPr bwMode="auto">
          <a:xfrm>
            <a:off x="5410200" y="3943350"/>
            <a:ext cx="13493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20" name="Rectangle 60"/>
          <p:cNvSpPr>
            <a:spLocks noChangeArrowheads="1"/>
          </p:cNvSpPr>
          <p:nvPr/>
        </p:nvSpPr>
        <p:spPr bwMode="auto">
          <a:xfrm>
            <a:off x="5575300" y="3862388"/>
            <a:ext cx="304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cos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21" name="Rectangle 61"/>
          <p:cNvSpPr>
            <a:spLocks noChangeArrowheads="1"/>
          </p:cNvSpPr>
          <p:nvPr/>
        </p:nvSpPr>
        <p:spPr bwMode="auto">
          <a:xfrm>
            <a:off x="5926138" y="3878263"/>
            <a:ext cx="119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22" name="Picture 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3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4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1050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5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1050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6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638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7" name="Picture 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8" name="Picture 6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6638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9" name="Picture 6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6638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0" name="Rectangle 70"/>
          <p:cNvSpPr>
            <a:spLocks noChangeArrowheads="1"/>
          </p:cNvSpPr>
          <p:nvPr/>
        </p:nvSpPr>
        <p:spPr bwMode="auto">
          <a:xfrm>
            <a:off x="6373813" y="3862388"/>
            <a:ext cx="10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Times" pitchFamily="18" charset="0"/>
              </a:rPr>
              <a:t>y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1" name="Rectangle 71"/>
          <p:cNvSpPr>
            <a:spLocks noChangeArrowheads="1"/>
          </p:cNvSpPr>
          <p:nvPr/>
        </p:nvSpPr>
        <p:spPr bwMode="auto">
          <a:xfrm>
            <a:off x="6477000" y="3943350"/>
            <a:ext cx="17145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altLang="en-US" sz="1300" dirty="0">
                <a:solidFill>
                  <a:srgbClr val="FFFFFF"/>
                </a:solidFill>
                <a:latin typeface="Times" pitchFamily="18" charset="0"/>
              </a:rPr>
              <a:t>2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065032" name="Rectangle 72"/>
          <p:cNvSpPr>
            <a:spLocks noChangeArrowheads="1"/>
          </p:cNvSpPr>
          <p:nvPr/>
        </p:nvSpPr>
        <p:spPr bwMode="auto">
          <a:xfrm>
            <a:off x="6675438" y="3862388"/>
            <a:ext cx="26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sin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33" name="Rectangle 73"/>
          <p:cNvSpPr>
            <a:spLocks noChangeArrowheads="1"/>
          </p:cNvSpPr>
          <p:nvPr/>
        </p:nvSpPr>
        <p:spPr bwMode="auto">
          <a:xfrm>
            <a:off x="6994525" y="3878263"/>
            <a:ext cx="119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 i="1">
                <a:solidFill>
                  <a:srgbClr val="FFFFFF"/>
                </a:solidFill>
                <a:latin typeface="Symbol" pitchFamily="18" charset="2"/>
              </a:rPr>
              <a:t>q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065034" name="Picture 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5" name="Picture 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6" name="Picture 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1025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7" name="Picture 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1025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8" name="Picture 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6613" y="38465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9" name="Picture 7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10013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0" name="Picture 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6613" y="39592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1" name="Picture 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6613" y="4022725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42" name="Rectangle 82"/>
          <p:cNvSpPr>
            <a:spLocks noChangeArrowheads="1"/>
          </p:cNvSpPr>
          <p:nvPr/>
        </p:nvSpPr>
        <p:spPr bwMode="auto">
          <a:xfrm>
            <a:off x="6215063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+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65043" name="Rectangle 83"/>
          <p:cNvSpPr>
            <a:spLocks noChangeArrowheads="1"/>
          </p:cNvSpPr>
          <p:nvPr/>
        </p:nvSpPr>
        <p:spPr bwMode="auto">
          <a:xfrm>
            <a:off x="5081588" y="3862388"/>
            <a:ext cx="1285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FFFFFF"/>
                </a:solidFill>
                <a:latin typeface="Times" pitchFamily="18" charset="0"/>
              </a:rPr>
              <a:t>=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75" y="285750"/>
            <a:ext cx="1685925" cy="609600"/>
          </a:xfrm>
        </p:spPr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1065987" name="Rectangle 3"/>
          <p:cNvSpPr>
            <a:spLocks noChangeArrowheads="1"/>
          </p:cNvSpPr>
          <p:nvPr/>
        </p:nvSpPr>
        <p:spPr bwMode="auto">
          <a:xfrm>
            <a:off x="6959600" y="2933700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sp>
        <p:nvSpPr>
          <p:cNvPr id="1065988" name="Rectangle 4"/>
          <p:cNvSpPr>
            <a:spLocks noChangeArrowheads="1"/>
          </p:cNvSpPr>
          <p:nvPr/>
        </p:nvSpPr>
        <p:spPr bwMode="auto">
          <a:xfrm>
            <a:off x="6035675" y="3201988"/>
            <a:ext cx="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altLang="en-US"/>
          </a:p>
        </p:txBody>
      </p:sp>
      <p:grpSp>
        <p:nvGrpSpPr>
          <p:cNvPr id="1065989" name="Group 5"/>
          <p:cNvGrpSpPr>
            <a:grpSpLocks/>
          </p:cNvGrpSpPr>
          <p:nvPr/>
        </p:nvGrpSpPr>
        <p:grpSpPr bwMode="auto">
          <a:xfrm>
            <a:off x="381000" y="1371600"/>
            <a:ext cx="4845050" cy="2057400"/>
            <a:chOff x="912" y="1296"/>
            <a:chExt cx="3725" cy="1677"/>
          </a:xfrm>
        </p:grpSpPr>
        <p:sp>
          <p:nvSpPr>
            <p:cNvPr id="1065990" name="Line 6"/>
            <p:cNvSpPr>
              <a:spLocks noChangeShapeType="1"/>
            </p:cNvSpPr>
            <p:nvPr/>
          </p:nvSpPr>
          <p:spPr bwMode="auto">
            <a:xfrm>
              <a:off x="1058" y="2676"/>
              <a:ext cx="2454" cy="1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1" name="Freeform 7"/>
            <p:cNvSpPr>
              <a:spLocks/>
            </p:cNvSpPr>
            <p:nvPr/>
          </p:nvSpPr>
          <p:spPr bwMode="auto">
            <a:xfrm>
              <a:off x="964" y="2635"/>
              <a:ext cx="98" cy="89"/>
            </a:xfrm>
            <a:custGeom>
              <a:avLst/>
              <a:gdLst/>
              <a:ahLst/>
              <a:cxnLst>
                <a:cxn ang="0">
                  <a:pos x="98" y="44"/>
                </a:cxn>
                <a:cxn ang="0">
                  <a:pos x="98" y="0"/>
                </a:cxn>
                <a:cxn ang="0">
                  <a:pos x="0" y="44"/>
                </a:cxn>
                <a:cxn ang="0">
                  <a:pos x="98" y="89"/>
                </a:cxn>
                <a:cxn ang="0">
                  <a:pos x="98" y="44"/>
                </a:cxn>
              </a:cxnLst>
              <a:rect l="0" t="0" r="r" b="b"/>
              <a:pathLst>
                <a:path w="98" h="89">
                  <a:moveTo>
                    <a:pt x="98" y="44"/>
                  </a:moveTo>
                  <a:lnTo>
                    <a:pt x="98" y="0"/>
                  </a:lnTo>
                  <a:lnTo>
                    <a:pt x="0" y="44"/>
                  </a:lnTo>
                  <a:lnTo>
                    <a:pt x="98" y="89"/>
                  </a:lnTo>
                  <a:lnTo>
                    <a:pt x="98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2" name="Freeform 8"/>
            <p:cNvSpPr>
              <a:spLocks/>
            </p:cNvSpPr>
            <p:nvPr/>
          </p:nvSpPr>
          <p:spPr bwMode="auto">
            <a:xfrm>
              <a:off x="3516" y="2635"/>
              <a:ext cx="97" cy="89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89"/>
                </a:cxn>
                <a:cxn ang="0">
                  <a:pos x="97" y="44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97" h="89">
                  <a:moveTo>
                    <a:pt x="0" y="44"/>
                  </a:moveTo>
                  <a:lnTo>
                    <a:pt x="0" y="89"/>
                  </a:lnTo>
                  <a:lnTo>
                    <a:pt x="97" y="44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3" name="Freeform 9"/>
            <p:cNvSpPr>
              <a:spLocks/>
            </p:cNvSpPr>
            <p:nvPr/>
          </p:nvSpPr>
          <p:spPr bwMode="auto">
            <a:xfrm>
              <a:off x="2241" y="1464"/>
              <a:ext cx="88" cy="98"/>
            </a:xfrm>
            <a:custGeom>
              <a:avLst/>
              <a:gdLst/>
              <a:ahLst/>
              <a:cxnLst>
                <a:cxn ang="0">
                  <a:pos x="44" y="98"/>
                </a:cxn>
                <a:cxn ang="0">
                  <a:pos x="88" y="98"/>
                </a:cxn>
                <a:cxn ang="0">
                  <a:pos x="44" y="0"/>
                </a:cxn>
                <a:cxn ang="0">
                  <a:pos x="0" y="98"/>
                </a:cxn>
                <a:cxn ang="0">
                  <a:pos x="44" y="98"/>
                </a:cxn>
              </a:cxnLst>
              <a:rect l="0" t="0" r="r" b="b"/>
              <a:pathLst>
                <a:path w="88" h="98">
                  <a:moveTo>
                    <a:pt x="44" y="98"/>
                  </a:moveTo>
                  <a:lnTo>
                    <a:pt x="88" y="98"/>
                  </a:lnTo>
                  <a:lnTo>
                    <a:pt x="44" y="0"/>
                  </a:lnTo>
                  <a:lnTo>
                    <a:pt x="0" y="98"/>
                  </a:lnTo>
                  <a:lnTo>
                    <a:pt x="44" y="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4" name="Line 10"/>
            <p:cNvSpPr>
              <a:spLocks noChangeShapeType="1"/>
            </p:cNvSpPr>
            <p:nvPr/>
          </p:nvSpPr>
          <p:spPr bwMode="auto">
            <a:xfrm>
              <a:off x="2281" y="1558"/>
              <a:ext cx="1" cy="1415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5995" name="Rectangle 11"/>
            <p:cNvSpPr>
              <a:spLocks noChangeArrowheads="1"/>
            </p:cNvSpPr>
            <p:nvPr/>
          </p:nvSpPr>
          <p:spPr bwMode="auto">
            <a:xfrm>
              <a:off x="3377" y="2722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x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6" name="Rectangle 12"/>
            <p:cNvSpPr>
              <a:spLocks noChangeArrowheads="1"/>
            </p:cNvSpPr>
            <p:nvPr/>
          </p:nvSpPr>
          <p:spPr bwMode="auto">
            <a:xfrm>
              <a:off x="2256" y="1296"/>
              <a:ext cx="8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y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7" name="Rectangle 13"/>
            <p:cNvSpPr>
              <a:spLocks noChangeArrowheads="1"/>
            </p:cNvSpPr>
            <p:nvPr/>
          </p:nvSpPr>
          <p:spPr bwMode="auto">
            <a:xfrm>
              <a:off x="3802" y="1849"/>
              <a:ext cx="776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(4, 4)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8" name="Rectangle 14"/>
            <p:cNvSpPr>
              <a:spLocks noChangeArrowheads="1"/>
            </p:cNvSpPr>
            <p:nvPr/>
          </p:nvSpPr>
          <p:spPr bwMode="auto">
            <a:xfrm>
              <a:off x="3802" y="2184"/>
              <a:ext cx="835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  = (-3, 5)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5999" name="Rectangle 15"/>
            <p:cNvSpPr>
              <a:spLocks noChangeArrowheads="1"/>
            </p:cNvSpPr>
            <p:nvPr/>
          </p:nvSpPr>
          <p:spPr bwMode="auto">
            <a:xfrm>
              <a:off x="3874" y="1931"/>
              <a:ext cx="65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0" name="Rectangle 16"/>
            <p:cNvSpPr>
              <a:spLocks noChangeArrowheads="1"/>
            </p:cNvSpPr>
            <p:nvPr/>
          </p:nvSpPr>
          <p:spPr bwMode="auto">
            <a:xfrm>
              <a:off x="3865" y="2266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01" name="Line 17"/>
            <p:cNvSpPr>
              <a:spLocks noChangeShapeType="1"/>
            </p:cNvSpPr>
            <p:nvPr/>
          </p:nvSpPr>
          <p:spPr bwMode="auto">
            <a:xfrm>
              <a:off x="2200" y="2148"/>
              <a:ext cx="1298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2" name="Line 18"/>
            <p:cNvSpPr>
              <a:spLocks noChangeShapeType="1"/>
            </p:cNvSpPr>
            <p:nvPr/>
          </p:nvSpPr>
          <p:spPr bwMode="auto">
            <a:xfrm>
              <a:off x="2849" y="1500"/>
              <a:ext cx="8" cy="12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3" name="Line 19"/>
            <p:cNvSpPr>
              <a:spLocks noChangeShapeType="1"/>
            </p:cNvSpPr>
            <p:nvPr/>
          </p:nvSpPr>
          <p:spPr bwMode="auto">
            <a:xfrm>
              <a:off x="2554" y="1581"/>
              <a:ext cx="591" cy="112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4" name="Line 20"/>
            <p:cNvSpPr>
              <a:spLocks noChangeShapeType="1"/>
            </p:cNvSpPr>
            <p:nvPr/>
          </p:nvSpPr>
          <p:spPr bwMode="auto">
            <a:xfrm>
              <a:off x="2273" y="1869"/>
              <a:ext cx="1152" cy="55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5" name="Line 21"/>
            <p:cNvSpPr>
              <a:spLocks noChangeShapeType="1"/>
            </p:cNvSpPr>
            <p:nvPr/>
          </p:nvSpPr>
          <p:spPr bwMode="auto">
            <a:xfrm flipH="1">
              <a:off x="2586" y="1556"/>
              <a:ext cx="528" cy="118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6" name="Line 22"/>
            <p:cNvSpPr>
              <a:spLocks noChangeShapeType="1"/>
            </p:cNvSpPr>
            <p:nvPr/>
          </p:nvSpPr>
          <p:spPr bwMode="auto">
            <a:xfrm flipH="1">
              <a:off x="2289" y="1811"/>
              <a:ext cx="1113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7" name="Line 23"/>
            <p:cNvSpPr>
              <a:spLocks noChangeShapeType="1"/>
            </p:cNvSpPr>
            <p:nvPr/>
          </p:nvSpPr>
          <p:spPr bwMode="auto">
            <a:xfrm>
              <a:off x="1129" y="1988"/>
              <a:ext cx="1296" cy="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8" name="Line 24"/>
            <p:cNvSpPr>
              <a:spLocks noChangeShapeType="1"/>
            </p:cNvSpPr>
            <p:nvPr/>
          </p:nvSpPr>
          <p:spPr bwMode="auto">
            <a:xfrm>
              <a:off x="1778" y="1341"/>
              <a:ext cx="8" cy="127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09" name="Line 25"/>
            <p:cNvSpPr>
              <a:spLocks noChangeShapeType="1"/>
            </p:cNvSpPr>
            <p:nvPr/>
          </p:nvSpPr>
          <p:spPr bwMode="auto">
            <a:xfrm>
              <a:off x="1480" y="1420"/>
              <a:ext cx="594" cy="112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0" name="Line 26"/>
            <p:cNvSpPr>
              <a:spLocks noChangeShapeType="1"/>
            </p:cNvSpPr>
            <p:nvPr/>
          </p:nvSpPr>
          <p:spPr bwMode="auto">
            <a:xfrm>
              <a:off x="1200" y="1708"/>
              <a:ext cx="1154" cy="56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1" name="Line 27"/>
            <p:cNvSpPr>
              <a:spLocks noChangeShapeType="1"/>
            </p:cNvSpPr>
            <p:nvPr/>
          </p:nvSpPr>
          <p:spPr bwMode="auto">
            <a:xfrm flipH="1">
              <a:off x="1513" y="1397"/>
              <a:ext cx="528" cy="118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2" name="Line 28"/>
            <p:cNvSpPr>
              <a:spLocks noChangeShapeType="1"/>
            </p:cNvSpPr>
            <p:nvPr/>
          </p:nvSpPr>
          <p:spPr bwMode="auto">
            <a:xfrm flipH="1">
              <a:off x="1217" y="1652"/>
              <a:ext cx="1112" cy="6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3" name="Line 29"/>
            <p:cNvSpPr>
              <a:spLocks noChangeShapeType="1"/>
            </p:cNvSpPr>
            <p:nvPr/>
          </p:nvSpPr>
          <p:spPr bwMode="auto">
            <a:xfrm>
              <a:off x="912" y="1852"/>
              <a:ext cx="2634" cy="392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5" name="Rectangle 31"/>
            <p:cNvSpPr>
              <a:spLocks noChangeArrowheads="1"/>
            </p:cNvSpPr>
            <p:nvPr/>
          </p:nvSpPr>
          <p:spPr bwMode="auto">
            <a:xfrm>
              <a:off x="1978" y="1883"/>
              <a:ext cx="64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2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6" name="Rectangle 32"/>
            <p:cNvSpPr>
              <a:spLocks noChangeArrowheads="1"/>
            </p:cNvSpPr>
            <p:nvPr/>
          </p:nvSpPr>
          <p:spPr bwMode="auto">
            <a:xfrm>
              <a:off x="2986" y="1905"/>
              <a:ext cx="117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FFFFFF"/>
                  </a:solidFill>
                </a:rPr>
                <a:t>P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7" name="Rectangle 33"/>
            <p:cNvSpPr>
              <a:spLocks noChangeArrowheads="1"/>
            </p:cNvSpPr>
            <p:nvPr/>
          </p:nvSpPr>
          <p:spPr bwMode="auto">
            <a:xfrm>
              <a:off x="3066" y="1990"/>
              <a:ext cx="65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>
                  <a:solidFill>
                    <a:srgbClr val="FFFFFF"/>
                  </a:solidFill>
                </a:rPr>
                <a:t>1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18" name="Line 34"/>
            <p:cNvSpPr>
              <a:spLocks noChangeShapeType="1"/>
            </p:cNvSpPr>
            <p:nvPr/>
          </p:nvSpPr>
          <p:spPr bwMode="auto">
            <a:xfrm flipV="1">
              <a:off x="2281" y="2190"/>
              <a:ext cx="73" cy="486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19" name="Freeform 35"/>
            <p:cNvSpPr>
              <a:spLocks/>
            </p:cNvSpPr>
            <p:nvPr/>
          </p:nvSpPr>
          <p:spPr bwMode="auto">
            <a:xfrm>
              <a:off x="2316" y="2096"/>
              <a:ext cx="86" cy="103"/>
            </a:xfrm>
            <a:custGeom>
              <a:avLst/>
              <a:gdLst/>
              <a:ahLst/>
              <a:cxnLst>
                <a:cxn ang="0">
                  <a:pos x="42" y="98"/>
                </a:cxn>
                <a:cxn ang="0">
                  <a:pos x="86" y="103"/>
                </a:cxn>
                <a:cxn ang="0">
                  <a:pos x="57" y="0"/>
                </a:cxn>
                <a:cxn ang="0">
                  <a:pos x="0" y="90"/>
                </a:cxn>
                <a:cxn ang="0">
                  <a:pos x="42" y="98"/>
                </a:cxn>
              </a:cxnLst>
              <a:rect l="0" t="0" r="r" b="b"/>
              <a:pathLst>
                <a:path w="86" h="103">
                  <a:moveTo>
                    <a:pt x="42" y="98"/>
                  </a:moveTo>
                  <a:lnTo>
                    <a:pt x="86" y="103"/>
                  </a:lnTo>
                  <a:lnTo>
                    <a:pt x="57" y="0"/>
                  </a:lnTo>
                  <a:lnTo>
                    <a:pt x="0" y="90"/>
                  </a:lnTo>
                  <a:lnTo>
                    <a:pt x="42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0" name="Rectangle 36"/>
            <p:cNvSpPr>
              <a:spLocks noChangeArrowheads="1"/>
            </p:cNvSpPr>
            <p:nvPr/>
          </p:nvSpPr>
          <p:spPr bwMode="auto">
            <a:xfrm>
              <a:off x="2385" y="2169"/>
              <a:ext cx="59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</a:rPr>
                <a:t>r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1" name="Rectangle 37"/>
            <p:cNvSpPr>
              <a:spLocks noChangeArrowheads="1"/>
            </p:cNvSpPr>
            <p:nvPr/>
          </p:nvSpPr>
          <p:spPr bwMode="auto">
            <a:xfrm>
              <a:off x="2336" y="2536"/>
              <a:ext cx="92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 i="1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1066022" name="Oval 38"/>
            <p:cNvSpPr>
              <a:spLocks noChangeArrowheads="1"/>
            </p:cNvSpPr>
            <p:nvPr/>
          </p:nvSpPr>
          <p:spPr bwMode="auto">
            <a:xfrm>
              <a:off x="2826" y="2117"/>
              <a:ext cx="56" cy="63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023" name="Oval 39"/>
            <p:cNvSpPr>
              <a:spLocks noChangeArrowheads="1"/>
            </p:cNvSpPr>
            <p:nvPr/>
          </p:nvSpPr>
          <p:spPr bwMode="auto">
            <a:xfrm>
              <a:off x="1753" y="1955"/>
              <a:ext cx="56" cy="66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6024" name="Picture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3630613" cy="12954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6602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990600"/>
            <a:ext cx="1997075" cy="123507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grpSp>
        <p:nvGrpSpPr>
          <p:cNvPr id="1066026" name="Group 42"/>
          <p:cNvGrpSpPr>
            <a:grpSpLocks/>
          </p:cNvGrpSpPr>
          <p:nvPr/>
        </p:nvGrpSpPr>
        <p:grpSpPr bwMode="auto">
          <a:xfrm>
            <a:off x="3581400" y="4343400"/>
            <a:ext cx="3725863" cy="2052638"/>
            <a:chOff x="2544" y="2688"/>
            <a:chExt cx="2347" cy="1293"/>
          </a:xfrm>
        </p:grpSpPr>
        <p:sp>
          <p:nvSpPr>
            <p:cNvPr id="1066027" name="Rectangle 43"/>
            <p:cNvSpPr>
              <a:spLocks noChangeArrowheads="1"/>
            </p:cNvSpPr>
            <p:nvPr/>
          </p:nvSpPr>
          <p:spPr bwMode="auto">
            <a:xfrm>
              <a:off x="4320" y="2708"/>
              <a:ext cx="571" cy="124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66028" name="Picture 4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688"/>
              <a:ext cx="2045" cy="129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grpSp>
          <p:nvGrpSpPr>
            <p:cNvPr id="1066029" name="Group 45"/>
            <p:cNvGrpSpPr>
              <a:grpSpLocks/>
            </p:cNvGrpSpPr>
            <p:nvPr/>
          </p:nvGrpSpPr>
          <p:grpSpPr bwMode="auto">
            <a:xfrm>
              <a:off x="4080" y="2928"/>
              <a:ext cx="798" cy="296"/>
              <a:chOff x="2444" y="1998"/>
              <a:chExt cx="798" cy="296"/>
            </a:xfrm>
          </p:grpSpPr>
          <p:sp>
            <p:nvSpPr>
              <p:cNvPr id="1066030" name="Rectangle 46"/>
              <p:cNvSpPr>
                <a:spLocks noChangeArrowheads="1"/>
              </p:cNvSpPr>
              <p:nvPr/>
            </p:nvSpPr>
            <p:spPr bwMode="auto">
              <a:xfrm>
                <a:off x="2871" y="2115"/>
                <a:ext cx="4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(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1" name="Rectangle 47"/>
              <p:cNvSpPr>
                <a:spLocks noChangeArrowheads="1"/>
              </p:cNvSpPr>
              <p:nvPr/>
            </p:nvSpPr>
            <p:spPr bwMode="auto">
              <a:xfrm>
                <a:off x="2919" y="2115"/>
                <a:ext cx="12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Times" pitchFamily="18" charset="0"/>
                  </a:rPr>
                  <a:t>r, 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2" name="Rectangle 48"/>
              <p:cNvSpPr>
                <a:spLocks noChangeArrowheads="1"/>
              </p:cNvSpPr>
              <p:nvPr/>
            </p:nvSpPr>
            <p:spPr bwMode="auto">
              <a:xfrm>
                <a:off x="3047" y="2121"/>
                <a:ext cx="7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i="1">
                    <a:solidFill>
                      <a:srgbClr val="D82204"/>
                    </a:solidFill>
                    <a:latin typeface="Symbol" pitchFamily="18" charset="2"/>
                  </a:rPr>
                  <a:t>q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3" name="Rectangle 49"/>
              <p:cNvSpPr>
                <a:spLocks noChangeArrowheads="1"/>
              </p:cNvSpPr>
              <p:nvPr/>
            </p:nvSpPr>
            <p:spPr bwMode="auto">
              <a:xfrm>
                <a:off x="3122" y="2115"/>
                <a:ext cx="1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D82204"/>
                    </a:solidFill>
                    <a:latin typeface="Times" pitchFamily="18" charset="0"/>
                  </a:rPr>
                  <a:t>  )</a:t>
                </a:r>
                <a:endParaRPr lang="en-US" altLang="en-US">
                  <a:solidFill>
                    <a:srgbClr val="D82204"/>
                  </a:solidFill>
                </a:endParaRPr>
              </a:p>
            </p:txBody>
          </p:sp>
          <p:sp>
            <p:nvSpPr>
              <p:cNvPr id="1066034" name="Line 50"/>
              <p:cNvSpPr>
                <a:spLocks noChangeShapeType="1"/>
              </p:cNvSpPr>
              <p:nvPr/>
            </p:nvSpPr>
            <p:spPr bwMode="auto">
              <a:xfrm flipH="1" flipV="1">
                <a:off x="2606" y="2081"/>
                <a:ext cx="198" cy="62"/>
              </a:xfrm>
              <a:prstGeom prst="line">
                <a:avLst/>
              </a:prstGeom>
              <a:noFill/>
              <a:ln w="52388" cap="rnd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035" name="Freeform 51"/>
              <p:cNvSpPr>
                <a:spLocks/>
              </p:cNvSpPr>
              <p:nvPr/>
            </p:nvSpPr>
            <p:spPr bwMode="auto">
              <a:xfrm>
                <a:off x="2444" y="1998"/>
                <a:ext cx="213" cy="165"/>
              </a:xfrm>
              <a:custGeom>
                <a:avLst/>
                <a:gdLst/>
                <a:ahLst/>
                <a:cxnLst>
                  <a:cxn ang="0">
                    <a:pos x="188" y="83"/>
                  </a:cxn>
                  <a:cxn ang="0">
                    <a:pos x="213" y="0"/>
                  </a:cxn>
                  <a:cxn ang="0">
                    <a:pos x="0" y="25"/>
                  </a:cxn>
                  <a:cxn ang="0">
                    <a:pos x="163" y="165"/>
                  </a:cxn>
                  <a:cxn ang="0">
                    <a:pos x="188" y="83"/>
                  </a:cxn>
                </a:cxnLst>
                <a:rect l="0" t="0" r="r" b="b"/>
                <a:pathLst>
                  <a:path w="213" h="165">
                    <a:moveTo>
                      <a:pt x="188" y="83"/>
                    </a:moveTo>
                    <a:lnTo>
                      <a:pt x="213" y="0"/>
                    </a:lnTo>
                    <a:lnTo>
                      <a:pt x="0" y="25"/>
                    </a:lnTo>
                    <a:lnTo>
                      <a:pt x="163" y="165"/>
                    </a:lnTo>
                    <a:lnTo>
                      <a:pt x="188" y="83"/>
                    </a:lnTo>
                    <a:close/>
                  </a:path>
                </a:pathLst>
              </a:custGeom>
              <a:solidFill>
                <a:srgbClr val="D82204"/>
              </a:solidFill>
              <a:ln w="9525">
                <a:solidFill>
                  <a:srgbClr val="D822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66036" name="Oval 52"/>
          <p:cNvSpPr>
            <a:spLocks noChangeArrowheads="1"/>
          </p:cNvSpPr>
          <p:nvPr/>
        </p:nvSpPr>
        <p:spPr bwMode="auto">
          <a:xfrm>
            <a:off x="5883275" y="4732338"/>
            <a:ext cx="76200" cy="76200"/>
          </a:xfrm>
          <a:prstGeom prst="ellipse">
            <a:avLst/>
          </a:prstGeom>
          <a:solidFill>
            <a:srgbClr val="D82204"/>
          </a:solidFill>
          <a:ln w="12700">
            <a:solidFill>
              <a:srgbClr val="D82204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6037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5105400"/>
            <a:ext cx="2093913" cy="5603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600325" cy="609600"/>
          </a:xfrm>
        </p:spPr>
        <p:txBody>
          <a:bodyPr/>
          <a:lstStyle/>
          <a:p>
            <a:r>
              <a:rPr lang="en-US" altLang="en-US"/>
              <a:t>Real Example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5625" y="1219200"/>
            <a:ext cx="6027738" cy="5410200"/>
            <a:chOff x="1825625" y="1219200"/>
            <a:chExt cx="6027738" cy="5410200"/>
          </a:xfrm>
        </p:grpSpPr>
        <p:pic>
          <p:nvPicPr>
            <p:cNvPr id="106701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81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12192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5625" y="3886200"/>
              <a:ext cx="2743200" cy="27432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  <p:pic>
          <p:nvPicPr>
            <p:cNvPr id="106701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14963" y="4038600"/>
              <a:ext cx="2438400" cy="2438400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</p:spPr>
        </p:pic>
      </p:grpSp>
      <p:sp>
        <p:nvSpPr>
          <p:cNvPr id="1067015" name="Text Box 7"/>
          <p:cNvSpPr txBox="1">
            <a:spLocks noChangeArrowheads="1"/>
          </p:cNvSpPr>
          <p:nvPr/>
        </p:nvSpPr>
        <p:spPr bwMode="auto">
          <a:xfrm>
            <a:off x="822325" y="2360613"/>
            <a:ext cx="889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Image</a:t>
            </a:r>
          </a:p>
        </p:txBody>
      </p:sp>
      <p:sp>
        <p:nvSpPr>
          <p:cNvPr id="1067016" name="Text Box 8"/>
          <p:cNvSpPr txBox="1">
            <a:spLocks noChangeArrowheads="1"/>
          </p:cNvSpPr>
          <p:nvPr/>
        </p:nvSpPr>
        <p:spPr bwMode="auto">
          <a:xfrm>
            <a:off x="7858125" y="23622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Edges</a:t>
            </a:r>
          </a:p>
        </p:txBody>
      </p:sp>
      <p:sp>
        <p:nvSpPr>
          <p:cNvPr id="1067017" name="Text Box 9"/>
          <p:cNvSpPr txBox="1">
            <a:spLocks noChangeArrowheads="1"/>
          </p:cNvSpPr>
          <p:nvPr/>
        </p:nvSpPr>
        <p:spPr bwMode="auto">
          <a:xfrm>
            <a:off x="192088" y="5334000"/>
            <a:ext cx="159543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Accumulator</a:t>
            </a:r>
          </a:p>
          <a:p>
            <a:r>
              <a:rPr lang="en-US" altLang="en-US" sz="2000"/>
              <a:t>Array</a:t>
            </a:r>
          </a:p>
        </p:txBody>
      </p:sp>
      <p:sp>
        <p:nvSpPr>
          <p:cNvPr id="1067018" name="Text Box 10"/>
          <p:cNvSpPr txBox="1">
            <a:spLocks noChangeArrowheads="1"/>
          </p:cNvSpPr>
          <p:nvPr/>
        </p:nvSpPr>
        <p:spPr bwMode="auto">
          <a:xfrm>
            <a:off x="7934325" y="5334000"/>
            <a:ext cx="904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altLang="en-US" sz="2000"/>
              <a:t>Result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1925" y="285750"/>
            <a:ext cx="2600325" cy="609600"/>
          </a:xfrm>
        </p:spPr>
        <p:txBody>
          <a:bodyPr/>
          <a:lstStyle/>
          <a:p>
            <a:r>
              <a:rPr lang="en-US" altLang="en-US"/>
              <a:t>Modifications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7848600" cy="1752600"/>
          </a:xfrm>
        </p:spPr>
        <p:txBody>
          <a:bodyPr/>
          <a:lstStyle/>
          <a:p>
            <a:r>
              <a:rPr lang="en-US" altLang="en-US" dirty="0"/>
              <a:t>Note that this technique only uses the fact that an edge exists at point (</a:t>
            </a:r>
            <a:r>
              <a:rPr lang="en-US" altLang="en-US" dirty="0" err="1"/>
              <a:t>i,j</a:t>
            </a:r>
            <a:r>
              <a:rPr lang="en-US" altLang="en-US" dirty="0"/>
              <a:t>).</a:t>
            </a:r>
          </a:p>
          <a:p>
            <a:r>
              <a:rPr lang="en-US" altLang="en-US" dirty="0"/>
              <a:t>What about the orientation of the edge?</a:t>
            </a:r>
          </a:p>
          <a:p>
            <a:pPr lvl="1"/>
            <a:r>
              <a:rPr lang="en-US" altLang="en-US" dirty="0"/>
              <a:t>More constraints!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estimate of edge orientation as </a:t>
            </a:r>
            <a:r>
              <a:rPr lang="en-US" altLang="en-US" dirty="0">
                <a:latin typeface="Symbol" pitchFamily="18" charset="2"/>
              </a:rPr>
              <a:t>q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Each </a:t>
            </a:r>
            <a:r>
              <a:rPr lang="en-US" altLang="en-US" dirty="0" err="1"/>
              <a:t>edgel</a:t>
            </a:r>
            <a:r>
              <a:rPr lang="en-US" altLang="en-US" dirty="0"/>
              <a:t> now maps to a point in Hough space.</a:t>
            </a:r>
          </a:p>
        </p:txBody>
      </p:sp>
      <p:grpSp>
        <p:nvGrpSpPr>
          <p:cNvPr id="1068036" name="Group 4"/>
          <p:cNvGrpSpPr>
            <a:grpSpLocks/>
          </p:cNvGrpSpPr>
          <p:nvPr/>
        </p:nvGrpSpPr>
        <p:grpSpPr bwMode="auto">
          <a:xfrm>
            <a:off x="1447893" y="3048000"/>
            <a:ext cx="6019593" cy="2763430"/>
            <a:chOff x="692" y="1440"/>
            <a:chExt cx="4186" cy="2065"/>
          </a:xfrm>
        </p:grpSpPr>
        <p:sp>
          <p:nvSpPr>
            <p:cNvPr id="1068037" name="Rectangle 5" descr="Blue tissue paper"/>
            <p:cNvSpPr>
              <a:spLocks noChangeArrowheads="1"/>
            </p:cNvSpPr>
            <p:nvPr/>
          </p:nvSpPr>
          <p:spPr bwMode="auto">
            <a:xfrm>
              <a:off x="1397" y="1584"/>
              <a:ext cx="2251" cy="1376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endParaRPr lang="en-US" altLang="en-US"/>
            </a:p>
          </p:txBody>
        </p:sp>
        <p:sp>
          <p:nvSpPr>
            <p:cNvPr id="1068038" name="Line 6"/>
            <p:cNvSpPr>
              <a:spLocks noChangeShapeType="1"/>
            </p:cNvSpPr>
            <p:nvPr/>
          </p:nvSpPr>
          <p:spPr bwMode="auto">
            <a:xfrm>
              <a:off x="1766" y="1824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39" name="Line 7"/>
            <p:cNvSpPr>
              <a:spLocks noChangeShapeType="1"/>
            </p:cNvSpPr>
            <p:nvPr/>
          </p:nvSpPr>
          <p:spPr bwMode="auto">
            <a:xfrm>
              <a:off x="2081" y="2133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0" name="Line 8"/>
            <p:cNvSpPr>
              <a:spLocks noChangeShapeType="1"/>
            </p:cNvSpPr>
            <p:nvPr/>
          </p:nvSpPr>
          <p:spPr bwMode="auto">
            <a:xfrm>
              <a:off x="2342" y="2400"/>
              <a:ext cx="144" cy="14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1" name="Line 9"/>
            <p:cNvSpPr>
              <a:spLocks noChangeShapeType="1"/>
            </p:cNvSpPr>
            <p:nvPr/>
          </p:nvSpPr>
          <p:spPr bwMode="auto">
            <a:xfrm flipV="1">
              <a:off x="1382" y="144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2" name="Line 10"/>
            <p:cNvSpPr>
              <a:spLocks noChangeShapeType="1"/>
            </p:cNvSpPr>
            <p:nvPr/>
          </p:nvSpPr>
          <p:spPr bwMode="auto">
            <a:xfrm>
              <a:off x="1382" y="2976"/>
              <a:ext cx="27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3" name="Line 11"/>
            <p:cNvSpPr>
              <a:spLocks noChangeShapeType="1"/>
            </p:cNvSpPr>
            <p:nvPr/>
          </p:nvSpPr>
          <p:spPr bwMode="auto">
            <a:xfrm>
              <a:off x="854" y="2448"/>
              <a:ext cx="933" cy="92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4" name="Line 12"/>
            <p:cNvSpPr>
              <a:spLocks noChangeShapeType="1"/>
            </p:cNvSpPr>
            <p:nvPr/>
          </p:nvSpPr>
          <p:spPr bwMode="auto">
            <a:xfrm flipV="1">
              <a:off x="1078" y="189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5" name="Line 13"/>
            <p:cNvSpPr>
              <a:spLocks noChangeShapeType="1"/>
            </p:cNvSpPr>
            <p:nvPr/>
          </p:nvSpPr>
          <p:spPr bwMode="auto">
            <a:xfrm flipV="1">
              <a:off x="1403" y="2213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6" name="Line 14"/>
            <p:cNvSpPr>
              <a:spLocks noChangeShapeType="1"/>
            </p:cNvSpPr>
            <p:nvPr/>
          </p:nvSpPr>
          <p:spPr bwMode="auto">
            <a:xfrm flipV="1">
              <a:off x="1659" y="2469"/>
              <a:ext cx="736" cy="73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stealth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047" name="Text Box 15"/>
            <p:cNvSpPr txBox="1">
              <a:spLocks noChangeArrowheads="1"/>
            </p:cNvSpPr>
            <p:nvPr/>
          </p:nvSpPr>
          <p:spPr bwMode="auto">
            <a:xfrm>
              <a:off x="2946" y="1604"/>
              <a:ext cx="718" cy="34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solidFill>
                    <a:schemeClr val="bg2"/>
                  </a:solidFill>
                </a:rPr>
                <a:t>Image</a:t>
              </a:r>
            </a:p>
          </p:txBody>
        </p:sp>
        <p:sp>
          <p:nvSpPr>
            <p:cNvPr id="1068048" name="Text Box 16"/>
            <p:cNvSpPr txBox="1">
              <a:spLocks noChangeArrowheads="1"/>
            </p:cNvSpPr>
            <p:nvPr/>
          </p:nvSpPr>
          <p:spPr bwMode="auto">
            <a:xfrm>
              <a:off x="692" y="2976"/>
              <a:ext cx="901" cy="52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Origin is arbitrary</a:t>
              </a:r>
            </a:p>
          </p:txBody>
        </p:sp>
        <p:sp>
          <p:nvSpPr>
            <p:cNvPr id="1068049" name="Text Box 17"/>
            <p:cNvSpPr txBox="1">
              <a:spLocks noChangeArrowheads="1"/>
            </p:cNvSpPr>
            <p:nvPr/>
          </p:nvSpPr>
          <p:spPr bwMode="auto">
            <a:xfrm>
              <a:off x="3782" y="2017"/>
              <a:ext cx="1096" cy="75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2000" dirty="0"/>
                <a:t>The three </a:t>
              </a:r>
              <a:r>
                <a:rPr lang="en-US" altLang="en-US" sz="2000" dirty="0" err="1" smtClean="0"/>
                <a:t>edgels</a:t>
              </a:r>
              <a:r>
                <a:rPr lang="en-US" altLang="en-US" sz="2000" dirty="0" smtClean="0"/>
                <a:t> </a:t>
              </a:r>
              <a:r>
                <a:rPr lang="en-US" altLang="en-US" sz="2000" dirty="0"/>
                <a:t>have same (r, </a:t>
              </a:r>
              <a:r>
                <a:rPr lang="en-US" altLang="en-US" sz="2000" i="1" dirty="0">
                  <a:solidFill>
                    <a:srgbClr val="FFFFFF"/>
                  </a:solidFill>
                  <a:latin typeface="Symbol" pitchFamily="18" charset="2"/>
                </a:rPr>
                <a:t>q</a:t>
              </a:r>
              <a:r>
                <a:rPr lang="en-US" altLang="en-US" sz="20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11350"/>
            <a:ext cx="7848600" cy="914400"/>
          </a:xfrm>
        </p:spPr>
        <p:txBody>
          <a:bodyPr/>
          <a:lstStyle/>
          <a:p>
            <a:r>
              <a:rPr lang="en-US" altLang="en-US" dirty="0" err="1"/>
              <a:t>Colinear</a:t>
            </a:r>
            <a:r>
              <a:rPr lang="en-US" altLang="en-US" dirty="0"/>
              <a:t> edges in Cartesian coordinate space now form point clusters in (</a:t>
            </a:r>
            <a:r>
              <a:rPr lang="en-US" altLang="en-US" dirty="0" err="1"/>
              <a:t>m,b</a:t>
            </a:r>
            <a:r>
              <a:rPr lang="en-US" altLang="en-US" dirty="0"/>
              <a:t>) parameter space.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838200" y="2825750"/>
            <a:ext cx="7602538" cy="2355850"/>
            <a:chOff x="838200" y="2825750"/>
            <a:chExt cx="7602538" cy="2355850"/>
          </a:xfrm>
        </p:grpSpPr>
        <p:grpSp>
          <p:nvGrpSpPr>
            <p:cNvPr id="1069060" name="Group 4"/>
            <p:cNvGrpSpPr>
              <a:grpSpLocks/>
            </p:cNvGrpSpPr>
            <p:nvPr/>
          </p:nvGrpSpPr>
          <p:grpSpPr bwMode="auto">
            <a:xfrm>
              <a:off x="838200" y="2825750"/>
              <a:ext cx="3906838" cy="2355850"/>
              <a:chOff x="1427" y="1300"/>
              <a:chExt cx="2905" cy="1720"/>
            </a:xfrm>
          </p:grpSpPr>
          <p:sp>
            <p:nvSpPr>
              <p:cNvPr id="1069061" name="Rectangle 5"/>
              <p:cNvSpPr>
                <a:spLocks noChangeArrowheads="1"/>
              </p:cNvSpPr>
              <p:nvPr/>
            </p:nvSpPr>
            <p:spPr bwMode="auto">
              <a:xfrm>
                <a:off x="1427" y="1300"/>
                <a:ext cx="2905" cy="172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2" name="Freeform 6"/>
              <p:cNvSpPr>
                <a:spLocks/>
              </p:cNvSpPr>
              <p:nvPr/>
            </p:nvSpPr>
            <p:spPr bwMode="auto">
              <a:xfrm>
                <a:off x="1452" y="1540"/>
                <a:ext cx="2458" cy="1447"/>
              </a:xfrm>
              <a:custGeom>
                <a:avLst/>
                <a:gdLst/>
                <a:ahLst/>
                <a:cxnLst>
                  <a:cxn ang="0">
                    <a:pos x="897" y="985"/>
                  </a:cxn>
                  <a:cxn ang="0">
                    <a:pos x="1432" y="553"/>
                  </a:cxn>
                  <a:cxn ang="0">
                    <a:pos x="2056" y="177"/>
                  </a:cxn>
                  <a:cxn ang="0">
                    <a:pos x="2281" y="0"/>
                  </a:cxn>
                  <a:cxn ang="0">
                    <a:pos x="2458" y="0"/>
                  </a:cxn>
                  <a:cxn ang="0">
                    <a:pos x="2458" y="1447"/>
                  </a:cxn>
                  <a:cxn ang="0">
                    <a:pos x="0" y="1447"/>
                  </a:cxn>
                  <a:cxn ang="0">
                    <a:pos x="240" y="1296"/>
                  </a:cxn>
                  <a:cxn ang="0">
                    <a:pos x="897" y="985"/>
                  </a:cxn>
                </a:cxnLst>
                <a:rect l="0" t="0" r="r" b="b"/>
                <a:pathLst>
                  <a:path w="2458" h="1447">
                    <a:moveTo>
                      <a:pt x="897" y="985"/>
                    </a:moveTo>
                    <a:lnTo>
                      <a:pt x="1432" y="553"/>
                    </a:lnTo>
                    <a:lnTo>
                      <a:pt x="2056" y="177"/>
                    </a:lnTo>
                    <a:lnTo>
                      <a:pt x="2281" y="0"/>
                    </a:lnTo>
                    <a:lnTo>
                      <a:pt x="2458" y="0"/>
                    </a:lnTo>
                    <a:lnTo>
                      <a:pt x="2458" y="1447"/>
                    </a:lnTo>
                    <a:lnTo>
                      <a:pt x="0" y="1447"/>
                    </a:lnTo>
                    <a:lnTo>
                      <a:pt x="240" y="1296"/>
                    </a:lnTo>
                    <a:lnTo>
                      <a:pt x="897" y="98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63" name="Rectangle 7"/>
              <p:cNvSpPr>
                <a:spLocks noChangeArrowheads="1"/>
              </p:cNvSpPr>
              <p:nvPr/>
            </p:nvSpPr>
            <p:spPr bwMode="auto">
              <a:xfrm>
                <a:off x="2933" y="1584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4" name="Rectangle 8"/>
              <p:cNvSpPr>
                <a:spLocks noChangeArrowheads="1"/>
              </p:cNvSpPr>
              <p:nvPr/>
            </p:nvSpPr>
            <p:spPr bwMode="auto">
              <a:xfrm>
                <a:off x="3021" y="1680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/>
              </a:p>
            </p:txBody>
          </p:sp>
          <p:sp>
            <p:nvSpPr>
              <p:cNvPr id="1069065" name="Rectangle 9"/>
              <p:cNvSpPr>
                <a:spLocks noChangeArrowheads="1"/>
              </p:cNvSpPr>
              <p:nvPr/>
            </p:nvSpPr>
            <p:spPr bwMode="auto">
              <a:xfrm>
                <a:off x="2374" y="1959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6" name="Rectangle 10"/>
              <p:cNvSpPr>
                <a:spLocks noChangeArrowheads="1"/>
              </p:cNvSpPr>
              <p:nvPr/>
            </p:nvSpPr>
            <p:spPr bwMode="auto">
              <a:xfrm>
                <a:off x="2462" y="2056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/>
              </a:p>
            </p:txBody>
          </p:sp>
          <p:sp>
            <p:nvSpPr>
              <p:cNvPr id="1069067" name="Rectangle 11"/>
              <p:cNvSpPr>
                <a:spLocks noChangeArrowheads="1"/>
              </p:cNvSpPr>
              <p:nvPr/>
            </p:nvSpPr>
            <p:spPr bwMode="auto">
              <a:xfrm>
                <a:off x="1868" y="2296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E</a:t>
                </a:r>
                <a:endParaRPr lang="en-US" altLang="en-US"/>
              </a:p>
            </p:txBody>
          </p:sp>
          <p:sp>
            <p:nvSpPr>
              <p:cNvPr id="1069068" name="Rectangle 12"/>
              <p:cNvSpPr>
                <a:spLocks noChangeArrowheads="1"/>
              </p:cNvSpPr>
              <p:nvPr/>
            </p:nvSpPr>
            <p:spPr bwMode="auto">
              <a:xfrm>
                <a:off x="1957" y="2392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  <p:sp>
            <p:nvSpPr>
              <p:cNvPr id="1069069" name="Line 13"/>
              <p:cNvSpPr>
                <a:spLocks noChangeShapeType="1"/>
              </p:cNvSpPr>
              <p:nvPr/>
            </p:nvSpPr>
            <p:spPr bwMode="auto">
              <a:xfrm flipV="1">
                <a:off x="1452" y="1788"/>
                <a:ext cx="2433" cy="1151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0" name="Line 14"/>
              <p:cNvSpPr>
                <a:spLocks noChangeShapeType="1"/>
              </p:cNvSpPr>
              <p:nvPr/>
            </p:nvSpPr>
            <p:spPr bwMode="auto">
              <a:xfrm flipV="1">
                <a:off x="1821" y="1540"/>
                <a:ext cx="1680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1" name="Line 15"/>
              <p:cNvSpPr>
                <a:spLocks noChangeShapeType="1"/>
              </p:cNvSpPr>
              <p:nvPr/>
            </p:nvSpPr>
            <p:spPr bwMode="auto">
              <a:xfrm flipH="1">
                <a:off x="1469" y="1540"/>
                <a:ext cx="2272" cy="1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2" name="Line 16"/>
              <p:cNvSpPr>
                <a:spLocks noChangeShapeType="1"/>
              </p:cNvSpPr>
              <p:nvPr/>
            </p:nvSpPr>
            <p:spPr bwMode="auto">
              <a:xfrm flipV="1">
                <a:off x="2518" y="2196"/>
                <a:ext cx="207" cy="167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3" name="Line 17"/>
              <p:cNvSpPr>
                <a:spLocks noChangeShapeType="1"/>
              </p:cNvSpPr>
              <p:nvPr/>
            </p:nvSpPr>
            <p:spPr bwMode="auto">
              <a:xfrm flipH="1" flipV="1">
                <a:off x="2554" y="2177"/>
                <a:ext cx="83" cy="10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4" name="Freeform 18"/>
              <p:cNvSpPr>
                <a:spLocks/>
              </p:cNvSpPr>
              <p:nvPr/>
            </p:nvSpPr>
            <p:spPr bwMode="auto">
              <a:xfrm>
                <a:off x="2496" y="2104"/>
                <a:ext cx="95" cy="104"/>
              </a:xfrm>
              <a:custGeom>
                <a:avLst/>
                <a:gdLst/>
                <a:ahLst/>
                <a:cxnLst>
                  <a:cxn ang="0">
                    <a:pos x="62" y="77"/>
                  </a:cxn>
                  <a:cxn ang="0">
                    <a:pos x="95" y="50"/>
                  </a:cxn>
                  <a:cxn ang="0">
                    <a:pos x="0" y="0"/>
                  </a:cxn>
                  <a:cxn ang="0">
                    <a:pos x="27" y="104"/>
                  </a:cxn>
                  <a:cxn ang="0">
                    <a:pos x="62" y="77"/>
                  </a:cxn>
                </a:cxnLst>
                <a:rect l="0" t="0" r="r" b="b"/>
                <a:pathLst>
                  <a:path w="95" h="104">
                    <a:moveTo>
                      <a:pt x="62" y="77"/>
                    </a:moveTo>
                    <a:lnTo>
                      <a:pt x="95" y="50"/>
                    </a:lnTo>
                    <a:lnTo>
                      <a:pt x="0" y="0"/>
                    </a:lnTo>
                    <a:lnTo>
                      <a:pt x="27" y="104"/>
                    </a:lnTo>
                    <a:lnTo>
                      <a:pt x="62" y="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5" name="Oval 19"/>
              <p:cNvSpPr>
                <a:spLocks noChangeArrowheads="1"/>
              </p:cNvSpPr>
              <p:nvPr/>
            </p:nvSpPr>
            <p:spPr bwMode="auto">
              <a:xfrm>
                <a:off x="2604" y="2252"/>
                <a:ext cx="73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6" name="Line 20"/>
              <p:cNvSpPr>
                <a:spLocks noChangeShapeType="1"/>
              </p:cNvSpPr>
              <p:nvPr/>
            </p:nvSpPr>
            <p:spPr bwMode="auto">
              <a:xfrm flipV="1">
                <a:off x="1965" y="2580"/>
                <a:ext cx="232" cy="119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7" name="Line 21"/>
              <p:cNvSpPr>
                <a:spLocks noChangeShapeType="1"/>
              </p:cNvSpPr>
              <p:nvPr/>
            </p:nvSpPr>
            <p:spPr bwMode="auto">
              <a:xfrm flipH="1" flipV="1">
                <a:off x="2020" y="2523"/>
                <a:ext cx="73" cy="12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8" name="Freeform 22"/>
              <p:cNvSpPr>
                <a:spLocks/>
              </p:cNvSpPr>
              <p:nvPr/>
            </p:nvSpPr>
            <p:spPr bwMode="auto">
              <a:xfrm>
                <a:off x="1976" y="2440"/>
                <a:ext cx="87" cy="108"/>
              </a:xfrm>
              <a:custGeom>
                <a:avLst/>
                <a:gdLst/>
                <a:ahLst/>
                <a:cxnLst>
                  <a:cxn ang="0">
                    <a:pos x="48" y="87"/>
                  </a:cxn>
                  <a:cxn ang="0">
                    <a:pos x="87" y="66"/>
                  </a:cxn>
                  <a:cxn ang="0">
                    <a:pos x="0" y="0"/>
                  </a:cxn>
                  <a:cxn ang="0">
                    <a:pos x="10" y="108"/>
                  </a:cxn>
                  <a:cxn ang="0">
                    <a:pos x="48" y="87"/>
                  </a:cxn>
                </a:cxnLst>
                <a:rect l="0" t="0" r="r" b="b"/>
                <a:pathLst>
                  <a:path w="87" h="108">
                    <a:moveTo>
                      <a:pt x="48" y="87"/>
                    </a:moveTo>
                    <a:lnTo>
                      <a:pt x="87" y="66"/>
                    </a:lnTo>
                    <a:lnTo>
                      <a:pt x="0" y="0"/>
                    </a:lnTo>
                    <a:lnTo>
                      <a:pt x="10" y="108"/>
                    </a:lnTo>
                    <a:lnTo>
                      <a:pt x="4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79" name="Oval 23"/>
              <p:cNvSpPr>
                <a:spLocks noChangeArrowheads="1"/>
              </p:cNvSpPr>
              <p:nvPr/>
            </p:nvSpPr>
            <p:spPr bwMode="auto">
              <a:xfrm>
                <a:off x="2061" y="2628"/>
                <a:ext cx="71" cy="7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0" name="Line 24"/>
              <p:cNvSpPr>
                <a:spLocks noChangeShapeType="1"/>
              </p:cNvSpPr>
              <p:nvPr/>
            </p:nvSpPr>
            <p:spPr bwMode="auto">
              <a:xfrm flipV="1">
                <a:off x="3028" y="1813"/>
                <a:ext cx="273" cy="176"/>
              </a:xfrm>
              <a:prstGeom prst="line">
                <a:avLst/>
              </a:prstGeom>
              <a:noFill/>
              <a:ln w="523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1" name="Line 25"/>
              <p:cNvSpPr>
                <a:spLocks noChangeShapeType="1"/>
              </p:cNvSpPr>
              <p:nvPr/>
            </p:nvSpPr>
            <p:spPr bwMode="auto">
              <a:xfrm flipH="1" flipV="1">
                <a:off x="3109" y="1805"/>
                <a:ext cx="63" cy="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2" name="Freeform 26"/>
              <p:cNvSpPr>
                <a:spLocks/>
              </p:cNvSpPr>
              <p:nvPr/>
            </p:nvSpPr>
            <p:spPr bwMode="auto">
              <a:xfrm>
                <a:off x="3057" y="1728"/>
                <a:ext cx="90" cy="106"/>
              </a:xfrm>
              <a:custGeom>
                <a:avLst/>
                <a:gdLst/>
                <a:ahLst/>
                <a:cxnLst>
                  <a:cxn ang="0">
                    <a:pos x="56" y="81"/>
                  </a:cxn>
                  <a:cxn ang="0">
                    <a:pos x="90" y="58"/>
                  </a:cxn>
                  <a:cxn ang="0">
                    <a:pos x="0" y="0"/>
                  </a:cxn>
                  <a:cxn ang="0">
                    <a:pos x="19" y="106"/>
                  </a:cxn>
                  <a:cxn ang="0">
                    <a:pos x="56" y="81"/>
                  </a:cxn>
                </a:cxnLst>
                <a:rect l="0" t="0" r="r" b="b"/>
                <a:pathLst>
                  <a:path w="90" h="106">
                    <a:moveTo>
                      <a:pt x="56" y="81"/>
                    </a:moveTo>
                    <a:lnTo>
                      <a:pt x="90" y="58"/>
                    </a:lnTo>
                    <a:lnTo>
                      <a:pt x="0" y="0"/>
                    </a:lnTo>
                    <a:lnTo>
                      <a:pt x="19" y="106"/>
                    </a:lnTo>
                    <a:lnTo>
                      <a:pt x="56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3" name="Oval 27"/>
              <p:cNvSpPr>
                <a:spLocks noChangeArrowheads="1"/>
              </p:cNvSpPr>
              <p:nvPr/>
            </p:nvSpPr>
            <p:spPr bwMode="auto">
              <a:xfrm>
                <a:off x="3149" y="1876"/>
                <a:ext cx="71" cy="7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084" name="Rectangle 28"/>
              <p:cNvSpPr>
                <a:spLocks noChangeArrowheads="1"/>
              </p:cNvSpPr>
              <p:nvPr/>
            </p:nvSpPr>
            <p:spPr bwMode="auto">
              <a:xfrm>
                <a:off x="3797" y="1370"/>
                <a:ext cx="104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5" name="Rectangle 29"/>
              <p:cNvSpPr>
                <a:spLocks noChangeArrowheads="1"/>
              </p:cNvSpPr>
              <p:nvPr/>
            </p:nvSpPr>
            <p:spPr bwMode="auto">
              <a:xfrm>
                <a:off x="3885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1</a:t>
                </a:r>
                <a:endParaRPr lang="en-US" altLang="en-US" dirty="0"/>
              </a:p>
            </p:txBody>
          </p:sp>
          <p:sp>
            <p:nvSpPr>
              <p:cNvPr id="1069086" name="Rectangle 30"/>
              <p:cNvSpPr>
                <a:spLocks noChangeArrowheads="1"/>
              </p:cNvSpPr>
              <p:nvPr/>
            </p:nvSpPr>
            <p:spPr bwMode="auto">
              <a:xfrm>
                <a:off x="3479" y="1370"/>
                <a:ext cx="103" cy="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 dirty="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 dirty="0"/>
              </a:p>
            </p:txBody>
          </p:sp>
          <p:sp>
            <p:nvSpPr>
              <p:cNvPr id="1069087" name="Rectangle 31"/>
              <p:cNvSpPr>
                <a:spLocks noChangeArrowheads="1"/>
              </p:cNvSpPr>
              <p:nvPr/>
            </p:nvSpPr>
            <p:spPr bwMode="auto">
              <a:xfrm>
                <a:off x="3566" y="1465"/>
                <a:ext cx="47" cy="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 dirty="0">
                    <a:solidFill>
                      <a:srgbClr val="000000"/>
                    </a:solidFill>
                    <a:latin typeface="Times" pitchFamily="18" charset="0"/>
                  </a:rPr>
                  <a:t>2</a:t>
                </a:r>
                <a:endParaRPr lang="en-US" altLang="en-US" dirty="0"/>
              </a:p>
            </p:txBody>
          </p:sp>
          <p:sp>
            <p:nvSpPr>
              <p:cNvPr id="1069088" name="Rectangle 32"/>
              <p:cNvSpPr>
                <a:spLocks noChangeArrowheads="1"/>
              </p:cNvSpPr>
              <p:nvPr/>
            </p:nvSpPr>
            <p:spPr bwMode="auto">
              <a:xfrm>
                <a:off x="3958" y="1738"/>
                <a:ext cx="104" cy="2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Times" pitchFamily="18" charset="0"/>
                  </a:rPr>
                  <a:t>L</a:t>
                </a:r>
                <a:endParaRPr lang="en-US" altLang="en-US"/>
              </a:p>
            </p:txBody>
          </p:sp>
          <p:sp>
            <p:nvSpPr>
              <p:cNvPr id="1069089" name="Rectangle 33"/>
              <p:cNvSpPr>
                <a:spLocks noChangeArrowheads="1"/>
              </p:cNvSpPr>
              <p:nvPr/>
            </p:nvSpPr>
            <p:spPr bwMode="auto">
              <a:xfrm>
                <a:off x="4046" y="1834"/>
                <a:ext cx="48" cy="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000">
                    <a:solidFill>
                      <a:srgbClr val="000000"/>
                    </a:solidFill>
                    <a:latin typeface="Times" pitchFamily="18" charset="0"/>
                  </a:rPr>
                  <a:t>3</a:t>
                </a:r>
                <a:endParaRPr lang="en-US" altLang="en-US"/>
              </a:p>
            </p:txBody>
          </p:sp>
        </p:grpSp>
        <p:pic>
          <p:nvPicPr>
            <p:cNvPr id="1069090" name="Picture 34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5486400" y="2825750"/>
              <a:ext cx="2725738" cy="2355850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69091" name="Rectangle 35"/>
            <p:cNvSpPr>
              <a:spLocks noChangeArrowheads="1"/>
            </p:cNvSpPr>
            <p:nvPr/>
          </p:nvSpPr>
          <p:spPr bwMode="auto">
            <a:xfrm>
              <a:off x="8001000" y="2833688"/>
              <a:ext cx="439738" cy="233680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092" name="Text Box 36"/>
            <p:cNvSpPr txBox="1">
              <a:spLocks noChangeArrowheads="1"/>
            </p:cNvSpPr>
            <p:nvPr/>
          </p:nvSpPr>
          <p:spPr bwMode="auto">
            <a:xfrm>
              <a:off x="7924800" y="4549775"/>
              <a:ext cx="420688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83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458200" cy="4495800"/>
          </a:xfrm>
        </p:spPr>
        <p:txBody>
          <a:bodyPr/>
          <a:lstStyle/>
          <a:p>
            <a:r>
              <a:rPr lang="en-US" dirty="0"/>
              <a:t>First order edge detectors (lecture - required)</a:t>
            </a:r>
          </a:p>
          <a:p>
            <a:pPr lvl="1"/>
            <a:r>
              <a:rPr lang="en-US" dirty="0"/>
              <a:t>Mathematics</a:t>
            </a:r>
          </a:p>
          <a:p>
            <a:pPr lvl="1"/>
            <a:r>
              <a:rPr lang="en-US" dirty="0"/>
              <a:t>1x2, Roberts, </a:t>
            </a:r>
            <a:r>
              <a:rPr lang="en-US" dirty="0" err="1"/>
              <a:t>Sobel</a:t>
            </a:r>
            <a:r>
              <a:rPr lang="en-US" dirty="0"/>
              <a:t>, Prewitt</a:t>
            </a:r>
          </a:p>
          <a:p>
            <a:r>
              <a:rPr lang="en-US" dirty="0"/>
              <a:t>Canny edge detector (after-class reading)</a:t>
            </a:r>
          </a:p>
          <a:p>
            <a:r>
              <a:rPr lang="en-US" dirty="0"/>
              <a:t>Second order edge detector (after-class reading)</a:t>
            </a:r>
          </a:p>
          <a:p>
            <a:pPr lvl="1"/>
            <a:r>
              <a:rPr lang="en-US" dirty="0" err="1"/>
              <a:t>Laplacian</a:t>
            </a:r>
            <a:r>
              <a:rPr lang="en-US" dirty="0"/>
              <a:t>, LOG / DOG</a:t>
            </a:r>
          </a:p>
          <a:p>
            <a:r>
              <a:rPr lang="en-US" dirty="0"/>
              <a:t>Hough Transform – detect by voting</a:t>
            </a:r>
          </a:p>
          <a:p>
            <a:pPr lvl="1"/>
            <a:r>
              <a:rPr lang="en-US" dirty="0"/>
              <a:t>Lines</a:t>
            </a:r>
          </a:p>
          <a:p>
            <a:pPr lvl="1"/>
            <a:r>
              <a:rPr lang="en-US" dirty="0"/>
              <a:t>Circles</a:t>
            </a:r>
          </a:p>
          <a:p>
            <a:pPr lvl="1"/>
            <a:r>
              <a:rPr lang="en-US" dirty="0"/>
              <a:t>Other shapes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543675" y="285750"/>
            <a:ext cx="2524125" cy="609600"/>
          </a:xfrm>
        </p:spPr>
        <p:txBody>
          <a:bodyPr/>
          <a:lstStyle/>
          <a:p>
            <a:r>
              <a:rPr lang="en-US" altLang="en-US"/>
              <a:t>Gradient Data</a:t>
            </a:r>
          </a:p>
        </p:txBody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3543300" cy="2362200"/>
          </a:xfrm>
        </p:spPr>
        <p:txBody>
          <a:bodyPr/>
          <a:lstStyle/>
          <a:p>
            <a:r>
              <a:rPr lang="en-US" altLang="en-US" dirty="0"/>
              <a:t>‘Average’ point in Hough Space: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Leads to an ‘average’ line in image space:</a:t>
            </a:r>
          </a:p>
        </p:txBody>
      </p:sp>
      <p:grpSp>
        <p:nvGrpSpPr>
          <p:cNvPr id="1070084" name="Group 4"/>
          <p:cNvGrpSpPr>
            <a:grpSpLocks/>
          </p:cNvGrpSpPr>
          <p:nvPr/>
        </p:nvGrpSpPr>
        <p:grpSpPr bwMode="auto">
          <a:xfrm>
            <a:off x="4800600" y="1295400"/>
            <a:ext cx="3060700" cy="2286000"/>
            <a:chOff x="864" y="2448"/>
            <a:chExt cx="2399" cy="1825"/>
          </a:xfrm>
        </p:grpSpPr>
        <p:pic>
          <p:nvPicPr>
            <p:cNvPr id="107008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48746"/>
            <a:stretch>
              <a:fillRect/>
            </a:stretch>
          </p:blipFill>
          <p:spPr bwMode="auto">
            <a:xfrm>
              <a:off x="864" y="2448"/>
              <a:ext cx="2112" cy="1825"/>
            </a:xfrm>
            <a:prstGeom prst="rect">
              <a:avLst/>
            </a:prstGeom>
            <a:solidFill>
              <a:schemeClr val="folHlink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070086" name="Oval 6"/>
            <p:cNvSpPr>
              <a:spLocks noChangeArrowheads="1"/>
            </p:cNvSpPr>
            <p:nvPr/>
          </p:nvSpPr>
          <p:spPr bwMode="auto">
            <a:xfrm>
              <a:off x="2175" y="3158"/>
              <a:ext cx="48" cy="48"/>
            </a:xfrm>
            <a:prstGeom prst="ellipse">
              <a:avLst/>
            </a:prstGeom>
            <a:solidFill>
              <a:srgbClr val="D82204"/>
            </a:solidFill>
            <a:ln w="12700">
              <a:solidFill>
                <a:srgbClr val="D822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7" name="Rectangle 7"/>
            <p:cNvSpPr>
              <a:spLocks noChangeArrowheads="1"/>
            </p:cNvSpPr>
            <p:nvPr/>
          </p:nvSpPr>
          <p:spPr bwMode="auto">
            <a:xfrm>
              <a:off x="2976" y="2453"/>
              <a:ext cx="277" cy="181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folHlink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088" name="Text Box 8"/>
            <p:cNvSpPr txBox="1">
              <a:spLocks noChangeArrowheads="1"/>
            </p:cNvSpPr>
            <p:nvPr/>
          </p:nvSpPr>
          <p:spPr bwMode="auto">
            <a:xfrm>
              <a:off x="2933" y="3812"/>
              <a:ext cx="330" cy="36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>
                  <a:solidFill>
                    <a:schemeClr val="bg2"/>
                  </a:solidFill>
                  <a:latin typeface="Times" pitchFamily="18" charset="0"/>
                </a:rPr>
                <a:t>m</a:t>
              </a:r>
            </a:p>
          </p:txBody>
        </p:sp>
      </p:grpSp>
      <p:pic>
        <p:nvPicPr>
          <p:cNvPr id="107008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3986213" cy="2389188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2275" y="285750"/>
            <a:ext cx="2371725" cy="609600"/>
          </a:xfrm>
        </p:spPr>
        <p:txBody>
          <a:bodyPr/>
          <a:lstStyle/>
          <a:p>
            <a:r>
              <a:rPr lang="en-US" altLang="en-US"/>
              <a:t>Post Hough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458200" cy="2362200"/>
          </a:xfrm>
        </p:spPr>
        <p:txBody>
          <a:bodyPr/>
          <a:lstStyle/>
          <a:p>
            <a:r>
              <a:rPr lang="en-US" altLang="en-US" dirty="0"/>
              <a:t>Image space localization is lost: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Consequently, we still need to do some image space manipulations, e.g., something like an edge 'connected components' algorithm.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r>
              <a:rPr lang="en-US" altLang="en-US" dirty="0" err="1">
                <a:solidFill>
                  <a:schemeClr val="tx1"/>
                </a:solidFill>
              </a:rPr>
              <a:t>Heikki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Kälviäinen</a:t>
            </a:r>
            <a:r>
              <a:rPr lang="en-US" altLang="en-US" dirty="0">
                <a:solidFill>
                  <a:schemeClr val="tx1"/>
                </a:solidFill>
              </a:rPr>
              <a:t>, Petri </a:t>
            </a:r>
            <a:r>
              <a:rPr lang="en-US" altLang="en-US" dirty="0" err="1">
                <a:solidFill>
                  <a:schemeClr val="tx1"/>
                </a:solidFill>
              </a:rPr>
              <a:t>Hirvonen</a:t>
            </a:r>
            <a:r>
              <a:rPr lang="en-US" altLang="en-US" dirty="0">
                <a:solidFill>
                  <a:schemeClr val="tx1"/>
                </a:solidFill>
              </a:rPr>
              <a:t>, L. </a:t>
            </a:r>
            <a:r>
              <a:rPr lang="en-US" altLang="en-US" dirty="0" err="1">
                <a:solidFill>
                  <a:schemeClr val="tx1"/>
                </a:solidFill>
              </a:rPr>
              <a:t>Xu</a:t>
            </a:r>
            <a:r>
              <a:rPr lang="en-US" altLang="en-US" dirty="0">
                <a:solidFill>
                  <a:schemeClr val="tx1"/>
                </a:solidFill>
              </a:rPr>
              <a:t> and </a:t>
            </a:r>
            <a:r>
              <a:rPr lang="en-US" altLang="en-US" dirty="0" err="1">
                <a:solidFill>
                  <a:schemeClr val="tx1"/>
                </a:solidFill>
              </a:rPr>
              <a:t>Erkki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Oja</a:t>
            </a:r>
            <a:r>
              <a:rPr lang="en-US" altLang="en-US" dirty="0">
                <a:solidFill>
                  <a:schemeClr val="tx1"/>
                </a:solidFill>
              </a:rPr>
              <a:t>, “Probabilistic and </a:t>
            </a:r>
            <a:r>
              <a:rPr lang="en-US" altLang="en-US" dirty="0" err="1">
                <a:solidFill>
                  <a:schemeClr val="tx1"/>
                </a:solidFill>
              </a:rPr>
              <a:t>nonprobabilistic</a:t>
            </a:r>
            <a:r>
              <a:rPr lang="en-US" altLang="en-US" dirty="0">
                <a:solidFill>
                  <a:schemeClr val="tx1"/>
                </a:solidFill>
              </a:rPr>
              <a:t> Hough Transforms: Overview and comparisons”, </a:t>
            </a:r>
            <a:r>
              <a:rPr lang="en-US" altLang="en-US" i="1" dirty="0">
                <a:solidFill>
                  <a:schemeClr val="tx1"/>
                </a:solidFill>
              </a:rPr>
              <a:t>Image and vision computing</a:t>
            </a:r>
            <a:r>
              <a:rPr lang="en-US" altLang="en-US" dirty="0">
                <a:solidFill>
                  <a:schemeClr val="tx1"/>
                </a:solidFill>
              </a:rPr>
              <a:t>, Volume 13, Number 4, pp. 239-252, May 1995.</a:t>
            </a:r>
            <a:endParaRPr lang="en-US" altLang="en-US" dirty="0">
              <a:solidFill>
                <a:schemeClr val="tx1"/>
              </a:solidFill>
              <a:latin typeface="Times-Bold"/>
            </a:endParaRPr>
          </a:p>
          <a:p>
            <a:endParaRPr lang="en-US" altLang="en-US" dirty="0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1524000" y="1752600"/>
            <a:ext cx="5875338" cy="200342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1654175" y="2095500"/>
            <a:ext cx="2728913" cy="1555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5" name="Line 7"/>
          <p:cNvSpPr>
            <a:spLocks noChangeShapeType="1"/>
          </p:cNvSpPr>
          <p:nvPr/>
        </p:nvSpPr>
        <p:spPr bwMode="auto">
          <a:xfrm>
            <a:off x="1878013" y="2219325"/>
            <a:ext cx="1524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6" name="Line 8"/>
          <p:cNvSpPr>
            <a:spLocks noChangeShapeType="1"/>
          </p:cNvSpPr>
          <p:nvPr/>
        </p:nvSpPr>
        <p:spPr bwMode="auto">
          <a:xfrm>
            <a:off x="2090738" y="2371725"/>
            <a:ext cx="142875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7" name="Line 9"/>
          <p:cNvSpPr>
            <a:spLocks noChangeShapeType="1"/>
          </p:cNvSpPr>
          <p:nvPr/>
        </p:nvSpPr>
        <p:spPr bwMode="auto">
          <a:xfrm>
            <a:off x="2303463" y="2530475"/>
            <a:ext cx="214312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8" name="Line 10"/>
          <p:cNvSpPr>
            <a:spLocks noChangeShapeType="1"/>
          </p:cNvSpPr>
          <p:nvPr/>
        </p:nvSpPr>
        <p:spPr bwMode="auto">
          <a:xfrm>
            <a:off x="3060700" y="3136900"/>
            <a:ext cx="165100" cy="1143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39" name="Line 11"/>
          <p:cNvSpPr>
            <a:spLocks noChangeShapeType="1"/>
          </p:cNvSpPr>
          <p:nvPr/>
        </p:nvSpPr>
        <p:spPr bwMode="auto">
          <a:xfrm>
            <a:off x="3286125" y="3319463"/>
            <a:ext cx="223838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0" name="Line 12"/>
          <p:cNvSpPr>
            <a:spLocks noChangeShapeType="1"/>
          </p:cNvSpPr>
          <p:nvPr/>
        </p:nvSpPr>
        <p:spPr bwMode="auto">
          <a:xfrm>
            <a:off x="2351088" y="2425700"/>
            <a:ext cx="2247900" cy="104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3263900" y="2530475"/>
            <a:ext cx="1309688" cy="596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142" name="Rectangle 14"/>
          <p:cNvSpPr>
            <a:spLocks noChangeArrowheads="1"/>
          </p:cNvSpPr>
          <p:nvPr/>
        </p:nvSpPr>
        <p:spPr bwMode="auto">
          <a:xfrm>
            <a:off x="4645025" y="2455863"/>
            <a:ext cx="2336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both sets contribute to </a:t>
            </a:r>
          </a:p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the same Hough maxima.</a:t>
            </a:r>
          </a:p>
        </p:txBody>
      </p:sp>
      <p:sp>
        <p:nvSpPr>
          <p:cNvPr id="1072143" name="Rectangle 15"/>
          <p:cNvSpPr>
            <a:spLocks noChangeArrowheads="1"/>
          </p:cNvSpPr>
          <p:nvPr/>
        </p:nvSpPr>
        <p:spPr bwMode="auto">
          <a:xfrm>
            <a:off x="7334250" y="2455863"/>
            <a:ext cx="57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Times" pitchFamily="18" charset="0"/>
              </a:rPr>
              <a:t> </a:t>
            </a: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467475" y="285750"/>
            <a:ext cx="2600325" cy="609600"/>
          </a:xfrm>
        </p:spPr>
        <p:txBody>
          <a:bodyPr/>
          <a:lstStyle/>
          <a:p>
            <a:r>
              <a:rPr lang="en-US" altLang="en-US"/>
              <a:t>Hough Fitting</a:t>
            </a:r>
          </a:p>
        </p:txBody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Sort the edges in one Hough cluster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rotate edge points according to </a:t>
            </a:r>
            <a:r>
              <a:rPr lang="en-US" altLang="en-US" dirty="0">
                <a:solidFill>
                  <a:schemeClr val="tx1"/>
                </a:solidFill>
                <a:latin typeface="Symbol" pitchFamily="18" charset="2"/>
              </a:rPr>
              <a:t>q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sort them by (rotated) x coordinate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Look for Gaps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have the user provide a “max gap” threshold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two edges (in the sorted list) are more than max gap apart, break the line into segments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</a:rPr>
              <a:t>if there are enough edges in a given segment, fit a  straight line to the points</a:t>
            </a:r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  <a:latin typeface="Times-Roman"/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83313" y="285750"/>
            <a:ext cx="2905125" cy="609600"/>
          </a:xfrm>
        </p:spPr>
        <p:txBody>
          <a:bodyPr/>
          <a:lstStyle/>
          <a:p>
            <a:r>
              <a:rPr lang="en-US" altLang="en-US"/>
              <a:t>Generalizations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90650"/>
            <a:ext cx="7848600" cy="2362200"/>
          </a:xfrm>
        </p:spPr>
        <p:txBody>
          <a:bodyPr/>
          <a:lstStyle/>
          <a:p>
            <a:r>
              <a:rPr lang="en-US" altLang="en-US" dirty="0"/>
              <a:t>Hough technique generalizes to any parameterized curve: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Success of technique depends upon the quantization of the parameters:</a:t>
            </a:r>
          </a:p>
          <a:p>
            <a:pPr lvl="1"/>
            <a:r>
              <a:rPr lang="en-US" altLang="en-US" dirty="0"/>
              <a:t>	too coarse: maxima 'pushed' together</a:t>
            </a:r>
          </a:p>
          <a:p>
            <a:pPr lvl="1"/>
            <a:r>
              <a:rPr lang="en-US" altLang="en-US" dirty="0"/>
              <a:t>	too fine: peaks less defined</a:t>
            </a:r>
          </a:p>
          <a:p>
            <a:r>
              <a:rPr lang="en-US" altLang="en-US" dirty="0"/>
              <a:t>Note that exponential growth in the dimensions of the accumulator array with the </a:t>
            </a:r>
            <a:r>
              <a:rPr lang="en-US" altLang="en-US" dirty="0" err="1"/>
              <a:t>the</a:t>
            </a:r>
            <a:r>
              <a:rPr lang="en-US" altLang="en-US" dirty="0"/>
              <a:t> number of curve parameters restricts its practical application to curves with few parameters</a:t>
            </a:r>
          </a:p>
          <a:p>
            <a:pPr lvl="1"/>
            <a:endParaRPr lang="en-US" altLang="en-US" dirty="0"/>
          </a:p>
        </p:txBody>
      </p:sp>
      <p:sp>
        <p:nvSpPr>
          <p:cNvPr id="1071108" name="Rectangle 4"/>
          <p:cNvSpPr>
            <a:spLocks noChangeArrowheads="1"/>
          </p:cNvSpPr>
          <p:nvPr/>
        </p:nvSpPr>
        <p:spPr bwMode="auto">
          <a:xfrm>
            <a:off x="2209800" y="2286000"/>
            <a:ext cx="4090988" cy="849313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09" name="Rectangle 5"/>
          <p:cNvSpPr>
            <a:spLocks noChangeArrowheads="1"/>
          </p:cNvSpPr>
          <p:nvPr/>
        </p:nvSpPr>
        <p:spPr bwMode="auto">
          <a:xfrm>
            <a:off x="3328988" y="2854325"/>
            <a:ext cx="28321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Times" pitchFamily="18" charset="0"/>
              </a:rPr>
              <a:t>parameter vector (axes in Hough space)</a:t>
            </a:r>
            <a:endParaRPr lang="en-US" altLang="en-US" dirty="0"/>
          </a:p>
        </p:txBody>
      </p:sp>
      <p:sp>
        <p:nvSpPr>
          <p:cNvPr id="1071110" name="Rectangle 6"/>
          <p:cNvSpPr>
            <a:spLocks noChangeArrowheads="1"/>
          </p:cNvSpPr>
          <p:nvPr/>
        </p:nvSpPr>
        <p:spPr bwMode="auto">
          <a:xfrm>
            <a:off x="2846388" y="2438400"/>
            <a:ext cx="11445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f(</a:t>
            </a:r>
            <a:r>
              <a:rPr lang="en-US" altLang="en-US" sz="2400" dirty="0" err="1">
                <a:solidFill>
                  <a:srgbClr val="000000"/>
                </a:solidFill>
                <a:latin typeface="Times" pitchFamily="18" charset="0"/>
              </a:rPr>
              <a:t>x,a</a:t>
            </a:r>
            <a:r>
              <a:rPr lang="en-US" altLang="en-US" sz="2400" dirty="0">
                <a:solidFill>
                  <a:srgbClr val="000000"/>
                </a:solidFill>
                <a:latin typeface="Times" pitchFamily="18" charset="0"/>
              </a:rPr>
              <a:t>) = 0</a:t>
            </a:r>
            <a:endParaRPr lang="en-US" altLang="en-US" dirty="0"/>
          </a:p>
        </p:txBody>
      </p:sp>
      <p:sp>
        <p:nvSpPr>
          <p:cNvPr id="1071111" name="Line 7"/>
          <p:cNvSpPr>
            <a:spLocks noChangeShapeType="1"/>
          </p:cNvSpPr>
          <p:nvPr/>
        </p:nvSpPr>
        <p:spPr bwMode="auto">
          <a:xfrm>
            <a:off x="2998788" y="2757488"/>
            <a:ext cx="444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112" name="Line 8"/>
          <p:cNvSpPr>
            <a:spLocks noChangeShapeType="1"/>
          </p:cNvSpPr>
          <p:nvPr/>
        </p:nvSpPr>
        <p:spPr bwMode="auto">
          <a:xfrm flipH="1" flipV="1">
            <a:off x="3352800" y="2743200"/>
            <a:ext cx="103188" cy="165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10075" y="285750"/>
            <a:ext cx="4733925" cy="609600"/>
          </a:xfrm>
        </p:spPr>
        <p:txBody>
          <a:bodyPr/>
          <a:lstStyle/>
          <a:p>
            <a:r>
              <a:rPr lang="en-US" altLang="en-US"/>
              <a:t>Example: Finding a Circle</a:t>
            </a:r>
          </a:p>
        </p:txBody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Circles have three parameters</a:t>
            </a:r>
          </a:p>
          <a:p>
            <a:pPr marL="738188" lvl="1" indent="-280988"/>
            <a:r>
              <a:rPr lang="en-US" altLang="en-US" dirty="0"/>
              <a:t>Center (</a:t>
            </a:r>
            <a:r>
              <a:rPr lang="en-US" altLang="en-US" dirty="0" err="1"/>
              <a:t>a,b</a:t>
            </a:r>
            <a:r>
              <a:rPr lang="en-US" altLang="en-US" dirty="0"/>
              <a:t>)</a:t>
            </a:r>
          </a:p>
          <a:p>
            <a:pPr marL="738188" lvl="1" indent="-280988"/>
            <a:r>
              <a:rPr lang="en-US" altLang="en-US" dirty="0"/>
              <a:t>Radius r</a:t>
            </a:r>
          </a:p>
          <a:p>
            <a:r>
              <a:rPr lang="en-US" altLang="en-US" dirty="0"/>
              <a:t>Circle f(</a:t>
            </a:r>
            <a:r>
              <a:rPr lang="en-US" altLang="en-US" dirty="0" err="1"/>
              <a:t>x,y,r</a:t>
            </a:r>
            <a:r>
              <a:rPr lang="en-US" altLang="en-US" dirty="0"/>
              <a:t>) = (x-a)</a:t>
            </a:r>
            <a:r>
              <a:rPr lang="en-US" altLang="en-US" baseline="20000" dirty="0"/>
              <a:t>2</a:t>
            </a:r>
            <a:r>
              <a:rPr lang="en-US" altLang="en-US" dirty="0"/>
              <a:t>+(y-b)</a:t>
            </a:r>
            <a:r>
              <a:rPr lang="en-US" altLang="en-US" baseline="20000" dirty="0"/>
              <a:t>2</a:t>
            </a:r>
            <a:r>
              <a:rPr lang="en-US" altLang="en-US" dirty="0"/>
              <a:t>-r</a:t>
            </a:r>
            <a:r>
              <a:rPr lang="en-US" altLang="en-US" baseline="20000" dirty="0"/>
              <a:t>2</a:t>
            </a:r>
            <a:r>
              <a:rPr lang="en-US" altLang="en-US" dirty="0"/>
              <a:t> = 0</a:t>
            </a:r>
          </a:p>
          <a:p>
            <a:r>
              <a:rPr lang="en-US" altLang="en-US" dirty="0"/>
              <a:t>Task: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Given an edge point at (</a:t>
            </a:r>
            <a:r>
              <a:rPr lang="en-US" altLang="en-US" dirty="0" err="1"/>
              <a:t>x,y</a:t>
            </a:r>
            <a:r>
              <a:rPr lang="en-US" altLang="en-US" dirty="0"/>
              <a:t>) in the image, where could the center of the circle be?</a:t>
            </a:r>
          </a:p>
          <a:p>
            <a:pPr>
              <a:buFont typeface="Zapf Dingbats" charset="2"/>
              <a:buNone/>
            </a:pPr>
            <a:endParaRPr lang="en-US" altLang="en-US" dirty="0"/>
          </a:p>
        </p:txBody>
      </p:sp>
      <p:sp>
        <p:nvSpPr>
          <p:cNvPr id="1077252" name="Text Box 4"/>
          <p:cNvSpPr txBox="1">
            <a:spLocks noChangeArrowheads="1"/>
          </p:cNvSpPr>
          <p:nvPr/>
        </p:nvSpPr>
        <p:spPr bwMode="auto">
          <a:xfrm>
            <a:off x="1447800" y="4114800"/>
            <a:ext cx="6553200" cy="118745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altLang="en-US" sz="2400" dirty="0">
                <a:solidFill>
                  <a:schemeClr val="bg2"/>
                </a:solidFill>
              </a:rPr>
              <a:t>Find the center of a circle with known radius r given an edge image with no gradient direction information (edge location only)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2675" y="285750"/>
            <a:ext cx="2905125" cy="609600"/>
          </a:xfrm>
        </p:spPr>
        <p:txBody>
          <a:bodyPr/>
          <a:lstStyle/>
          <a:p>
            <a:r>
              <a:rPr lang="en-US" altLang="en-US"/>
              <a:t>Finding a Circle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1066800" y="1066800"/>
            <a:ext cx="6096000" cy="5562600"/>
            <a:chOff x="1066800" y="1066800"/>
            <a:chExt cx="6096000" cy="5562600"/>
          </a:xfrm>
        </p:grpSpPr>
        <p:sp>
          <p:nvSpPr>
            <p:cNvPr id="1078288" name="Rectangle 16"/>
            <p:cNvSpPr>
              <a:spLocks noChangeArrowheads="1"/>
            </p:cNvSpPr>
            <p:nvPr/>
          </p:nvSpPr>
          <p:spPr bwMode="auto">
            <a:xfrm>
              <a:off x="1143000" y="3581400"/>
              <a:ext cx="2505075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/>
                <a:t>(</a:t>
              </a:r>
              <a:r>
                <a:rPr lang="en-US" altLang="en-US" sz="2400" dirty="0" err="1"/>
                <a:t>i</a:t>
              </a:r>
              <a:r>
                <a:rPr lang="en-US" altLang="en-US" sz="2400" dirty="0"/>
                <a:t>-a)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+(j-b)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-r</a:t>
              </a:r>
              <a:r>
                <a:rPr lang="en-US" altLang="en-US" sz="2400" baseline="20000" dirty="0"/>
                <a:t>2</a:t>
              </a:r>
              <a:r>
                <a:rPr lang="en-US" altLang="en-US" sz="2400" dirty="0"/>
                <a:t> = 0</a:t>
              </a: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066800" y="1066800"/>
              <a:ext cx="2819400" cy="2514600"/>
              <a:chOff x="533400" y="1219200"/>
              <a:chExt cx="2819400" cy="2514600"/>
            </a:xfrm>
          </p:grpSpPr>
          <p:sp>
            <p:nvSpPr>
              <p:cNvPr id="1078276" name="Rectangle 4"/>
              <p:cNvSpPr>
                <a:spLocks noChangeArrowheads="1"/>
              </p:cNvSpPr>
              <p:nvPr/>
            </p:nvSpPr>
            <p:spPr bwMode="auto">
              <a:xfrm>
                <a:off x="533400" y="1219200"/>
                <a:ext cx="2819400" cy="25146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altLang="en-US"/>
              </a:p>
            </p:txBody>
          </p:sp>
          <p:sp>
            <p:nvSpPr>
              <p:cNvPr id="1078277" name="Oval 5"/>
              <p:cNvSpPr>
                <a:spLocks noChangeArrowheads="1"/>
              </p:cNvSpPr>
              <p:nvPr/>
            </p:nvSpPr>
            <p:spPr bwMode="auto">
              <a:xfrm>
                <a:off x="1377950" y="1851025"/>
                <a:ext cx="1143000" cy="114300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8" name="Oval 6"/>
              <p:cNvSpPr>
                <a:spLocks noChangeArrowheads="1"/>
              </p:cNvSpPr>
              <p:nvPr/>
            </p:nvSpPr>
            <p:spPr bwMode="auto">
              <a:xfrm>
                <a:off x="1400175" y="2155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79" name="Oval 7"/>
              <p:cNvSpPr>
                <a:spLocks noChangeArrowheads="1"/>
              </p:cNvSpPr>
              <p:nvPr/>
            </p:nvSpPr>
            <p:spPr bwMode="auto">
              <a:xfrm>
                <a:off x="1758950" y="18510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0" name="Oval 8"/>
              <p:cNvSpPr>
                <a:spLocks noChangeArrowheads="1"/>
              </p:cNvSpPr>
              <p:nvPr/>
            </p:nvSpPr>
            <p:spPr bwMode="auto">
              <a:xfrm>
                <a:off x="2216150" y="1927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1" name="Oval 9"/>
              <p:cNvSpPr>
                <a:spLocks noChangeArrowheads="1"/>
              </p:cNvSpPr>
              <p:nvPr/>
            </p:nvSpPr>
            <p:spPr bwMode="auto">
              <a:xfrm>
                <a:off x="2455863" y="23082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2" name="Oval 10"/>
              <p:cNvSpPr>
                <a:spLocks noChangeArrowheads="1"/>
              </p:cNvSpPr>
              <p:nvPr/>
            </p:nvSpPr>
            <p:spPr bwMode="auto">
              <a:xfrm>
                <a:off x="2325688" y="27654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3" name="Oval 11"/>
              <p:cNvSpPr>
                <a:spLocks noChangeArrowheads="1"/>
              </p:cNvSpPr>
              <p:nvPr/>
            </p:nvSpPr>
            <p:spPr bwMode="auto">
              <a:xfrm>
                <a:off x="2216150" y="28511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4" name="Oval 12"/>
              <p:cNvSpPr>
                <a:spLocks noChangeArrowheads="1"/>
              </p:cNvSpPr>
              <p:nvPr/>
            </p:nvSpPr>
            <p:spPr bwMode="auto">
              <a:xfrm>
                <a:off x="1987550" y="292893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5" name="Oval 13"/>
              <p:cNvSpPr>
                <a:spLocks noChangeArrowheads="1"/>
              </p:cNvSpPr>
              <p:nvPr/>
            </p:nvSpPr>
            <p:spPr bwMode="auto">
              <a:xfrm>
                <a:off x="1682750" y="28971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6" name="Oval 14"/>
              <p:cNvSpPr>
                <a:spLocks noChangeArrowheads="1"/>
              </p:cNvSpPr>
              <p:nvPr/>
            </p:nvSpPr>
            <p:spPr bwMode="auto">
              <a:xfrm>
                <a:off x="1377950" y="253682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87" name="Oval 15"/>
              <p:cNvSpPr>
                <a:spLocks noChangeArrowheads="1"/>
              </p:cNvSpPr>
              <p:nvPr/>
            </p:nvSpPr>
            <p:spPr bwMode="auto">
              <a:xfrm>
                <a:off x="1487488" y="2741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0" name="Text Box 18"/>
              <p:cNvSpPr txBox="1">
                <a:spLocks noChangeArrowheads="1"/>
              </p:cNvSpPr>
              <p:nvPr/>
            </p:nvSpPr>
            <p:spPr bwMode="auto">
              <a:xfrm>
                <a:off x="533400" y="1219200"/>
                <a:ext cx="67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bg2"/>
                    </a:solidFill>
                  </a:rPr>
                  <a:t>Image</a:t>
                </a:r>
              </a:p>
            </p:txBody>
          </p:sp>
        </p:grpSp>
        <p:sp>
          <p:nvSpPr>
            <p:cNvPr id="1078291" name="Text Box 19"/>
            <p:cNvSpPr txBox="1">
              <a:spLocks noChangeArrowheads="1"/>
            </p:cNvSpPr>
            <p:nvPr/>
          </p:nvSpPr>
          <p:spPr bwMode="auto">
            <a:xfrm>
              <a:off x="2362200" y="3048000"/>
              <a:ext cx="10477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800" dirty="0">
                  <a:solidFill>
                    <a:srgbClr val="FF0000"/>
                  </a:solidFill>
                </a:rPr>
                <a:t>fixed (</a:t>
              </a:r>
              <a:r>
                <a:rPr lang="en-US" altLang="en-US" sz="1800" dirty="0" err="1">
                  <a:solidFill>
                    <a:srgbClr val="FF0000"/>
                  </a:solidFill>
                </a:rPr>
                <a:t>i,j</a:t>
              </a:r>
              <a:r>
                <a:rPr lang="en-US" altLang="en-US" sz="1800" dirty="0">
                  <a:solidFill>
                    <a:srgbClr val="FF0000"/>
                  </a:solidFill>
                </a:rPr>
                <a:t>)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1447800" y="3200400"/>
              <a:ext cx="838200" cy="457200"/>
              <a:chOff x="3657600" y="1752600"/>
              <a:chExt cx="838200" cy="457200"/>
            </a:xfrm>
          </p:grpSpPr>
          <p:sp>
            <p:nvSpPr>
              <p:cNvPr id="1078292" name="Line 20"/>
              <p:cNvSpPr>
                <a:spLocks noChangeShapeType="1"/>
              </p:cNvSpPr>
              <p:nvPr/>
            </p:nvSpPr>
            <p:spPr bwMode="auto">
              <a:xfrm flipH="1">
                <a:off x="3657600" y="1752600"/>
                <a:ext cx="838200" cy="4572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3" name="Line 21"/>
              <p:cNvSpPr>
                <a:spLocks noChangeShapeType="1"/>
              </p:cNvSpPr>
              <p:nvPr/>
            </p:nvSpPr>
            <p:spPr bwMode="auto">
              <a:xfrm flipH="1">
                <a:off x="4419600" y="1752600"/>
                <a:ext cx="76200" cy="38100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8297" name="Line 25"/>
            <p:cNvSpPr>
              <a:spLocks noChangeShapeType="1"/>
            </p:cNvSpPr>
            <p:nvPr/>
          </p:nvSpPr>
          <p:spPr bwMode="auto">
            <a:xfrm flipH="1">
              <a:off x="1219200" y="2102400"/>
              <a:ext cx="710400" cy="1631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8300" name="Group 28"/>
            <p:cNvGrpSpPr>
              <a:grpSpLocks/>
            </p:cNvGrpSpPr>
            <p:nvPr/>
          </p:nvGrpSpPr>
          <p:grpSpPr bwMode="auto">
            <a:xfrm>
              <a:off x="4114800" y="1066800"/>
              <a:ext cx="2743200" cy="2514600"/>
              <a:chOff x="4032" y="960"/>
              <a:chExt cx="1728" cy="1584"/>
            </a:xfrm>
          </p:grpSpPr>
          <p:sp>
            <p:nvSpPr>
              <p:cNvPr id="1078294" name="Rectangle 22"/>
              <p:cNvSpPr>
                <a:spLocks noChangeArrowheads="1"/>
              </p:cNvSpPr>
              <p:nvPr/>
            </p:nvSpPr>
            <p:spPr bwMode="auto">
              <a:xfrm>
                <a:off x="4032" y="960"/>
                <a:ext cx="1728" cy="158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5" name="Text Box 23"/>
              <p:cNvSpPr txBox="1">
                <a:spLocks noChangeArrowheads="1"/>
              </p:cNvSpPr>
              <p:nvPr/>
            </p:nvSpPr>
            <p:spPr bwMode="auto">
              <a:xfrm>
                <a:off x="4080" y="960"/>
                <a:ext cx="122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298" name="Oval 26" descr="20%"/>
              <p:cNvSpPr>
                <a:spLocks noChangeArrowheads="1"/>
              </p:cNvSpPr>
              <p:nvPr/>
            </p:nvSpPr>
            <p:spPr bwMode="auto">
              <a:xfrm>
                <a:off x="4512" y="1392"/>
                <a:ext cx="720" cy="72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296" name="Oval 24"/>
              <p:cNvSpPr>
                <a:spLocks noChangeArrowheads="1"/>
              </p:cNvSpPr>
              <p:nvPr/>
            </p:nvSpPr>
            <p:spPr bwMode="auto">
              <a:xfrm>
                <a:off x="4217" y="1192"/>
                <a:ext cx="720" cy="72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en-US" altLang="en-US"/>
                  <a:t> </a:t>
                </a:r>
              </a:p>
            </p:txBody>
          </p:sp>
          <p:sp>
            <p:nvSpPr>
              <p:cNvPr id="1078299" name="Oval 27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48" cy="48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143000" y="4114800"/>
              <a:ext cx="2743200" cy="2514600"/>
              <a:chOff x="609600" y="4114800"/>
              <a:chExt cx="2743200" cy="2514600"/>
            </a:xfrm>
          </p:grpSpPr>
          <p:sp>
            <p:nvSpPr>
              <p:cNvPr id="1078303" name="Rectangle 31"/>
              <p:cNvSpPr>
                <a:spLocks noChangeArrowheads="1"/>
              </p:cNvSpPr>
              <p:nvPr/>
            </p:nvSpPr>
            <p:spPr bwMode="auto">
              <a:xfrm>
                <a:off x="609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04" name="Text Box 32"/>
              <p:cNvSpPr txBox="1">
                <a:spLocks noChangeArrowheads="1"/>
              </p:cNvSpPr>
              <p:nvPr/>
            </p:nvSpPr>
            <p:spPr bwMode="auto">
              <a:xfrm>
                <a:off x="685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/>
                  <a:t>Parameter space (a,b)</a:t>
                </a:r>
              </a:p>
            </p:txBody>
          </p:sp>
          <p:sp>
            <p:nvSpPr>
              <p:cNvPr id="1078305" name="Oval 33" descr="20%"/>
              <p:cNvSpPr>
                <a:spLocks noChangeArrowheads="1"/>
              </p:cNvSpPr>
              <p:nvPr/>
            </p:nvSpPr>
            <p:spPr bwMode="auto">
              <a:xfrm>
                <a:off x="1371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08" name="Group 36"/>
              <p:cNvGrpSpPr>
                <a:grpSpLocks/>
              </p:cNvGrpSpPr>
              <p:nvPr/>
            </p:nvGrpSpPr>
            <p:grpSpPr bwMode="auto">
              <a:xfrm>
                <a:off x="903288" y="4483100"/>
                <a:ext cx="1143000" cy="1143000"/>
                <a:chOff x="569" y="2824"/>
                <a:chExt cx="720" cy="720"/>
              </a:xfrm>
            </p:grpSpPr>
            <p:sp>
              <p:nvSpPr>
                <p:cNvPr id="1078306" name="Oval 3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07" name="Oval 3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09" name="Group 37"/>
              <p:cNvGrpSpPr>
                <a:grpSpLocks/>
              </p:cNvGrpSpPr>
              <p:nvPr/>
            </p:nvGrpSpPr>
            <p:grpSpPr bwMode="auto">
              <a:xfrm>
                <a:off x="1219200" y="4267200"/>
                <a:ext cx="1143000" cy="1143000"/>
                <a:chOff x="569" y="2824"/>
                <a:chExt cx="720" cy="720"/>
              </a:xfrm>
            </p:grpSpPr>
            <p:sp>
              <p:nvSpPr>
                <p:cNvPr id="1078310" name="Oval 3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1" name="Oval 3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4114800" y="4114800"/>
              <a:ext cx="2743200" cy="2514600"/>
              <a:chOff x="5943600" y="4114800"/>
              <a:chExt cx="2743200" cy="2514600"/>
            </a:xfrm>
          </p:grpSpPr>
          <p:sp>
            <p:nvSpPr>
              <p:cNvPr id="1078312" name="Rectangle 40"/>
              <p:cNvSpPr>
                <a:spLocks noChangeArrowheads="1"/>
              </p:cNvSpPr>
              <p:nvPr/>
            </p:nvSpPr>
            <p:spPr bwMode="auto">
              <a:xfrm>
                <a:off x="5943600" y="4114800"/>
                <a:ext cx="2743200" cy="25146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13" name="Text Box 41"/>
              <p:cNvSpPr txBox="1">
                <a:spLocks noChangeArrowheads="1"/>
              </p:cNvSpPr>
              <p:nvPr/>
            </p:nvSpPr>
            <p:spPr bwMode="auto">
              <a:xfrm>
                <a:off x="6019800" y="4114800"/>
                <a:ext cx="1946275" cy="3048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Parameter space (</a:t>
                </a:r>
                <a:r>
                  <a:rPr lang="en-US" altLang="en-US" dirty="0" err="1"/>
                  <a:t>a,b</a:t>
                </a:r>
                <a:r>
                  <a:rPr lang="en-US" altLang="en-US" dirty="0"/>
                  <a:t>)</a:t>
                </a:r>
              </a:p>
            </p:txBody>
          </p:sp>
          <p:sp>
            <p:nvSpPr>
              <p:cNvPr id="1078314" name="Oval 42" descr="20%"/>
              <p:cNvSpPr>
                <a:spLocks noChangeArrowheads="1"/>
              </p:cNvSpPr>
              <p:nvPr/>
            </p:nvSpPr>
            <p:spPr bwMode="auto">
              <a:xfrm>
                <a:off x="6705600" y="4800600"/>
                <a:ext cx="1143000" cy="1143000"/>
              </a:xfrm>
              <a:prstGeom prst="ellipse">
                <a:avLst/>
              </a:prstGeom>
              <a:pattFill prst="pct20">
                <a:fgClr>
                  <a:schemeClr val="folHlink"/>
                </a:fgClr>
                <a:bgClr>
                  <a:schemeClr val="bg1"/>
                </a:bgClr>
              </a:pattFill>
              <a:ln w="12700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15" name="Group 43"/>
              <p:cNvGrpSpPr>
                <a:grpSpLocks/>
              </p:cNvGrpSpPr>
              <p:nvPr/>
            </p:nvGrpSpPr>
            <p:grpSpPr bwMode="auto">
              <a:xfrm>
                <a:off x="6183313" y="4549775"/>
                <a:ext cx="1143000" cy="1143000"/>
                <a:chOff x="569" y="2824"/>
                <a:chExt cx="720" cy="720"/>
              </a:xfrm>
            </p:grpSpPr>
            <p:sp>
              <p:nvSpPr>
                <p:cNvPr id="1078316" name="Oval 44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17" name="Oval 45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18" name="Group 46"/>
              <p:cNvGrpSpPr>
                <a:grpSpLocks/>
              </p:cNvGrpSpPr>
              <p:nvPr/>
            </p:nvGrpSpPr>
            <p:grpSpPr bwMode="auto">
              <a:xfrm>
                <a:off x="6542088" y="4244975"/>
                <a:ext cx="1143000" cy="1143000"/>
                <a:chOff x="569" y="2824"/>
                <a:chExt cx="720" cy="720"/>
              </a:xfrm>
            </p:grpSpPr>
            <p:sp>
              <p:nvSpPr>
                <p:cNvPr id="1078319" name="Oval 47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20" name="Oval 48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78321" name="Oval 49"/>
              <p:cNvSpPr>
                <a:spLocks noChangeArrowheads="1"/>
              </p:cNvSpPr>
              <p:nvPr/>
            </p:nvSpPr>
            <p:spPr bwMode="auto">
              <a:xfrm>
                <a:off x="6727825" y="5094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2" name="Oval 50"/>
              <p:cNvSpPr>
                <a:spLocks noChangeArrowheads="1"/>
              </p:cNvSpPr>
              <p:nvPr/>
            </p:nvSpPr>
            <p:spPr bwMode="auto">
              <a:xfrm>
                <a:off x="7086600" y="47894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3" name="Oval 51"/>
              <p:cNvSpPr>
                <a:spLocks noChangeArrowheads="1"/>
              </p:cNvSpPr>
              <p:nvPr/>
            </p:nvSpPr>
            <p:spPr bwMode="auto">
              <a:xfrm>
                <a:off x="7543800" y="4865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4" name="Oval 52"/>
              <p:cNvSpPr>
                <a:spLocks noChangeArrowheads="1"/>
              </p:cNvSpPr>
              <p:nvPr/>
            </p:nvSpPr>
            <p:spPr bwMode="auto">
              <a:xfrm>
                <a:off x="7783513" y="52466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5" name="Oval 53"/>
              <p:cNvSpPr>
                <a:spLocks noChangeArrowheads="1"/>
              </p:cNvSpPr>
              <p:nvPr/>
            </p:nvSpPr>
            <p:spPr bwMode="auto">
              <a:xfrm>
                <a:off x="7653338" y="57038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6" name="Oval 54"/>
              <p:cNvSpPr>
                <a:spLocks noChangeArrowheads="1"/>
              </p:cNvSpPr>
              <p:nvPr/>
            </p:nvSpPr>
            <p:spPr bwMode="auto">
              <a:xfrm>
                <a:off x="7543800" y="5789613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7" name="Oval 55"/>
              <p:cNvSpPr>
                <a:spLocks noChangeArrowheads="1"/>
              </p:cNvSpPr>
              <p:nvPr/>
            </p:nvSpPr>
            <p:spPr bwMode="auto">
              <a:xfrm>
                <a:off x="7315200" y="586740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8" name="Oval 56"/>
              <p:cNvSpPr>
                <a:spLocks noChangeArrowheads="1"/>
              </p:cNvSpPr>
              <p:nvPr/>
            </p:nvSpPr>
            <p:spPr bwMode="auto">
              <a:xfrm>
                <a:off x="7010400" y="5835650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29" name="Oval 57"/>
              <p:cNvSpPr>
                <a:spLocks noChangeArrowheads="1"/>
              </p:cNvSpPr>
              <p:nvPr/>
            </p:nvSpPr>
            <p:spPr bwMode="auto">
              <a:xfrm>
                <a:off x="6705600" y="5475288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8330" name="Oval 58"/>
              <p:cNvSpPr>
                <a:spLocks noChangeArrowheads="1"/>
              </p:cNvSpPr>
              <p:nvPr/>
            </p:nvSpPr>
            <p:spPr bwMode="auto">
              <a:xfrm>
                <a:off x="6815138" y="5680075"/>
                <a:ext cx="76200" cy="76200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8331" name="Group 59"/>
              <p:cNvGrpSpPr>
                <a:grpSpLocks/>
              </p:cNvGrpSpPr>
              <p:nvPr/>
            </p:nvGrpSpPr>
            <p:grpSpPr bwMode="auto">
              <a:xfrm>
                <a:off x="6989763" y="4321175"/>
                <a:ext cx="1143000" cy="1143000"/>
                <a:chOff x="569" y="2824"/>
                <a:chExt cx="720" cy="720"/>
              </a:xfrm>
            </p:grpSpPr>
            <p:sp>
              <p:nvSpPr>
                <p:cNvPr id="1078332" name="Oval 60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3" name="Oval 61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4" name="Group 62"/>
              <p:cNvGrpSpPr>
                <a:grpSpLocks/>
              </p:cNvGrpSpPr>
              <p:nvPr/>
            </p:nvGrpSpPr>
            <p:grpSpPr bwMode="auto">
              <a:xfrm>
                <a:off x="7239000" y="4692650"/>
                <a:ext cx="1143000" cy="1143000"/>
                <a:chOff x="569" y="2824"/>
                <a:chExt cx="720" cy="720"/>
              </a:xfrm>
            </p:grpSpPr>
            <p:sp>
              <p:nvSpPr>
                <p:cNvPr id="1078335" name="Oval 63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6" name="Oval 64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37" name="Group 65"/>
              <p:cNvGrpSpPr>
                <a:grpSpLocks/>
              </p:cNvGrpSpPr>
              <p:nvPr/>
            </p:nvGrpSpPr>
            <p:grpSpPr bwMode="auto">
              <a:xfrm>
                <a:off x="7108825" y="5149850"/>
                <a:ext cx="1143000" cy="1143000"/>
                <a:chOff x="569" y="2824"/>
                <a:chExt cx="720" cy="720"/>
              </a:xfrm>
            </p:grpSpPr>
            <p:sp>
              <p:nvSpPr>
                <p:cNvPr id="1078338" name="Oval 66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39" name="Oval 67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0" name="Group 68"/>
              <p:cNvGrpSpPr>
                <a:grpSpLocks/>
              </p:cNvGrpSpPr>
              <p:nvPr/>
            </p:nvGrpSpPr>
            <p:grpSpPr bwMode="auto">
              <a:xfrm>
                <a:off x="7000875" y="5237163"/>
                <a:ext cx="1143000" cy="1143000"/>
                <a:chOff x="569" y="2824"/>
                <a:chExt cx="720" cy="720"/>
              </a:xfrm>
            </p:grpSpPr>
            <p:sp>
              <p:nvSpPr>
                <p:cNvPr id="1078341" name="Oval 69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2" name="Oval 70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3" name="Group 71"/>
              <p:cNvGrpSpPr>
                <a:grpSpLocks/>
              </p:cNvGrpSpPr>
              <p:nvPr/>
            </p:nvGrpSpPr>
            <p:grpSpPr bwMode="auto">
              <a:xfrm>
                <a:off x="6773863" y="5314950"/>
                <a:ext cx="1143000" cy="1143000"/>
                <a:chOff x="569" y="2824"/>
                <a:chExt cx="720" cy="720"/>
              </a:xfrm>
            </p:grpSpPr>
            <p:sp>
              <p:nvSpPr>
                <p:cNvPr id="1078344" name="Oval 72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5" name="Oval 73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6" name="Group 74"/>
              <p:cNvGrpSpPr>
                <a:grpSpLocks/>
              </p:cNvGrpSpPr>
              <p:nvPr/>
            </p:nvGrpSpPr>
            <p:grpSpPr bwMode="auto">
              <a:xfrm>
                <a:off x="6470650" y="5292725"/>
                <a:ext cx="1143000" cy="1143000"/>
                <a:chOff x="569" y="2824"/>
                <a:chExt cx="720" cy="720"/>
              </a:xfrm>
            </p:grpSpPr>
            <p:sp>
              <p:nvSpPr>
                <p:cNvPr id="1078347" name="Oval 75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48" name="Oval 76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49" name="Group 77"/>
              <p:cNvGrpSpPr>
                <a:grpSpLocks/>
              </p:cNvGrpSpPr>
              <p:nvPr/>
            </p:nvGrpSpPr>
            <p:grpSpPr bwMode="auto">
              <a:xfrm>
                <a:off x="6275388" y="5130800"/>
                <a:ext cx="1143000" cy="1143000"/>
                <a:chOff x="569" y="2824"/>
                <a:chExt cx="720" cy="720"/>
              </a:xfrm>
            </p:grpSpPr>
            <p:sp>
              <p:nvSpPr>
                <p:cNvPr id="1078350" name="Oval 78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1" name="Oval 79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8352" name="Group 80"/>
              <p:cNvGrpSpPr>
                <a:grpSpLocks/>
              </p:cNvGrpSpPr>
              <p:nvPr/>
            </p:nvGrpSpPr>
            <p:grpSpPr bwMode="auto">
              <a:xfrm>
                <a:off x="6165850" y="4924425"/>
                <a:ext cx="1143000" cy="1143000"/>
                <a:chOff x="569" y="2824"/>
                <a:chExt cx="720" cy="720"/>
              </a:xfrm>
            </p:grpSpPr>
            <p:sp>
              <p:nvSpPr>
                <p:cNvPr id="1078353" name="Oval 81"/>
                <p:cNvSpPr>
                  <a:spLocks noChangeArrowheads="1"/>
                </p:cNvSpPr>
                <p:nvPr/>
              </p:nvSpPr>
              <p:spPr bwMode="auto">
                <a:xfrm>
                  <a:off x="569" y="2824"/>
                  <a:ext cx="720" cy="72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algn="ctr"/>
                  <a:r>
                    <a:rPr lang="en-US" altLang="en-US"/>
                    <a:t> </a:t>
                  </a:r>
                </a:p>
              </p:txBody>
            </p:sp>
            <p:sp>
              <p:nvSpPr>
                <p:cNvPr id="1078354" name="Oval 82"/>
                <p:cNvSpPr>
                  <a:spLocks noChangeArrowheads="1"/>
                </p:cNvSpPr>
                <p:nvPr/>
              </p:nvSpPr>
              <p:spPr bwMode="auto">
                <a:xfrm>
                  <a:off x="912" y="3168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78355" name="Text Box 83"/>
            <p:cNvSpPr txBox="1">
              <a:spLocks noChangeArrowheads="1"/>
            </p:cNvSpPr>
            <p:nvPr/>
          </p:nvSpPr>
          <p:spPr bwMode="auto">
            <a:xfrm>
              <a:off x="4114800" y="3581400"/>
              <a:ext cx="304800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en-US" sz="1800" dirty="0"/>
                <a:t>Circle </a:t>
              </a:r>
              <a:r>
                <a:rPr lang="en-US" altLang="en-US" sz="1800" dirty="0" smtClean="0"/>
                <a:t>Center(lots </a:t>
              </a:r>
              <a:r>
                <a:rPr lang="en-US" altLang="en-US" sz="1800" dirty="0"/>
                <a:t>of votes!)</a:t>
              </a:r>
            </a:p>
          </p:txBody>
        </p:sp>
        <p:sp>
          <p:nvSpPr>
            <p:cNvPr id="1078356" name="Line 84"/>
            <p:cNvSpPr>
              <a:spLocks noChangeShapeType="1"/>
            </p:cNvSpPr>
            <p:nvPr/>
          </p:nvSpPr>
          <p:spPr bwMode="auto">
            <a:xfrm>
              <a:off x="4724400" y="3962400"/>
              <a:ext cx="685800" cy="1295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75" y="285750"/>
            <a:ext cx="2828925" cy="609600"/>
          </a:xfrm>
        </p:spPr>
        <p:txBody>
          <a:bodyPr/>
          <a:lstStyle/>
          <a:p>
            <a:r>
              <a:rPr lang="en-US" altLang="en-US"/>
              <a:t>Finding Circles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848600" cy="2362200"/>
          </a:xfrm>
        </p:spPr>
        <p:txBody>
          <a:bodyPr/>
          <a:lstStyle/>
          <a:p>
            <a:r>
              <a:rPr lang="en-US" altLang="en-US" dirty="0"/>
              <a:t>If we don’t know r, accumulator array is 3-dimensional</a:t>
            </a:r>
          </a:p>
          <a:p>
            <a:r>
              <a:rPr lang="en-US" altLang="en-US" dirty="0"/>
              <a:t>If edge directions are known, computational complexity if reduced</a:t>
            </a:r>
          </a:p>
          <a:p>
            <a:pPr lvl="1"/>
            <a:r>
              <a:rPr lang="en-US" altLang="en-US" dirty="0"/>
              <a:t>Suppose there is a known error limit on the edge direction (say +/- 10</a:t>
            </a:r>
            <a:r>
              <a:rPr lang="en-US" altLang="en-US" baseline="30000" dirty="0"/>
              <a:t>o) </a:t>
            </a:r>
            <a:r>
              <a:rPr lang="en-US" altLang="en-US" dirty="0"/>
              <a:t>- how does this affect the search?</a:t>
            </a:r>
          </a:p>
          <a:p>
            <a:r>
              <a:rPr lang="en-US" altLang="en-US" dirty="0"/>
              <a:t>Hough can be extended in many ways….see, for example:</a:t>
            </a:r>
          </a:p>
          <a:p>
            <a:pPr lvl="1"/>
            <a:r>
              <a:rPr lang="en-US" altLang="en-US" dirty="0"/>
              <a:t>Ballard, D. H. Generalizing the Hough Transform to Detect Arbitrary Shapes, Pattern Recognition 13:111-122, 1981.</a:t>
            </a:r>
          </a:p>
          <a:p>
            <a:pPr lvl="1"/>
            <a:r>
              <a:rPr lang="en-US" altLang="en-US" dirty="0"/>
              <a:t>Illingworth, J. and J. Kittler, Survey of the Hough Transform, Computer Vision, Graphics, and Image Processing, 44(1):87-116, 1988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Camera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55726"/>
      </p:ext>
    </p:extLst>
  </p:cSld>
  <p:clrMapOvr>
    <a:masterClrMapping/>
  </p:clrMapOvr>
</p:sld>
</file>

<file path=ppt/theme/theme1.xml><?xml version="1.0" encoding="utf-8"?>
<a:theme xmlns:a="http://schemas.openxmlformats.org/drawingml/2006/main" name="untitled 2">
  <a:themeElements>
    <a:clrScheme name="">
      <a:dk1>
        <a:srgbClr val="000000"/>
      </a:dk1>
      <a:lt1>
        <a:srgbClr val="DDDDDD"/>
      </a:lt1>
      <a:dk2>
        <a:srgbClr val="5F5F5F"/>
      </a:dk2>
      <a:lt2>
        <a:srgbClr val="DBA9D7"/>
      </a:lt2>
      <a:accent1>
        <a:srgbClr val="D2601A"/>
      </a:accent1>
      <a:accent2>
        <a:srgbClr val="AA583E"/>
      </a:accent2>
      <a:accent3>
        <a:srgbClr val="B6B6B6"/>
      </a:accent3>
      <a:accent4>
        <a:srgbClr val="BDBDBD"/>
      </a:accent4>
      <a:accent5>
        <a:srgbClr val="E5B6AB"/>
      </a:accent5>
      <a:accent6>
        <a:srgbClr val="9A4F37"/>
      </a:accent6>
      <a:hlink>
        <a:srgbClr val="A5253D"/>
      </a:hlink>
      <a:folHlink>
        <a:srgbClr val="EBE077"/>
      </a:folHlink>
    </a:clrScheme>
    <a:fontScheme name="untitled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untitled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2 8">
        <a:dk1>
          <a:srgbClr val="474747"/>
        </a:dk1>
        <a:lt1>
          <a:srgbClr val="EB8B2B"/>
        </a:lt1>
        <a:dk2>
          <a:srgbClr val="5F5F5F"/>
        </a:dk2>
        <a:lt2>
          <a:srgbClr val="EB8B2B"/>
        </a:lt2>
        <a:accent1>
          <a:srgbClr val="D2601A"/>
        </a:accent1>
        <a:accent2>
          <a:srgbClr val="DC873A"/>
        </a:accent2>
        <a:accent3>
          <a:srgbClr val="B6B6B6"/>
        </a:accent3>
        <a:accent4>
          <a:srgbClr val="C97623"/>
        </a:accent4>
        <a:accent5>
          <a:srgbClr val="E5B6AB"/>
        </a:accent5>
        <a:accent6>
          <a:srgbClr val="C77A34"/>
        </a:accent6>
        <a:hlink>
          <a:srgbClr val="FE9B03"/>
        </a:hlink>
        <a:folHlink>
          <a:srgbClr val="EBE0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AlHome:Applications:Microsoft Office 98:Templates:Presentation Designs:Tatami</Template>
  <TotalTime>12600</TotalTime>
  <Pages>10</Pages>
  <Words>4418</Words>
  <Application>Microsoft Macintosh PowerPoint</Application>
  <PresentationFormat>Overhead</PresentationFormat>
  <Paragraphs>867</Paragraphs>
  <Slides>97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0" baseType="lpstr">
      <vt:lpstr>untitled 2</vt:lpstr>
      <vt:lpstr>Equation</vt:lpstr>
      <vt:lpstr>Bitmap Image</vt:lpstr>
      <vt:lpstr>Introduction</vt:lpstr>
      <vt:lpstr>Introduction</vt:lpstr>
      <vt:lpstr>Edge Detection</vt:lpstr>
      <vt:lpstr>Discontinuities</vt:lpstr>
      <vt:lpstr>Illusory Edges</vt:lpstr>
      <vt:lpstr>Another One</vt:lpstr>
      <vt:lpstr>Goal</vt:lpstr>
      <vt:lpstr>Edgels</vt:lpstr>
      <vt:lpstr>Outline</vt:lpstr>
      <vt:lpstr>Locating Edgels</vt:lpstr>
      <vt:lpstr>Reality</vt:lpstr>
      <vt:lpstr>Properties of an Edge</vt:lpstr>
      <vt:lpstr>Quantitative Edge Descriptors</vt:lpstr>
      <vt:lpstr>Edge Degradation in Noise</vt:lpstr>
      <vt:lpstr>Real Image</vt:lpstr>
      <vt:lpstr>Edge Detection: Typical</vt:lpstr>
      <vt:lpstr>Edge Detection Methods</vt:lpstr>
      <vt:lpstr>Gradient Methods</vt:lpstr>
      <vt:lpstr>Gradient of a Function</vt:lpstr>
      <vt:lpstr>Geometric Interpretation</vt:lpstr>
      <vt:lpstr>Discrete Approximations</vt:lpstr>
      <vt:lpstr>In Two Dimensions</vt:lpstr>
      <vt:lpstr>1x2 Example</vt:lpstr>
      <vt:lpstr>Smoothing and Edge Detection</vt:lpstr>
      <vt:lpstr>Effect of Blurring</vt:lpstr>
      <vt:lpstr>Combining the Two</vt:lpstr>
      <vt:lpstr>Many Different Kernels</vt:lpstr>
      <vt:lpstr>Roberts Cross Operator</vt:lpstr>
      <vt:lpstr>Sobel Operator</vt:lpstr>
      <vt:lpstr>Anatomy of the Sobel</vt:lpstr>
      <vt:lpstr>Prewitt Operator</vt:lpstr>
      <vt:lpstr>Large Masks</vt:lpstr>
      <vt:lpstr>Large Kernels</vt:lpstr>
      <vt:lpstr>Compass Masks</vt:lpstr>
      <vt:lpstr>Many Different Kernels</vt:lpstr>
      <vt:lpstr>Robinson Compass Masks</vt:lpstr>
      <vt:lpstr>Analysis of Edge Kernels</vt:lpstr>
      <vt:lpstr>Prewitt Example</vt:lpstr>
      <vt:lpstr>Edge Thresholding</vt:lpstr>
      <vt:lpstr>Reading and Homework</vt:lpstr>
      <vt:lpstr>Canny Edge Detector</vt:lpstr>
      <vt:lpstr>Canny Results</vt:lpstr>
      <vt:lpstr>Canny Results</vt:lpstr>
      <vt:lpstr>PowerPoint Presentation</vt:lpstr>
      <vt:lpstr>Edges from Second Derivatives</vt:lpstr>
      <vt:lpstr>Second Derivatives</vt:lpstr>
      <vt:lpstr>Laplacian Operator</vt:lpstr>
      <vt:lpstr>Example Laplacian Kernels</vt:lpstr>
      <vt:lpstr>Example Application</vt:lpstr>
      <vt:lpstr>Detailed View of Results</vt:lpstr>
      <vt:lpstr>Interpretation of the Laplacian</vt:lpstr>
      <vt:lpstr>Enhancement using the Laplacian</vt:lpstr>
      <vt:lpstr>Laplacian Enhancement</vt:lpstr>
      <vt:lpstr>Noise</vt:lpstr>
      <vt:lpstr>2D Gaussian Distribution</vt:lpstr>
      <vt:lpstr>s Defines Kernel ‘Width’</vt:lpstr>
      <vt:lpstr>Creating Gaussian Kernels</vt:lpstr>
      <vt:lpstr>Example</vt:lpstr>
      <vt:lpstr>Example</vt:lpstr>
      <vt:lpstr>Kernel Application</vt:lpstr>
      <vt:lpstr>Why Gaussian for Smoothing</vt:lpstr>
      <vt:lpstr>Why Gaussian for Smoothing</vt:lpstr>
      <vt:lpstr>Why Gaussian for Smoothing – cont.</vt:lpstr>
      <vt:lpstr>Ñ2G Filter</vt:lpstr>
      <vt:lpstr>Mexican Hat Filter</vt:lpstr>
      <vt:lpstr>s2 Controls Size</vt:lpstr>
      <vt:lpstr>Kernels</vt:lpstr>
      <vt:lpstr>Example</vt:lpstr>
      <vt:lpstr>Example</vt:lpstr>
      <vt:lpstr>Scale Space</vt:lpstr>
      <vt:lpstr>Scale Space</vt:lpstr>
      <vt:lpstr>Multi-Resolution Scale Space</vt:lpstr>
      <vt:lpstr>Color Edge Detection</vt:lpstr>
      <vt:lpstr>Hierarchical Feature Extraction</vt:lpstr>
      <vt:lpstr>From Edgels to Lines</vt:lpstr>
      <vt:lpstr>Edgels to Lines</vt:lpstr>
      <vt:lpstr>Edgels to Lines</vt:lpstr>
      <vt:lpstr>Parameter Space</vt:lpstr>
      <vt:lpstr>General Idea</vt:lpstr>
      <vt:lpstr>Hough Transform</vt:lpstr>
      <vt:lpstr>Quantized Parameter Space</vt:lpstr>
      <vt:lpstr>Example</vt:lpstr>
      <vt:lpstr>Problems</vt:lpstr>
      <vt:lpstr>Why?</vt:lpstr>
      <vt:lpstr>Alternate Representation</vt:lpstr>
      <vt:lpstr>Example</vt:lpstr>
      <vt:lpstr>Real Example</vt:lpstr>
      <vt:lpstr>Modifications</vt:lpstr>
      <vt:lpstr>Gradient Data</vt:lpstr>
      <vt:lpstr>Gradient Data</vt:lpstr>
      <vt:lpstr>Post Hough</vt:lpstr>
      <vt:lpstr>Hough Fitting</vt:lpstr>
      <vt:lpstr>Generalizations</vt:lpstr>
      <vt:lpstr>Example: Finding a Circle</vt:lpstr>
      <vt:lpstr>Finding a Circle</vt:lpstr>
      <vt:lpstr>Finding Circles</vt:lpstr>
      <vt:lpstr>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APGD Meeting Fort Benning, GA November 19-20, 1997</dc:title>
  <dc:subject/>
  <dc:creator>Allen Hanson</dc:creator>
  <cp:keywords/>
  <dc:description/>
  <cp:lastModifiedBy>Zhigang Zhu</cp:lastModifiedBy>
  <cp:revision>731</cp:revision>
  <cp:lastPrinted>1998-04-28T16:32:46Z</cp:lastPrinted>
  <dcterms:created xsi:type="dcterms:W3CDTF">1998-01-29T23:04:51Z</dcterms:created>
  <dcterms:modified xsi:type="dcterms:W3CDTF">2020-02-19T13:04:54Z</dcterms:modified>
</cp:coreProperties>
</file>