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8"/>
  </p:notesMasterIdLst>
  <p:sldIdLst>
    <p:sldId id="348" r:id="rId2"/>
    <p:sldId id="347" r:id="rId3"/>
    <p:sldId id="287" r:id="rId4"/>
    <p:sldId id="341" r:id="rId5"/>
    <p:sldId id="308" r:id="rId6"/>
    <p:sldId id="312" r:id="rId7"/>
    <p:sldId id="313" r:id="rId8"/>
    <p:sldId id="346" r:id="rId9"/>
    <p:sldId id="314" r:id="rId10"/>
    <p:sldId id="315" r:id="rId11"/>
    <p:sldId id="317" r:id="rId12"/>
    <p:sldId id="316" r:id="rId13"/>
    <p:sldId id="318" r:id="rId14"/>
    <p:sldId id="342" r:id="rId15"/>
    <p:sldId id="309" r:id="rId16"/>
    <p:sldId id="349" r:id="rId17"/>
    <p:sldId id="350" r:id="rId18"/>
    <p:sldId id="351" r:id="rId19"/>
    <p:sldId id="352" r:id="rId20"/>
    <p:sldId id="353" r:id="rId21"/>
    <p:sldId id="319" r:id="rId22"/>
    <p:sldId id="320" r:id="rId23"/>
    <p:sldId id="321" r:id="rId24"/>
    <p:sldId id="325" r:id="rId25"/>
    <p:sldId id="326" r:id="rId26"/>
    <p:sldId id="322" r:id="rId27"/>
    <p:sldId id="323" r:id="rId28"/>
    <p:sldId id="324" r:id="rId29"/>
    <p:sldId id="327" r:id="rId30"/>
    <p:sldId id="343" r:id="rId31"/>
    <p:sldId id="310" r:id="rId32"/>
    <p:sldId id="328" r:id="rId33"/>
    <p:sldId id="329" r:id="rId34"/>
    <p:sldId id="330" r:id="rId35"/>
    <p:sldId id="331" r:id="rId36"/>
    <p:sldId id="332" r:id="rId37"/>
    <p:sldId id="338" r:id="rId38"/>
    <p:sldId id="333" r:id="rId39"/>
    <p:sldId id="344" r:id="rId40"/>
    <p:sldId id="311" r:id="rId41"/>
    <p:sldId id="339" r:id="rId42"/>
    <p:sldId id="334" r:id="rId43"/>
    <p:sldId id="335" r:id="rId44"/>
    <p:sldId id="336" r:id="rId45"/>
    <p:sldId id="337" r:id="rId46"/>
    <p:sldId id="34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91" autoAdjust="0"/>
    <p:restoredTop sz="97978" autoAdjust="0"/>
  </p:normalViewPr>
  <p:slideViewPr>
    <p:cSldViewPr>
      <p:cViewPr varScale="1">
        <p:scale>
          <a:sx n="115" d="100"/>
          <a:sy n="115" d="100"/>
        </p:scale>
        <p:origin x="14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D20F255-5F3E-401F-A2DE-940C55FCD074}" type="datetimeFigureOut">
              <a:rPr lang="en-US"/>
              <a:pPr>
                <a:defRPr/>
              </a:pPr>
              <a:t>1/18/23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7469316-77B2-47CF-AFDA-5A7636A189E6}" type="slidenum">
              <a:rPr lang="en-US"/>
              <a:pPr>
                <a:defRPr/>
              </a:pPr>
              <a:t>‹#›</a:t>
            </a:fld>
            <a:endParaRPr lang="en-US"/>
          </a:p>
        </p:txBody>
      </p:sp>
    </p:spTree>
    <p:extLst>
      <p:ext uri="{BB962C8B-B14F-4D97-AF65-F5344CB8AC3E}">
        <p14:creationId xmlns:p14="http://schemas.microsoft.com/office/powerpoint/2010/main" val="2767061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defRPr/>
                </a:pPr>
                <a:endParaRPr lang="en-US" sz="2400">
                  <a:latin typeface="Times New Roman" pitchFamily="18" charset="0"/>
                </a:endParaRPr>
              </a:p>
            </p:txBody>
          </p:sp>
        </p:grpSp>
      </p:grpSp>
      <p:pic>
        <p:nvPicPr>
          <p:cNvPr id="18" name="Picture 22"/>
          <p:cNvPicPr>
            <a:picLocks noChangeAspect="1" noChangeArrowheads="1"/>
          </p:cNvPicPr>
          <p:nvPr userDrawn="1"/>
        </p:nvPicPr>
        <p:blipFill>
          <a:blip r:embed="rId2" cstate="print"/>
          <a:srcRect/>
          <a:stretch>
            <a:fillRect/>
          </a:stretch>
        </p:blipFill>
        <p:spPr bwMode="auto">
          <a:xfrm>
            <a:off x="228600" y="228600"/>
            <a:ext cx="1295400" cy="1171575"/>
          </a:xfrm>
          <a:prstGeom prst="rect">
            <a:avLst/>
          </a:prstGeom>
          <a:noFill/>
          <a:ln w="9525">
            <a:noFill/>
            <a:miter lim="800000"/>
            <a:headEnd/>
            <a:tailEnd/>
          </a:ln>
        </p:spPr>
      </p:pic>
      <p:sp>
        <p:nvSpPr>
          <p:cNvPr id="1669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669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0" name="Rectangle 17"/>
          <p:cNvSpPr>
            <a:spLocks noGrp="1" noChangeArrowheads="1"/>
          </p:cNvSpPr>
          <p:nvPr>
            <p:ph type="ftr" sz="quarter" idx="11"/>
          </p:nvPr>
        </p:nvSpPr>
        <p:spPr/>
        <p:txBody>
          <a:bodyPr/>
          <a:lstStyle>
            <a:lvl1pPr>
              <a:defRPr/>
            </a:lvl1pPr>
          </a:lstStyle>
          <a:p>
            <a:pPr>
              <a:defRPr/>
            </a:pPr>
            <a:endParaRPr lang="en-US"/>
          </a:p>
        </p:txBody>
      </p:sp>
      <p:sp>
        <p:nvSpPr>
          <p:cNvPr id="21" name="Rectangle 18"/>
          <p:cNvSpPr>
            <a:spLocks noGrp="1" noChangeArrowheads="1"/>
          </p:cNvSpPr>
          <p:nvPr>
            <p:ph type="sldNum" sz="quarter" idx="12"/>
          </p:nvPr>
        </p:nvSpPr>
        <p:spPr/>
        <p:txBody>
          <a:bodyPr/>
          <a:lstStyle>
            <a:lvl1pPr>
              <a:defRPr/>
            </a:lvl1pPr>
          </a:lstStyle>
          <a:p>
            <a:pPr>
              <a:defRPr/>
            </a:pPr>
            <a:fld id="{509C36DE-6FE9-4DA6-A972-29DD676156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F76EAD-F205-4E77-AB84-74681ED0E58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D0F7354-D13B-4A94-AE18-CB3693E2518B}"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6B11CEB-5935-45A2-851F-F74B7651AF2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FBBAA58-AB43-4C2C-B145-04A495959C5E}"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FC87B9B-7537-4761-B9FD-DBF406E18EC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F148EA1-12AB-4F40-9587-4796810D0553}"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081740F-4D75-4574-8AB5-526834E6769A}"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6DAC18A-18B4-480C-89DD-6C1803A0C88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101C37F-D2BF-4BF7-BD85-46A1C93A00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4CA8DBB-1056-4DC3-AE98-9B4D427925D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65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0BF27992-8B90-43BB-B319-F77235115FC3}"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eaLnBrk="1" hangingPunct="1">
                <a:defRPr/>
              </a:pPr>
              <a:endParaRPr lang="en-US" sz="2400">
                <a:latin typeface="Times New Roman" pitchFamily="18" charset="0"/>
              </a:endParaRPr>
            </a:p>
          </p:txBody>
        </p:sp>
        <p:sp>
          <p:nvSpPr>
            <p:cNvPr id="10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3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3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defRPr/>
              </a:pPr>
              <a:endParaRPr lang="en-US">
                <a:solidFill>
                  <a:schemeClr val="hlink"/>
                </a:solidFill>
              </a:endParaRPr>
            </a:p>
          </p:txBody>
        </p:sp>
        <p:sp>
          <p:nvSpPr>
            <p:cNvPr id="103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defRPr/>
              </a:pPr>
              <a:endParaRPr lang="en-US" sz="2400">
                <a:latin typeface="Times New Roman" pitchFamily="18" charset="0"/>
              </a:endParaRPr>
            </a:p>
          </p:txBody>
        </p:sp>
        <p:sp>
          <p:nvSpPr>
            <p:cNvPr id="104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sp>
          <p:nvSpPr>
            <p:cNvPr id="104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pic>
        <p:nvPicPr>
          <p:cNvPr id="1032" name="Picture 19"/>
          <p:cNvPicPr>
            <a:picLocks noChangeAspect="1" noChangeArrowheads="1"/>
          </p:cNvPicPr>
          <p:nvPr userDrawn="1"/>
        </p:nvPicPr>
        <p:blipFill>
          <a:blip r:embed="rId13" cstate="print"/>
          <a:srcRect/>
          <a:stretch>
            <a:fillRect/>
          </a:stretch>
        </p:blipFill>
        <p:spPr bwMode="auto">
          <a:xfrm>
            <a:off x="8153400" y="150813"/>
            <a:ext cx="838200" cy="7604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3"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tpress.mit.edu/books/vision-and-brain" TargetMode="External"/><Relationship Id="rId2" Type="http://schemas.openxmlformats.org/officeDocument/2006/relationships/hyperlink" Target="http://mitpress.mit.edu/books/vision-and-brain-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b="1" dirty="0"/>
              <a:t>Vision and Brain</a:t>
            </a:r>
            <a:endParaRPr lang="en-US" sz="4000" dirty="0"/>
          </a:p>
        </p:txBody>
      </p:sp>
      <p:sp>
        <p:nvSpPr>
          <p:cNvPr id="3075" name="Rectangle 3"/>
          <p:cNvSpPr>
            <a:spLocks noGrp="1" noChangeArrowheads="1"/>
          </p:cNvSpPr>
          <p:nvPr>
            <p:ph type="subTitle" idx="1"/>
          </p:nvPr>
        </p:nvSpPr>
        <p:spPr>
          <a:xfrm>
            <a:off x="381000" y="4800600"/>
            <a:ext cx="8610600" cy="1752600"/>
          </a:xfrm>
        </p:spPr>
        <p:txBody>
          <a:bodyPr/>
          <a:lstStyle/>
          <a:p>
            <a:pPr eaLnBrk="1" hangingPunct="1">
              <a:spcBef>
                <a:spcPct val="0"/>
              </a:spcBef>
            </a:pPr>
            <a:r>
              <a:rPr lang="en-US" sz="2400" b="1" dirty="0"/>
              <a:t>Zhigang Zhu</a:t>
            </a:r>
            <a:r>
              <a:rPr lang="en-US" sz="2400" dirty="0"/>
              <a:t>, Herbert G. Kayser Chair Professor</a:t>
            </a:r>
          </a:p>
          <a:p>
            <a:pPr eaLnBrk="1" hangingPunct="1">
              <a:spcBef>
                <a:spcPct val="0"/>
              </a:spcBef>
            </a:pPr>
            <a:r>
              <a:rPr lang="en-US" sz="2400" dirty="0">
                <a:solidFill>
                  <a:srgbClr val="7030A0"/>
                </a:solidFill>
              </a:rPr>
              <a:t>Department of Computer Science</a:t>
            </a:r>
          </a:p>
          <a:p>
            <a:pPr eaLnBrk="1" hangingPunct="1">
              <a:spcBef>
                <a:spcPct val="0"/>
              </a:spcBef>
            </a:pPr>
            <a:r>
              <a:rPr lang="en-US" sz="2400" dirty="0">
                <a:solidFill>
                  <a:srgbClr val="7030A0"/>
                </a:solidFill>
              </a:rPr>
              <a:t>CUNY City College and Graduate Center</a:t>
            </a:r>
          </a:p>
          <a:p>
            <a:pPr eaLnBrk="1" hangingPunct="1">
              <a:spcBef>
                <a:spcPct val="0"/>
              </a:spcBef>
            </a:pPr>
            <a:endParaRPr lang="en-US" sz="1200" dirty="0">
              <a:solidFill>
                <a:srgbClr val="7030A0"/>
              </a:solidFill>
            </a:endParaRPr>
          </a:p>
          <a:p>
            <a:pPr eaLnBrk="1" hangingPunct="1">
              <a:spcBef>
                <a:spcPct val="0"/>
              </a:spcBef>
            </a:pPr>
            <a:endParaRPr lang="en-US" sz="1200" dirty="0">
              <a:solidFill>
                <a:srgbClr val="7030A0"/>
              </a:solidFill>
            </a:endParaRPr>
          </a:p>
        </p:txBody>
      </p:sp>
      <p:sp>
        <p:nvSpPr>
          <p:cNvPr id="3076" name="Text Box 6"/>
          <p:cNvSpPr txBox="1">
            <a:spLocks noChangeArrowheads="1"/>
          </p:cNvSpPr>
          <p:nvPr/>
        </p:nvSpPr>
        <p:spPr bwMode="auto">
          <a:xfrm>
            <a:off x="1600200" y="228600"/>
            <a:ext cx="4114800" cy="646331"/>
          </a:xfrm>
          <a:prstGeom prst="rect">
            <a:avLst/>
          </a:prstGeom>
          <a:noFill/>
          <a:ln w="9525">
            <a:noFill/>
            <a:miter lim="800000"/>
            <a:headEnd/>
            <a:tailEnd/>
          </a:ln>
        </p:spPr>
        <p:txBody>
          <a:bodyPr wrap="square">
            <a:spAutoFit/>
          </a:bodyPr>
          <a:lstStyle/>
          <a:p>
            <a:r>
              <a:rPr lang="en-US" b="1" dirty="0"/>
              <a:t>Vision and Brain</a:t>
            </a:r>
          </a:p>
          <a:p>
            <a:r>
              <a:rPr lang="en-US" b="1" dirty="0"/>
              <a:t>How We Perceive the World</a:t>
            </a:r>
            <a:endParaRPr lang="en-US" dirty="0"/>
          </a:p>
        </p:txBody>
      </p:sp>
      <p:sp>
        <p:nvSpPr>
          <p:cNvPr id="3077" name="TextBox 4"/>
          <p:cNvSpPr txBox="1">
            <a:spLocks noChangeArrowheads="1"/>
          </p:cNvSpPr>
          <p:nvPr/>
        </p:nvSpPr>
        <p:spPr bwMode="auto">
          <a:xfrm>
            <a:off x="4876800" y="990600"/>
            <a:ext cx="3962400" cy="646331"/>
          </a:xfrm>
          <a:prstGeom prst="rect">
            <a:avLst/>
          </a:prstGeom>
          <a:noFill/>
          <a:ln w="9525">
            <a:noFill/>
            <a:miter lim="800000"/>
            <a:headEnd/>
            <a:tailEnd/>
          </a:ln>
        </p:spPr>
        <p:txBody>
          <a:bodyPr wrap="square">
            <a:spAutoFit/>
          </a:bodyPr>
          <a:lstStyle/>
          <a:p>
            <a:r>
              <a:rPr lang="en-US" sz="3600" dirty="0"/>
              <a:t>2. Visual Brain</a:t>
            </a:r>
          </a:p>
        </p:txBody>
      </p:sp>
    </p:spTree>
    <p:extLst>
      <p:ext uri="{BB962C8B-B14F-4D97-AF65-F5344CB8AC3E}">
        <p14:creationId xmlns:p14="http://schemas.microsoft.com/office/powerpoint/2010/main" val="948132979"/>
      </p:ext>
    </p:extLst>
  </p:cSld>
  <p:clrMapOvr>
    <a:masterClrMapping/>
  </p:clrMapOvr>
  <p:transition advTm="197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Fields </a:t>
            </a:r>
            <a:r>
              <a:rPr lang="en-US" sz="3200" dirty="0"/>
              <a:t>–Mexican Hat?</a:t>
            </a:r>
          </a:p>
        </p:txBody>
      </p:sp>
      <p:pic>
        <p:nvPicPr>
          <p:cNvPr id="3" name="Picture 2"/>
          <p:cNvPicPr>
            <a:picLocks noChangeAspect="1"/>
          </p:cNvPicPr>
          <p:nvPr/>
        </p:nvPicPr>
        <p:blipFill>
          <a:blip r:embed="rId2"/>
          <a:stretch>
            <a:fillRect/>
          </a:stretch>
        </p:blipFill>
        <p:spPr>
          <a:xfrm>
            <a:off x="457199" y="2015021"/>
            <a:ext cx="8153401" cy="1934806"/>
          </a:xfrm>
          <a:prstGeom prst="rect">
            <a:avLst/>
          </a:prstGeom>
        </p:spPr>
      </p:pic>
      <p:sp>
        <p:nvSpPr>
          <p:cNvPr id="4" name="Rectangle 3"/>
          <p:cNvSpPr/>
          <p:nvPr/>
        </p:nvSpPr>
        <p:spPr>
          <a:xfrm>
            <a:off x="457200" y="4191000"/>
            <a:ext cx="8229600" cy="1754327"/>
          </a:xfrm>
          <a:prstGeom prst="rect">
            <a:avLst/>
          </a:prstGeom>
        </p:spPr>
        <p:txBody>
          <a:bodyPr wrap="square">
            <a:spAutoFit/>
          </a:bodyPr>
          <a:lstStyle/>
          <a:p>
            <a:r>
              <a:rPr lang="en-US" dirty="0">
                <a:solidFill>
                  <a:srgbClr val="0000FF"/>
                </a:solidFill>
              </a:rPr>
              <a:t>Ganglion cell receptive fields.</a:t>
            </a:r>
            <a:r>
              <a:rPr lang="en-US" dirty="0"/>
              <a:t> (a) </a:t>
            </a:r>
            <a:r>
              <a:rPr lang="en-US" dirty="0">
                <a:solidFill>
                  <a:srgbClr val="0000FF"/>
                </a:solidFill>
              </a:rPr>
              <a:t>On-center/off-surround</a:t>
            </a:r>
            <a:r>
              <a:rPr lang="en-US" dirty="0"/>
              <a:t>. (b) </a:t>
            </a:r>
            <a:r>
              <a:rPr lang="en-US" dirty="0">
                <a:solidFill>
                  <a:srgbClr val="0000FF"/>
                </a:solidFill>
              </a:rPr>
              <a:t>Off-center/on-surround.</a:t>
            </a:r>
            <a:r>
              <a:rPr lang="en-US" dirty="0"/>
              <a:t> (c) Three-dimensional graph showing the sensitivity to light spots placed in different regions of the receptive field of a cell with an on-center receptive field. The spike in the middle shows where light excites the cell, and the trough around this spike shows where light inhibits the cell. (d) These cells are sometimes said to have Mexican hat receptive fields.</a:t>
            </a:r>
          </a:p>
        </p:txBody>
      </p:sp>
      <p:sp>
        <p:nvSpPr>
          <p:cNvPr id="5" name="TextBox 4"/>
          <p:cNvSpPr txBox="1"/>
          <p:nvPr/>
        </p:nvSpPr>
        <p:spPr>
          <a:xfrm>
            <a:off x="533400" y="3657600"/>
            <a:ext cx="7772400" cy="381000"/>
          </a:xfrm>
          <a:prstGeom prst="rect">
            <a:avLst/>
          </a:prstGeom>
          <a:noFill/>
        </p:spPr>
        <p:txBody>
          <a:bodyPr wrap="square" rtlCol="0">
            <a:spAutoFit/>
          </a:bodyPr>
          <a:lstStyle/>
          <a:p>
            <a:pPr algn="ctr"/>
            <a:r>
              <a:rPr lang="en-US" dirty="0"/>
              <a:t>a                      b                            c                                   d</a:t>
            </a:r>
          </a:p>
        </p:txBody>
      </p:sp>
    </p:spTree>
    <p:extLst>
      <p:ext uri="{BB962C8B-B14F-4D97-AF65-F5344CB8AC3E}">
        <p14:creationId xmlns:p14="http://schemas.microsoft.com/office/powerpoint/2010/main" val="212924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Fields </a:t>
            </a:r>
            <a:r>
              <a:rPr lang="en-US" sz="3200" dirty="0"/>
              <a:t>– Spatial Frequency</a:t>
            </a:r>
          </a:p>
        </p:txBody>
      </p:sp>
      <p:pic>
        <p:nvPicPr>
          <p:cNvPr id="3" name="Picture 2"/>
          <p:cNvPicPr>
            <a:picLocks noChangeAspect="1"/>
          </p:cNvPicPr>
          <p:nvPr/>
        </p:nvPicPr>
        <p:blipFill>
          <a:blip r:embed="rId2"/>
          <a:stretch>
            <a:fillRect/>
          </a:stretch>
        </p:blipFill>
        <p:spPr>
          <a:xfrm>
            <a:off x="457200" y="2086430"/>
            <a:ext cx="3505200" cy="2837542"/>
          </a:xfrm>
          <a:prstGeom prst="rect">
            <a:avLst/>
          </a:prstGeom>
        </p:spPr>
      </p:pic>
      <p:sp>
        <p:nvSpPr>
          <p:cNvPr id="4" name="Rectangle 3"/>
          <p:cNvSpPr/>
          <p:nvPr/>
        </p:nvSpPr>
        <p:spPr>
          <a:xfrm>
            <a:off x="228600" y="5105400"/>
            <a:ext cx="4572000" cy="1200329"/>
          </a:xfrm>
          <a:prstGeom prst="rect">
            <a:avLst/>
          </a:prstGeom>
        </p:spPr>
        <p:txBody>
          <a:bodyPr>
            <a:spAutoFit/>
          </a:bodyPr>
          <a:lstStyle/>
          <a:p>
            <a:r>
              <a:rPr lang="en-US" dirty="0"/>
              <a:t>Narrow stripes on the zebra’s front leg correspond to a high spatial frequency, whereas wide stripes on its back leg correspond to a low spatial frequency</a:t>
            </a:r>
          </a:p>
        </p:txBody>
      </p:sp>
      <p:sp>
        <p:nvSpPr>
          <p:cNvPr id="5" name="Rectangle 4"/>
          <p:cNvSpPr/>
          <p:nvPr/>
        </p:nvSpPr>
        <p:spPr>
          <a:xfrm>
            <a:off x="4973477" y="5181600"/>
            <a:ext cx="4191000" cy="1200329"/>
          </a:xfrm>
          <a:prstGeom prst="rect">
            <a:avLst/>
          </a:prstGeom>
        </p:spPr>
        <p:txBody>
          <a:bodyPr wrap="square">
            <a:spAutoFit/>
          </a:bodyPr>
          <a:lstStyle/>
          <a:p>
            <a:r>
              <a:rPr lang="en-US" dirty="0">
                <a:solidFill>
                  <a:srgbClr val="0000FF"/>
                </a:solidFill>
              </a:rPr>
              <a:t>Fourier analysis. </a:t>
            </a:r>
            <a:r>
              <a:rPr lang="en-US" dirty="0"/>
              <a:t>The complicated curve in (d) is the sum of corresponding points</a:t>
            </a:r>
          </a:p>
          <a:p>
            <a:r>
              <a:rPr lang="en-US" dirty="0"/>
              <a:t>in the sinusoidal curves in (a–c).</a:t>
            </a:r>
          </a:p>
        </p:txBody>
      </p:sp>
      <p:pic>
        <p:nvPicPr>
          <p:cNvPr id="6" name="Picture 5" descr="Fourier analysi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743946"/>
            <a:ext cx="4381961" cy="3410889"/>
          </a:xfrm>
          <a:prstGeom prst="rect">
            <a:avLst/>
          </a:prstGeom>
        </p:spPr>
      </p:pic>
    </p:spTree>
    <p:extLst>
      <p:ext uri="{BB962C8B-B14F-4D97-AF65-F5344CB8AC3E}">
        <p14:creationId xmlns:p14="http://schemas.microsoft.com/office/powerpoint/2010/main" val="224812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Fields </a:t>
            </a:r>
            <a:r>
              <a:rPr lang="en-US" sz="3200" dirty="0"/>
              <a:t>– Logan’s theorem</a:t>
            </a:r>
          </a:p>
        </p:txBody>
      </p:sp>
      <p:grpSp>
        <p:nvGrpSpPr>
          <p:cNvPr id="29" name="Group 28"/>
          <p:cNvGrpSpPr/>
          <p:nvPr/>
        </p:nvGrpSpPr>
        <p:grpSpPr>
          <a:xfrm>
            <a:off x="2743200" y="1828800"/>
            <a:ext cx="3822700" cy="4633948"/>
            <a:chOff x="2743200" y="1828800"/>
            <a:chExt cx="3822700" cy="4633948"/>
          </a:xfrm>
        </p:grpSpPr>
        <p:pic>
          <p:nvPicPr>
            <p:cNvPr id="3" name="Picture 2"/>
            <p:cNvPicPr>
              <a:picLocks noChangeAspect="1"/>
            </p:cNvPicPr>
            <p:nvPr/>
          </p:nvPicPr>
          <p:blipFill>
            <a:blip r:embed="rId2"/>
            <a:stretch>
              <a:fillRect/>
            </a:stretch>
          </p:blipFill>
          <p:spPr>
            <a:xfrm>
              <a:off x="2743200" y="1828800"/>
              <a:ext cx="3822700" cy="4633948"/>
            </a:xfrm>
            <a:prstGeom prst="rect">
              <a:avLst/>
            </a:prstGeom>
          </p:spPr>
        </p:pic>
        <p:cxnSp>
          <p:nvCxnSpPr>
            <p:cNvPr id="4" name="Straight Arrow Connector 3"/>
            <p:cNvCxnSpPr/>
            <p:nvPr/>
          </p:nvCxnSpPr>
          <p:spPr bwMode="auto">
            <a:xfrm>
              <a:off x="5638800" y="2895600"/>
              <a:ext cx="381000" cy="609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H="1">
              <a:off x="3200400" y="2819400"/>
              <a:ext cx="457200" cy="6858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3352800" y="4800600"/>
              <a:ext cx="0"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715000" y="4800600"/>
              <a:ext cx="0"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V="1">
              <a:off x="6096000" y="4724400"/>
              <a:ext cx="0" cy="533400"/>
            </a:xfrm>
            <a:prstGeom prst="straightConnector1">
              <a:avLst/>
            </a:prstGeom>
            <a:solidFill>
              <a:schemeClr val="accent1"/>
            </a:solidFill>
            <a:ln w="25400" cap="flat" cmpd="sng" algn="ctr">
              <a:solidFill>
                <a:schemeClr val="tx1"/>
              </a:solidFill>
              <a:prstDash val="sysDash"/>
              <a:round/>
              <a:headEnd type="none" w="med" len="med"/>
              <a:tailEnd type="arrow"/>
            </a:ln>
            <a:effectLst/>
          </p:spPr>
        </p:cxnSp>
        <p:cxnSp>
          <p:nvCxnSpPr>
            <p:cNvPr id="16" name="Straight Arrow Connector 15"/>
            <p:cNvCxnSpPr/>
            <p:nvPr/>
          </p:nvCxnSpPr>
          <p:spPr bwMode="auto">
            <a:xfrm flipV="1">
              <a:off x="3657600" y="4724400"/>
              <a:ext cx="0" cy="533400"/>
            </a:xfrm>
            <a:prstGeom prst="straightConnector1">
              <a:avLst/>
            </a:prstGeom>
            <a:solidFill>
              <a:schemeClr val="accent1"/>
            </a:solidFill>
            <a:ln w="25400" cap="flat" cmpd="sng" algn="ctr">
              <a:solidFill>
                <a:schemeClr val="tx1"/>
              </a:solidFill>
              <a:prstDash val="sysDash"/>
              <a:round/>
              <a:headEnd type="none" w="med" len="med"/>
              <a:tailEnd type="arrow"/>
            </a:ln>
            <a:effectLst/>
          </p:spPr>
        </p:cxnSp>
        <p:cxnSp>
          <p:nvCxnSpPr>
            <p:cNvPr id="17" name="Straight Arrow Connector 16"/>
            <p:cNvCxnSpPr/>
            <p:nvPr/>
          </p:nvCxnSpPr>
          <p:spPr bwMode="auto">
            <a:xfrm flipV="1">
              <a:off x="4114800" y="4191000"/>
              <a:ext cx="304800" cy="381000"/>
            </a:xfrm>
            <a:prstGeom prst="straightConnector1">
              <a:avLst/>
            </a:prstGeom>
            <a:solidFill>
              <a:schemeClr val="accent1"/>
            </a:solidFill>
            <a:ln w="25400" cap="flat" cmpd="sng" algn="ctr">
              <a:solidFill>
                <a:schemeClr val="tx1"/>
              </a:solidFill>
              <a:prstDash val="sysDash"/>
              <a:round/>
              <a:headEnd type="none" w="med" len="med"/>
              <a:tailEnd type="arrow"/>
            </a:ln>
            <a:effectLst/>
          </p:spPr>
        </p:cxnSp>
        <p:cxnSp>
          <p:nvCxnSpPr>
            <p:cNvPr id="19" name="Straight Arrow Connector 18"/>
            <p:cNvCxnSpPr/>
            <p:nvPr/>
          </p:nvCxnSpPr>
          <p:spPr bwMode="auto">
            <a:xfrm flipH="1" flipV="1">
              <a:off x="4724400" y="4191000"/>
              <a:ext cx="457200" cy="381000"/>
            </a:xfrm>
            <a:prstGeom prst="straightConnector1">
              <a:avLst/>
            </a:prstGeom>
            <a:solidFill>
              <a:schemeClr val="accent1"/>
            </a:solidFill>
            <a:ln w="25400" cap="flat" cmpd="sng" algn="ctr">
              <a:solidFill>
                <a:schemeClr val="tx1"/>
              </a:solidFill>
              <a:prstDash val="sysDash"/>
              <a:round/>
              <a:headEnd type="none" w="med" len="med"/>
              <a:tailEnd type="arrow"/>
            </a:ln>
            <a:effectLst/>
          </p:spPr>
        </p:cxnSp>
        <p:cxnSp>
          <p:nvCxnSpPr>
            <p:cNvPr id="23" name="Straight Arrow Connector 22"/>
            <p:cNvCxnSpPr/>
            <p:nvPr/>
          </p:nvCxnSpPr>
          <p:spPr bwMode="auto">
            <a:xfrm flipV="1">
              <a:off x="4648200" y="3276600"/>
              <a:ext cx="0" cy="533400"/>
            </a:xfrm>
            <a:prstGeom prst="straightConnector1">
              <a:avLst/>
            </a:prstGeom>
            <a:solidFill>
              <a:schemeClr val="accent1"/>
            </a:solidFill>
            <a:ln w="25400" cap="flat" cmpd="sng" algn="ctr">
              <a:solidFill>
                <a:schemeClr val="tx1"/>
              </a:solidFill>
              <a:prstDash val="sysDash"/>
              <a:round/>
              <a:headEnd type="none" w="med" len="med"/>
              <a:tailEnd type="arrow"/>
            </a:ln>
            <a:effectLst/>
          </p:spPr>
        </p:cxnSp>
        <p:sp>
          <p:nvSpPr>
            <p:cNvPr id="24" name="Donut 23"/>
            <p:cNvSpPr/>
            <p:nvPr/>
          </p:nvSpPr>
          <p:spPr bwMode="auto">
            <a:xfrm>
              <a:off x="3048000" y="2514600"/>
              <a:ext cx="381000" cy="3810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Donut 24"/>
            <p:cNvSpPr/>
            <p:nvPr/>
          </p:nvSpPr>
          <p:spPr bwMode="auto">
            <a:xfrm>
              <a:off x="5867400" y="2438400"/>
              <a:ext cx="609600" cy="609600"/>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8" name="Group 27"/>
            <p:cNvGrpSpPr/>
            <p:nvPr/>
          </p:nvGrpSpPr>
          <p:grpSpPr>
            <a:xfrm>
              <a:off x="4267200" y="3505200"/>
              <a:ext cx="762000" cy="762000"/>
              <a:chOff x="304800" y="3404985"/>
              <a:chExt cx="762000" cy="762000"/>
            </a:xfrm>
          </p:grpSpPr>
          <p:sp>
            <p:nvSpPr>
              <p:cNvPr id="26" name="Plus 25"/>
              <p:cNvSpPr/>
              <p:nvPr/>
            </p:nvSpPr>
            <p:spPr bwMode="auto">
              <a:xfrm>
                <a:off x="339593" y="3404985"/>
                <a:ext cx="685800" cy="7620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Oval 26"/>
              <p:cNvSpPr/>
              <p:nvPr/>
            </p:nvSpPr>
            <p:spPr bwMode="auto">
              <a:xfrm>
                <a:off x="304800" y="3429000"/>
                <a:ext cx="7620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406169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Division of Human Brain</a:t>
            </a:r>
          </a:p>
        </p:txBody>
      </p:sp>
      <p:pic>
        <p:nvPicPr>
          <p:cNvPr id="3" name="Picture 2" descr="fig0401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72768"/>
            <a:ext cx="8382000" cy="5699760"/>
          </a:xfrm>
          <a:prstGeom prst="rect">
            <a:avLst/>
          </a:prstGeom>
        </p:spPr>
      </p:pic>
    </p:spTree>
    <p:extLst>
      <p:ext uri="{BB962C8B-B14F-4D97-AF65-F5344CB8AC3E}">
        <p14:creationId xmlns:p14="http://schemas.microsoft.com/office/powerpoint/2010/main" val="84316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t>Neurons, Receptive Fields &amp; Human Brain</a:t>
            </a:r>
          </a:p>
          <a:p>
            <a:r>
              <a:rPr lang="en-US" dirty="0">
                <a:solidFill>
                  <a:srgbClr val="0000FF"/>
                </a:solidFill>
              </a:rPr>
              <a:t>From Retina to Visual Cortex</a:t>
            </a:r>
          </a:p>
          <a:p>
            <a:r>
              <a:rPr lang="en-US" dirty="0"/>
              <a:t>Primary Visual Cortex (V1)</a:t>
            </a:r>
          </a:p>
          <a:p>
            <a:r>
              <a:rPr lang="en-US" dirty="0"/>
              <a:t>Secondary Visual Cortex (V2)</a:t>
            </a:r>
          </a:p>
          <a:p>
            <a:endParaRPr lang="en-US" dirty="0"/>
          </a:p>
        </p:txBody>
      </p:sp>
    </p:spTree>
    <p:extLst>
      <p:ext uri="{BB962C8B-B14F-4D97-AF65-F5344CB8AC3E}">
        <p14:creationId xmlns:p14="http://schemas.microsoft.com/office/powerpoint/2010/main" val="233305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Retina to Visual Cortex</a:t>
            </a:r>
          </a:p>
        </p:txBody>
      </p:sp>
      <p:sp>
        <p:nvSpPr>
          <p:cNvPr id="4099" name="Content Placeholder 2"/>
          <p:cNvSpPr>
            <a:spLocks noGrp="1"/>
          </p:cNvSpPr>
          <p:nvPr>
            <p:ph idx="1"/>
          </p:nvPr>
        </p:nvSpPr>
        <p:spPr/>
        <p:txBody>
          <a:bodyPr/>
          <a:lstStyle/>
          <a:p>
            <a:r>
              <a:rPr lang="en-US" dirty="0"/>
              <a:t>Retina</a:t>
            </a:r>
          </a:p>
          <a:p>
            <a:r>
              <a:rPr lang="en-US" dirty="0"/>
              <a:t>A Few Interesting Discoveries</a:t>
            </a:r>
          </a:p>
          <a:p>
            <a:r>
              <a:rPr lang="en-US" dirty="0"/>
              <a:t>From Retina to LGN</a:t>
            </a:r>
          </a:p>
          <a:p>
            <a:r>
              <a:rPr lang="en-US" dirty="0"/>
              <a:t>Layers in the LGNs</a:t>
            </a:r>
          </a:p>
          <a:p>
            <a:r>
              <a:rPr lang="en-US" dirty="0"/>
              <a:t>From LGN to Striate Cortex (V1)</a:t>
            </a:r>
            <a:r>
              <a:rPr lang="en-US" dirty="0">
                <a:solidFill>
                  <a:srgbClr val="FF0000"/>
                </a:solidFill>
              </a:rPr>
              <a:t> </a:t>
            </a:r>
          </a:p>
          <a:p>
            <a:pPr lvl="1"/>
            <a:r>
              <a:rPr lang="en-US" dirty="0">
                <a:solidFill>
                  <a:srgbClr val="FF0000"/>
                </a:solidFill>
              </a:rPr>
              <a:t>basics only</a:t>
            </a:r>
          </a:p>
          <a:p>
            <a:endParaRPr lang="en-US" dirty="0"/>
          </a:p>
        </p:txBody>
      </p:sp>
    </p:spTree>
    <p:extLst>
      <p:ext uri="{BB962C8B-B14F-4D97-AF65-F5344CB8AC3E}">
        <p14:creationId xmlns:p14="http://schemas.microsoft.com/office/powerpoint/2010/main" val="287775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a:t>The Retina</a:t>
            </a:r>
          </a:p>
        </p:txBody>
      </p:sp>
      <p:sp>
        <p:nvSpPr>
          <p:cNvPr id="3" name="Content Placeholder 2"/>
          <p:cNvSpPr>
            <a:spLocks noGrp="1"/>
          </p:cNvSpPr>
          <p:nvPr>
            <p:ph idx="1"/>
          </p:nvPr>
        </p:nvSpPr>
        <p:spPr>
          <a:xfrm>
            <a:off x="457200" y="1676400"/>
            <a:ext cx="8229600" cy="3886200"/>
          </a:xfrm>
        </p:spPr>
        <p:txBody>
          <a:bodyPr/>
          <a:lstStyle/>
          <a:p>
            <a:r>
              <a:rPr lang="en-US" dirty="0"/>
              <a:t>Fovea</a:t>
            </a:r>
          </a:p>
          <a:p>
            <a:r>
              <a:rPr lang="en-US" dirty="0"/>
              <a:t>Cones </a:t>
            </a:r>
          </a:p>
          <a:p>
            <a:r>
              <a:rPr lang="en-US" dirty="0"/>
              <a:t>Rods</a:t>
            </a:r>
          </a:p>
          <a:p>
            <a:endParaRPr lang="en-US" dirty="0"/>
          </a:p>
        </p:txBody>
      </p:sp>
      <p:pic>
        <p:nvPicPr>
          <p:cNvPr id="4" name="Picture 3"/>
          <p:cNvPicPr>
            <a:picLocks noChangeAspect="1"/>
          </p:cNvPicPr>
          <p:nvPr/>
        </p:nvPicPr>
        <p:blipFill>
          <a:blip r:embed="rId2"/>
          <a:stretch>
            <a:fillRect/>
          </a:stretch>
        </p:blipFill>
        <p:spPr>
          <a:xfrm>
            <a:off x="3810000" y="1524000"/>
            <a:ext cx="4609888" cy="3733800"/>
          </a:xfrm>
          <a:prstGeom prst="rect">
            <a:avLst/>
          </a:prstGeom>
        </p:spPr>
      </p:pic>
    </p:spTree>
    <p:extLst>
      <p:ext uri="{BB962C8B-B14F-4D97-AF65-F5344CB8AC3E}">
        <p14:creationId xmlns:p14="http://schemas.microsoft.com/office/powerpoint/2010/main" val="2302900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Fovea</a:t>
            </a:r>
          </a:p>
        </p:txBody>
      </p:sp>
      <p:sp>
        <p:nvSpPr>
          <p:cNvPr id="3" name="Content Placeholder 2"/>
          <p:cNvSpPr>
            <a:spLocks noGrp="1"/>
          </p:cNvSpPr>
          <p:nvPr>
            <p:ph idx="1"/>
          </p:nvPr>
        </p:nvSpPr>
        <p:spPr/>
        <p:txBody>
          <a:bodyPr/>
          <a:lstStyle/>
          <a:p>
            <a:r>
              <a:rPr lang="en-US" sz="2400" dirty="0"/>
              <a:t>The image is brought to a focus </a:t>
            </a:r>
            <a:r>
              <a:rPr lang="en-US" sz="2400" dirty="0">
                <a:solidFill>
                  <a:srgbClr val="0000FF"/>
                </a:solidFill>
              </a:rPr>
              <a:t>16 millimeters</a:t>
            </a:r>
            <a:r>
              <a:rPr lang="en-US" sz="2400" dirty="0"/>
              <a:t> behind the lens onto the </a:t>
            </a:r>
            <a:r>
              <a:rPr lang="en-US" sz="2400" dirty="0">
                <a:solidFill>
                  <a:srgbClr val="800000"/>
                </a:solidFill>
              </a:rPr>
              <a:t>retina</a:t>
            </a:r>
          </a:p>
          <a:p>
            <a:r>
              <a:rPr lang="en-US" sz="2400" dirty="0">
                <a:solidFill>
                  <a:srgbClr val="800000"/>
                </a:solidFill>
              </a:rPr>
              <a:t>Macula</a:t>
            </a:r>
            <a:r>
              <a:rPr lang="en-US" sz="2400" dirty="0">
                <a:solidFill>
                  <a:srgbClr val="0000FF"/>
                </a:solidFill>
              </a:rPr>
              <a:t> is about 5 mm</a:t>
            </a:r>
            <a:r>
              <a:rPr lang="en-US" sz="2400" dirty="0"/>
              <a:t> across and contains a yellow pigment that blocks ultraviolet light.</a:t>
            </a:r>
          </a:p>
          <a:p>
            <a:r>
              <a:rPr lang="en-US" sz="2400" dirty="0"/>
              <a:t>Within the macula, there is a small circular region about </a:t>
            </a:r>
            <a:r>
              <a:rPr lang="en-US" sz="2400" dirty="0">
                <a:solidFill>
                  <a:srgbClr val="0000FF"/>
                </a:solidFill>
              </a:rPr>
              <a:t>0.5 mm in diameter (1.7 degrees), the </a:t>
            </a:r>
            <a:r>
              <a:rPr lang="en-US" sz="2400" dirty="0">
                <a:solidFill>
                  <a:srgbClr val="800000"/>
                </a:solidFill>
              </a:rPr>
              <a:t>fovea</a:t>
            </a:r>
            <a:r>
              <a:rPr lang="en-US" sz="2400" dirty="0">
                <a:solidFill>
                  <a:srgbClr val="0000FF"/>
                </a:solidFill>
              </a:rPr>
              <a:t> </a:t>
            </a:r>
            <a:r>
              <a:rPr lang="en-US" sz="2400" dirty="0"/>
              <a:t>(Latin for “pit”), packed with color-sensitive photoreceptors called cones. </a:t>
            </a:r>
          </a:p>
          <a:p>
            <a:r>
              <a:rPr lang="en-US" sz="2400" dirty="0"/>
              <a:t>Within the fovea, </a:t>
            </a:r>
            <a:r>
              <a:rPr lang="en-US" sz="2400" dirty="0">
                <a:solidFill>
                  <a:srgbClr val="800000"/>
                </a:solidFill>
              </a:rPr>
              <a:t>cones</a:t>
            </a:r>
            <a:r>
              <a:rPr lang="en-US" sz="2400" dirty="0">
                <a:solidFill>
                  <a:srgbClr val="0000FF"/>
                </a:solidFill>
              </a:rPr>
              <a:t> </a:t>
            </a:r>
            <a:r>
              <a:rPr lang="en-US" sz="2400" dirty="0"/>
              <a:t>are densely packed at about </a:t>
            </a:r>
            <a:r>
              <a:rPr lang="en-US" sz="2400" dirty="0">
                <a:solidFill>
                  <a:srgbClr val="0000FF"/>
                </a:solidFill>
              </a:rPr>
              <a:t>200,000 per square millimeter</a:t>
            </a:r>
          </a:p>
        </p:txBody>
      </p:sp>
      <p:pic>
        <p:nvPicPr>
          <p:cNvPr id="4" name="Picture 3"/>
          <p:cNvPicPr>
            <a:picLocks noChangeAspect="1"/>
          </p:cNvPicPr>
          <p:nvPr/>
        </p:nvPicPr>
        <p:blipFill>
          <a:blip r:embed="rId2"/>
          <a:stretch>
            <a:fillRect/>
          </a:stretch>
        </p:blipFill>
        <p:spPr>
          <a:xfrm>
            <a:off x="5334000" y="228600"/>
            <a:ext cx="2286000" cy="1851556"/>
          </a:xfrm>
          <a:prstGeom prst="rect">
            <a:avLst/>
          </a:prstGeom>
        </p:spPr>
      </p:pic>
      <p:pic>
        <p:nvPicPr>
          <p:cNvPr id="5" name="Picture 4"/>
          <p:cNvPicPr>
            <a:picLocks noChangeAspect="1"/>
          </p:cNvPicPr>
          <p:nvPr/>
        </p:nvPicPr>
        <p:blipFill>
          <a:blip r:embed="rId3"/>
          <a:stretch>
            <a:fillRect/>
          </a:stretch>
        </p:blipFill>
        <p:spPr>
          <a:xfrm>
            <a:off x="2971800" y="228600"/>
            <a:ext cx="1866486" cy="1600200"/>
          </a:xfrm>
          <a:prstGeom prst="rect">
            <a:avLst/>
          </a:prstGeom>
        </p:spPr>
      </p:pic>
    </p:spTree>
    <p:extLst>
      <p:ext uri="{BB962C8B-B14F-4D97-AF65-F5344CB8AC3E}">
        <p14:creationId xmlns:p14="http://schemas.microsoft.com/office/powerpoint/2010/main" val="5718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Cones and Rods</a:t>
            </a:r>
          </a:p>
        </p:txBody>
      </p:sp>
      <p:sp>
        <p:nvSpPr>
          <p:cNvPr id="3" name="Content Placeholder 2"/>
          <p:cNvSpPr>
            <a:spLocks noGrp="1"/>
          </p:cNvSpPr>
          <p:nvPr>
            <p:ph idx="1"/>
          </p:nvPr>
        </p:nvSpPr>
        <p:spPr>
          <a:xfrm>
            <a:off x="457200" y="1981200"/>
            <a:ext cx="4267200" cy="3886200"/>
          </a:xfrm>
        </p:spPr>
        <p:txBody>
          <a:bodyPr/>
          <a:lstStyle/>
          <a:p>
            <a:r>
              <a:rPr lang="en-US" sz="2400" dirty="0"/>
              <a:t>the overall proportions of cones sensitive to red, green, and blue light are 63, 31, and 6 percent, respectively</a:t>
            </a:r>
          </a:p>
          <a:p>
            <a:r>
              <a:rPr lang="en-US" sz="2400" dirty="0"/>
              <a:t>rods are exquisitely </a:t>
            </a:r>
            <a:r>
              <a:rPr lang="en-US" sz="2400"/>
              <a:t>sensitive and operate only in low-light conditions</a:t>
            </a:r>
            <a:endParaRPr lang="en-US" sz="2400" dirty="0"/>
          </a:p>
        </p:txBody>
      </p:sp>
      <p:pic>
        <p:nvPicPr>
          <p:cNvPr id="5" name="Picture 5" descr="eyespect"/>
          <p:cNvPicPr>
            <a:picLocks noChangeAspect="1" noChangeArrowheads="1"/>
          </p:cNvPicPr>
          <p:nvPr/>
        </p:nvPicPr>
        <p:blipFill>
          <a:blip r:embed="rId2" cstate="print"/>
          <a:srcRect/>
          <a:stretch>
            <a:fillRect/>
          </a:stretch>
        </p:blipFill>
        <p:spPr bwMode="auto">
          <a:xfrm>
            <a:off x="5029200" y="4114800"/>
            <a:ext cx="3849196" cy="2573005"/>
          </a:xfrm>
          <a:prstGeom prst="rect">
            <a:avLst/>
          </a:prstGeom>
          <a:noFill/>
        </p:spPr>
      </p:pic>
      <p:pic>
        <p:nvPicPr>
          <p:cNvPr id="6" name="Picture 6" descr="retina"/>
          <p:cNvPicPr>
            <a:picLocks noChangeAspect="1" noChangeArrowheads="1"/>
          </p:cNvPicPr>
          <p:nvPr/>
        </p:nvPicPr>
        <p:blipFill>
          <a:blip r:embed="rId3" cstate="print"/>
          <a:srcRect/>
          <a:stretch>
            <a:fillRect/>
          </a:stretch>
        </p:blipFill>
        <p:spPr bwMode="auto">
          <a:xfrm>
            <a:off x="5029200" y="1143000"/>
            <a:ext cx="3971304" cy="2438400"/>
          </a:xfrm>
          <a:prstGeom prst="rect">
            <a:avLst/>
          </a:prstGeom>
          <a:solidFill>
            <a:srgbClr val="FFFFFF"/>
          </a:solidFill>
        </p:spPr>
      </p:pic>
    </p:spTree>
    <p:extLst>
      <p:ext uri="{BB962C8B-B14F-4D97-AF65-F5344CB8AC3E}">
        <p14:creationId xmlns:p14="http://schemas.microsoft.com/office/powerpoint/2010/main" val="121172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dirty="0"/>
              <a:t>Densities of Rods and Cones </a:t>
            </a:r>
          </a:p>
        </p:txBody>
      </p:sp>
      <p:pic>
        <p:nvPicPr>
          <p:cNvPr id="5" name="Picture 4" descr="cones-n-rods-fove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7683500" cy="4127500"/>
          </a:xfrm>
          <a:prstGeom prst="rect">
            <a:avLst/>
          </a:prstGeom>
        </p:spPr>
      </p:pic>
      <p:sp>
        <p:nvSpPr>
          <p:cNvPr id="7" name="Rectangle 6"/>
          <p:cNvSpPr/>
          <p:nvPr/>
        </p:nvSpPr>
        <p:spPr>
          <a:xfrm>
            <a:off x="609600" y="5943600"/>
            <a:ext cx="8001000" cy="400110"/>
          </a:xfrm>
          <a:prstGeom prst="rect">
            <a:avLst/>
          </a:prstGeom>
        </p:spPr>
        <p:txBody>
          <a:bodyPr wrap="square">
            <a:spAutoFit/>
          </a:bodyPr>
          <a:lstStyle/>
          <a:p>
            <a:r>
              <a:rPr lang="en-US" sz="2000" b="1" dirty="0"/>
              <a:t>Rod and cone densities across the retina of the left eye. </a:t>
            </a:r>
          </a:p>
        </p:txBody>
      </p:sp>
    </p:spTree>
    <p:extLst>
      <p:ext uri="{BB962C8B-B14F-4D97-AF65-F5344CB8AC3E}">
        <p14:creationId xmlns:p14="http://schemas.microsoft.com/office/powerpoint/2010/main" val="414783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a:t>Acknowledgments</a:t>
            </a:r>
          </a:p>
        </p:txBody>
      </p:sp>
      <p:sp>
        <p:nvSpPr>
          <p:cNvPr id="36867" name="Content Placeholder 2"/>
          <p:cNvSpPr>
            <a:spLocks noGrp="1"/>
          </p:cNvSpPr>
          <p:nvPr>
            <p:ph idx="1"/>
          </p:nvPr>
        </p:nvSpPr>
        <p:spPr>
          <a:xfrm>
            <a:off x="457200" y="1447800"/>
            <a:ext cx="8229600" cy="4419600"/>
          </a:xfrm>
        </p:spPr>
        <p:txBody>
          <a:bodyPr/>
          <a:lstStyle/>
          <a:p>
            <a:endParaRPr lang="en-US" sz="2000" b="1" dirty="0">
              <a:hlinkClick r:id="rId2"/>
            </a:endParaRPr>
          </a:p>
          <a:p>
            <a:r>
              <a:rPr lang="en-US" sz="2000" b="1" dirty="0"/>
              <a:t>T</a:t>
            </a:r>
            <a:r>
              <a:rPr lang="en-US" sz="2400" b="1" dirty="0"/>
              <a:t>extbook:</a:t>
            </a:r>
            <a:r>
              <a:rPr lang="en-US" sz="2400" b="1" dirty="0">
                <a:hlinkClick r:id="rId3"/>
              </a:rPr>
              <a:t> </a:t>
            </a:r>
          </a:p>
          <a:p>
            <a:pPr lvl="1"/>
            <a:r>
              <a:rPr lang="en-US" sz="2000" b="1" dirty="0">
                <a:hlinkClick r:id="rId3"/>
              </a:rPr>
              <a:t>Vision and Brain - How We Perceive the World</a:t>
            </a:r>
            <a:r>
              <a:rPr lang="en-US" sz="2000" dirty="0"/>
              <a:t>, By James V. Stone, The MIT Press</a:t>
            </a:r>
          </a:p>
          <a:p>
            <a:endParaRPr lang="en-US" sz="2000" b="1" dirty="0"/>
          </a:p>
          <a:p>
            <a:r>
              <a:rPr lang="en-US" sz="2400" b="1" dirty="0"/>
              <a:t>Slides:</a:t>
            </a:r>
          </a:p>
          <a:p>
            <a:pPr lvl="1"/>
            <a:r>
              <a:rPr lang="en-US" sz="2000" dirty="0">
                <a:solidFill>
                  <a:srgbClr val="FF0000"/>
                </a:solidFill>
              </a:rPr>
              <a:t>Most of the figures were taken from the textbook (with permission for use in this class). Please do not distribute or use them for other purposes</a:t>
            </a:r>
          </a:p>
        </p:txBody>
      </p:sp>
    </p:spTree>
    <p:extLst>
      <p:ext uri="{BB962C8B-B14F-4D97-AF65-F5344CB8AC3E}">
        <p14:creationId xmlns:p14="http://schemas.microsoft.com/office/powerpoint/2010/main" val="236937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Does the Eye Not Tell the Brain?</a:t>
            </a:r>
          </a:p>
        </p:txBody>
      </p:sp>
      <p:sp>
        <p:nvSpPr>
          <p:cNvPr id="3" name="Content Placeholder 2"/>
          <p:cNvSpPr>
            <a:spLocks noGrp="1"/>
          </p:cNvSpPr>
          <p:nvPr>
            <p:ph idx="1"/>
          </p:nvPr>
        </p:nvSpPr>
        <p:spPr/>
        <p:txBody>
          <a:bodyPr/>
          <a:lstStyle/>
          <a:p>
            <a:r>
              <a:rPr lang="en-US" sz="2800" dirty="0"/>
              <a:t>The retina contains </a:t>
            </a:r>
            <a:r>
              <a:rPr lang="en-US" sz="2800" dirty="0">
                <a:solidFill>
                  <a:srgbClr val="0000FF"/>
                </a:solidFill>
              </a:rPr>
              <a:t>126 million photoreceptors</a:t>
            </a:r>
            <a:r>
              <a:rPr lang="en-US" sz="2800" dirty="0"/>
              <a:t>, each of which measures the amount of light at one point in the retinal image. </a:t>
            </a:r>
          </a:p>
          <a:p>
            <a:r>
              <a:rPr lang="en-US" sz="2800" dirty="0"/>
              <a:t>However, the </a:t>
            </a:r>
            <a:r>
              <a:rPr lang="en-US" sz="2800" dirty="0">
                <a:solidFill>
                  <a:srgbClr val="0000FF"/>
                </a:solidFill>
              </a:rPr>
              <a:t>optic nerve</a:t>
            </a:r>
            <a:r>
              <a:rPr lang="en-US" sz="2800" dirty="0"/>
              <a:t>, which exits via the back of the eye on its way to the brain, contains only </a:t>
            </a:r>
            <a:r>
              <a:rPr lang="en-US" sz="2800" dirty="0">
                <a:solidFill>
                  <a:srgbClr val="0000FF"/>
                </a:solidFill>
              </a:rPr>
              <a:t>one million fibers </a:t>
            </a:r>
            <a:r>
              <a:rPr lang="en-US" sz="2800" dirty="0"/>
              <a:t>(connected with</a:t>
            </a:r>
            <a:r>
              <a:rPr lang="en-US" sz="2800" dirty="0">
                <a:solidFill>
                  <a:srgbClr val="0000FF"/>
                </a:solidFill>
              </a:rPr>
              <a:t> ganglion cells</a:t>
            </a:r>
            <a:r>
              <a:rPr lang="en-US" sz="2800" dirty="0">
                <a:solidFill>
                  <a:srgbClr val="000000"/>
                </a:solidFill>
              </a:rPr>
              <a:t>)</a:t>
            </a:r>
          </a:p>
          <a:p>
            <a:r>
              <a:rPr lang="en-US" sz="2800" dirty="0"/>
              <a:t>It looks as if less than 1 percent (1/126) of the information in the retinal image gets sent to the brain.</a:t>
            </a:r>
          </a:p>
        </p:txBody>
      </p:sp>
    </p:spTree>
    <p:extLst>
      <p:ext uri="{BB962C8B-B14F-4D97-AF65-F5344CB8AC3E}">
        <p14:creationId xmlns:p14="http://schemas.microsoft.com/office/powerpoint/2010/main" val="22823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A Few Interesting Discovery</a:t>
            </a:r>
          </a:p>
        </p:txBody>
      </p:sp>
      <p:sp>
        <p:nvSpPr>
          <p:cNvPr id="4099" name="Content Placeholder 2"/>
          <p:cNvSpPr>
            <a:spLocks noGrp="1"/>
          </p:cNvSpPr>
          <p:nvPr>
            <p:ph idx="1"/>
          </p:nvPr>
        </p:nvSpPr>
        <p:spPr>
          <a:xfrm>
            <a:off x="457200" y="1828800"/>
            <a:ext cx="8229600" cy="4038600"/>
          </a:xfrm>
        </p:spPr>
        <p:txBody>
          <a:bodyPr/>
          <a:lstStyle/>
          <a:p>
            <a:r>
              <a:rPr lang="en-US" sz="2000" dirty="0"/>
              <a:t>“</a:t>
            </a:r>
            <a:r>
              <a:rPr lang="en-US" sz="2000" dirty="0">
                <a:solidFill>
                  <a:srgbClr val="0000FF"/>
                </a:solidFill>
              </a:rPr>
              <a:t>The dumber the animal, the smarter the retina</a:t>
            </a:r>
            <a:r>
              <a:rPr lang="en-US" sz="2000" dirty="0"/>
              <a:t>” (Denis Baylor of Stanford Medical School, in Montgomery, 1995).</a:t>
            </a:r>
          </a:p>
          <a:p>
            <a:r>
              <a:rPr lang="en-US" sz="2000" dirty="0"/>
              <a:t>Neurons, known as “</a:t>
            </a:r>
            <a:r>
              <a:rPr lang="en-US" sz="2000" dirty="0">
                <a:solidFill>
                  <a:srgbClr val="FF0000"/>
                </a:solidFill>
              </a:rPr>
              <a:t>bug detectors</a:t>
            </a:r>
            <a:r>
              <a:rPr lang="en-US" sz="2000" dirty="0"/>
              <a:t>,” that respond almost exclusively to the erratic motion of a fly are synthesized in retinal ganglion cells (</a:t>
            </a:r>
            <a:r>
              <a:rPr lang="en-US" sz="2000" dirty="0" err="1"/>
              <a:t>Lettvin</a:t>
            </a:r>
            <a:r>
              <a:rPr lang="en-US" sz="2000" dirty="0"/>
              <a:t> et al. 1959)</a:t>
            </a:r>
          </a:p>
          <a:p>
            <a:r>
              <a:rPr lang="en-US" sz="2000" dirty="0">
                <a:solidFill>
                  <a:srgbClr val="FF0000"/>
                </a:solidFill>
              </a:rPr>
              <a:t>Most of the computational machinery responsible for vision in the frog resides in the retina.</a:t>
            </a:r>
          </a:p>
          <a:p>
            <a:r>
              <a:rPr lang="en-US" sz="2000" dirty="0"/>
              <a:t>The </a:t>
            </a:r>
            <a:r>
              <a:rPr lang="en-US" sz="2000" dirty="0">
                <a:solidFill>
                  <a:srgbClr val="0000FF"/>
                </a:solidFill>
              </a:rPr>
              <a:t>human brain</a:t>
            </a:r>
            <a:r>
              <a:rPr lang="en-US" sz="2000" dirty="0"/>
              <a:t> </a:t>
            </a:r>
            <a:r>
              <a:rPr lang="en-US" sz="2000" dirty="0">
                <a:solidFill>
                  <a:srgbClr val="0000FF"/>
                </a:solidFill>
              </a:rPr>
              <a:t>delays detailed analysis </a:t>
            </a:r>
            <a:r>
              <a:rPr lang="en-US" sz="2000" dirty="0"/>
              <a:t>of the retinal image until after the information has left the retina via the optic nerve. While this is true, it is not the whole truth.</a:t>
            </a:r>
          </a:p>
          <a:p>
            <a:r>
              <a:rPr lang="en-US" sz="2000" dirty="0"/>
              <a:t>The decomposition of the retinal image into key components, such as color and motion, </a:t>
            </a:r>
            <a:r>
              <a:rPr lang="en-US" sz="2000" dirty="0">
                <a:solidFill>
                  <a:srgbClr val="0000FF"/>
                </a:solidFill>
              </a:rPr>
              <a:t>begins at the retina</a:t>
            </a:r>
            <a:r>
              <a:rPr lang="en-US" sz="2000" dirty="0"/>
              <a:t>.</a:t>
            </a:r>
          </a:p>
        </p:txBody>
      </p:sp>
    </p:spTree>
    <p:extLst>
      <p:ext uri="{BB962C8B-B14F-4D97-AF65-F5344CB8AC3E}">
        <p14:creationId xmlns:p14="http://schemas.microsoft.com/office/powerpoint/2010/main" val="10883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hways of the visual syst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299961"/>
            <a:ext cx="5300945" cy="5562600"/>
          </a:xfrm>
          <a:prstGeom prst="rect">
            <a:avLst/>
          </a:prstGeom>
        </p:spPr>
      </p:pic>
      <p:sp>
        <p:nvSpPr>
          <p:cNvPr id="4098" name="Title 1"/>
          <p:cNvSpPr>
            <a:spLocks noGrp="1"/>
          </p:cNvSpPr>
          <p:nvPr>
            <p:ph type="title"/>
          </p:nvPr>
        </p:nvSpPr>
        <p:spPr/>
        <p:txBody>
          <a:bodyPr/>
          <a:lstStyle/>
          <a:p>
            <a:r>
              <a:rPr lang="en-US" dirty="0"/>
              <a:t>From Retina to LGN </a:t>
            </a:r>
          </a:p>
        </p:txBody>
      </p:sp>
      <p:sp>
        <p:nvSpPr>
          <p:cNvPr id="3" name="Rectangle 2"/>
          <p:cNvSpPr/>
          <p:nvPr/>
        </p:nvSpPr>
        <p:spPr>
          <a:xfrm>
            <a:off x="228600" y="5334000"/>
            <a:ext cx="3276600" cy="1219200"/>
          </a:xfrm>
          <a:prstGeom prst="rect">
            <a:avLst/>
          </a:prstGeom>
        </p:spPr>
        <p:txBody>
          <a:bodyPr wrap="square">
            <a:spAutoFit/>
          </a:bodyPr>
          <a:lstStyle/>
          <a:p>
            <a:r>
              <a:rPr lang="en-US" dirty="0"/>
              <a:t>How the visual world gets transformed by the pathways of the visual system. Modified</a:t>
            </a:r>
          </a:p>
          <a:p>
            <a:r>
              <a:rPr lang="en-US" dirty="0"/>
              <a:t>from </a:t>
            </a:r>
            <a:r>
              <a:rPr lang="en-US" dirty="0" err="1"/>
              <a:t>Frisby</a:t>
            </a:r>
            <a:r>
              <a:rPr lang="en-US" dirty="0"/>
              <a:t> &amp; Stone 2010.</a:t>
            </a:r>
          </a:p>
        </p:txBody>
      </p:sp>
      <p:sp>
        <p:nvSpPr>
          <p:cNvPr id="6" name="Content Placeholder 2"/>
          <p:cNvSpPr>
            <a:spLocks noGrp="1"/>
          </p:cNvSpPr>
          <p:nvPr>
            <p:ph idx="1"/>
          </p:nvPr>
        </p:nvSpPr>
        <p:spPr>
          <a:xfrm>
            <a:off x="457200" y="1600200"/>
            <a:ext cx="2743200" cy="4876800"/>
          </a:xfrm>
        </p:spPr>
        <p:txBody>
          <a:bodyPr/>
          <a:lstStyle/>
          <a:p>
            <a:r>
              <a:rPr lang="en-US" sz="2000" dirty="0"/>
              <a:t>Cross-over</a:t>
            </a:r>
          </a:p>
          <a:p>
            <a:pPr lvl="1"/>
            <a:r>
              <a:rPr lang="en-US" sz="1600" dirty="0"/>
              <a:t>Similar visual </a:t>
            </a:r>
            <a:r>
              <a:rPr lang="en-US" sz="1600" dirty="0" err="1"/>
              <a:t>hemifield</a:t>
            </a:r>
            <a:endParaRPr lang="en-US" sz="1600" dirty="0"/>
          </a:p>
          <a:p>
            <a:r>
              <a:rPr lang="en-US" sz="2000" dirty="0"/>
              <a:t>LGN: lateral geniculate nuclei</a:t>
            </a:r>
          </a:p>
          <a:p>
            <a:pPr lvl="1"/>
            <a:r>
              <a:rPr lang="en-US" sz="1600" dirty="0"/>
              <a:t>Left and right</a:t>
            </a:r>
          </a:p>
          <a:p>
            <a:pPr lvl="1"/>
            <a:r>
              <a:rPr lang="en-US" sz="1600" dirty="0"/>
              <a:t>6 layers</a:t>
            </a:r>
          </a:p>
        </p:txBody>
      </p:sp>
    </p:spTree>
    <p:extLst>
      <p:ext uri="{BB962C8B-B14F-4D97-AF65-F5344CB8AC3E}">
        <p14:creationId xmlns:p14="http://schemas.microsoft.com/office/powerpoint/2010/main" val="10883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52800" y="685800"/>
            <a:ext cx="5562600" cy="2819400"/>
            <a:chOff x="2743200" y="1447800"/>
            <a:chExt cx="6019800" cy="3352800"/>
          </a:xfrm>
        </p:grpSpPr>
        <p:pic>
          <p:nvPicPr>
            <p:cNvPr id="4" name="Picture 3" descr="LG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447800"/>
              <a:ext cx="5981700" cy="3302000"/>
            </a:xfrm>
            <a:prstGeom prst="rect">
              <a:avLst/>
            </a:prstGeom>
          </p:spPr>
        </p:pic>
        <p:sp>
          <p:nvSpPr>
            <p:cNvPr id="5" name="Process 4"/>
            <p:cNvSpPr/>
            <p:nvPr/>
          </p:nvSpPr>
          <p:spPr bwMode="auto">
            <a:xfrm>
              <a:off x="8001000" y="3657600"/>
              <a:ext cx="762000" cy="990600"/>
            </a:xfrm>
            <a:prstGeom prst="flowChartProces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Process 8"/>
            <p:cNvSpPr/>
            <p:nvPr/>
          </p:nvSpPr>
          <p:spPr bwMode="auto">
            <a:xfrm>
              <a:off x="7315200" y="4495800"/>
              <a:ext cx="838200" cy="304800"/>
            </a:xfrm>
            <a:prstGeom prst="flowChartProces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098" name="Title 1"/>
          <p:cNvSpPr>
            <a:spLocks noGrp="1"/>
          </p:cNvSpPr>
          <p:nvPr>
            <p:ph type="title"/>
          </p:nvPr>
        </p:nvSpPr>
        <p:spPr>
          <a:xfrm>
            <a:off x="457200" y="228600"/>
            <a:ext cx="8229600" cy="1371600"/>
          </a:xfrm>
        </p:spPr>
        <p:txBody>
          <a:bodyPr/>
          <a:lstStyle/>
          <a:p>
            <a:r>
              <a:rPr lang="en-US" dirty="0"/>
              <a:t>Layers in the LGNs</a:t>
            </a:r>
          </a:p>
        </p:txBody>
      </p:sp>
      <p:pic>
        <p:nvPicPr>
          <p:cNvPr id="3" name="Picture 2"/>
          <p:cNvPicPr>
            <a:picLocks noChangeAspect="1"/>
          </p:cNvPicPr>
          <p:nvPr/>
        </p:nvPicPr>
        <p:blipFill>
          <a:blip r:embed="rId3"/>
          <a:stretch>
            <a:fillRect/>
          </a:stretch>
        </p:blipFill>
        <p:spPr>
          <a:xfrm>
            <a:off x="914401" y="1600200"/>
            <a:ext cx="1447800" cy="1756665"/>
          </a:xfrm>
          <a:prstGeom prst="rect">
            <a:avLst/>
          </a:prstGeom>
        </p:spPr>
      </p:pic>
      <p:sp>
        <p:nvSpPr>
          <p:cNvPr id="8" name="Rectangle 7"/>
          <p:cNvSpPr/>
          <p:nvPr/>
        </p:nvSpPr>
        <p:spPr>
          <a:xfrm>
            <a:off x="304800" y="3441680"/>
            <a:ext cx="8458200" cy="3416320"/>
          </a:xfrm>
          <a:prstGeom prst="rect">
            <a:avLst/>
          </a:prstGeom>
        </p:spPr>
        <p:txBody>
          <a:bodyPr wrap="square">
            <a:spAutoFit/>
          </a:bodyPr>
          <a:lstStyle/>
          <a:p>
            <a:r>
              <a:rPr lang="en-US" dirty="0"/>
              <a:t>Left   LGN: </a:t>
            </a:r>
            <a:r>
              <a:rPr lang="en-US" dirty="0">
                <a:solidFill>
                  <a:srgbClr val="0000FF"/>
                </a:solidFill>
              </a:rPr>
              <a:t>R, L, R, L, L, R  </a:t>
            </a:r>
            <a:r>
              <a:rPr lang="en-US" dirty="0"/>
              <a:t>retinas Right LGN: </a:t>
            </a:r>
            <a:r>
              <a:rPr lang="en-US" dirty="0">
                <a:solidFill>
                  <a:srgbClr val="0000FF"/>
                </a:solidFill>
              </a:rPr>
              <a:t>L, R, L, R, R, L  </a:t>
            </a:r>
            <a:r>
              <a:rPr lang="en-US" dirty="0"/>
              <a:t>retinas</a:t>
            </a:r>
          </a:p>
          <a:p>
            <a:r>
              <a:rPr lang="en-US" dirty="0"/>
              <a:t>Rather than using the labels L and R, a more general terminology is </a:t>
            </a:r>
            <a:r>
              <a:rPr lang="en-US" dirty="0" err="1">
                <a:solidFill>
                  <a:srgbClr val="0000FF"/>
                </a:solidFill>
              </a:rPr>
              <a:t>ipsilateral</a:t>
            </a:r>
            <a:r>
              <a:rPr lang="en-US" dirty="0">
                <a:solidFill>
                  <a:srgbClr val="0000FF"/>
                </a:solidFill>
              </a:rPr>
              <a:t> </a:t>
            </a:r>
            <a:r>
              <a:rPr lang="en-US" dirty="0"/>
              <a:t>(I) and </a:t>
            </a:r>
            <a:r>
              <a:rPr lang="en-US" dirty="0">
                <a:solidFill>
                  <a:srgbClr val="0000FF"/>
                </a:solidFill>
              </a:rPr>
              <a:t>contralateral</a:t>
            </a:r>
            <a:r>
              <a:rPr lang="en-US" dirty="0"/>
              <a:t> (C), so both have </a:t>
            </a:r>
            <a:r>
              <a:rPr lang="en-US" dirty="0">
                <a:solidFill>
                  <a:srgbClr val="0000FF"/>
                </a:solidFill>
              </a:rPr>
              <a:t>C, I, C, I, I, C</a:t>
            </a:r>
          </a:p>
          <a:p>
            <a:endParaRPr lang="en-US" dirty="0"/>
          </a:p>
          <a:p>
            <a:r>
              <a:rPr lang="en-US" dirty="0" err="1">
                <a:solidFill>
                  <a:srgbClr val="0000FF"/>
                </a:solidFill>
              </a:rPr>
              <a:t>Magno</a:t>
            </a:r>
            <a:r>
              <a:rPr lang="en-US" dirty="0">
                <a:solidFill>
                  <a:srgbClr val="0000FF"/>
                </a:solidFill>
              </a:rPr>
              <a:t> layers</a:t>
            </a:r>
            <a:r>
              <a:rPr lang="en-US" dirty="0"/>
              <a:t> 1 and 2 at the base (from rods and 10% ganglion cells with large receptive fields, so low-luminance, B-W and </a:t>
            </a:r>
            <a:r>
              <a:rPr lang="en-US" dirty="0" err="1">
                <a:solidFill>
                  <a:srgbClr val="0000FF"/>
                </a:solidFill>
              </a:rPr>
              <a:t>magno</a:t>
            </a:r>
            <a:r>
              <a:rPr lang="en-US" dirty="0">
                <a:solidFill>
                  <a:srgbClr val="0000FF"/>
                </a:solidFill>
              </a:rPr>
              <a:t> (M) processing stream </a:t>
            </a:r>
            <a:r>
              <a:rPr lang="en-US" dirty="0"/>
              <a:t>for motion) </a:t>
            </a:r>
          </a:p>
          <a:p>
            <a:r>
              <a:rPr lang="en-US" dirty="0" err="1">
                <a:solidFill>
                  <a:srgbClr val="0000FF"/>
                </a:solidFill>
              </a:rPr>
              <a:t>Parvo</a:t>
            </a:r>
            <a:r>
              <a:rPr lang="en-US" dirty="0">
                <a:solidFill>
                  <a:srgbClr val="0000FF"/>
                </a:solidFill>
              </a:rPr>
              <a:t> layers</a:t>
            </a:r>
            <a:r>
              <a:rPr lang="en-US" dirty="0"/>
              <a:t> 3–6 at the top (from cones and 80% ganglion cells with small receptive fields, so R/G color </a:t>
            </a:r>
            <a:r>
              <a:rPr lang="en-US" dirty="0">
                <a:solidFill>
                  <a:srgbClr val="0000FF"/>
                </a:solidFill>
              </a:rPr>
              <a:t>and </a:t>
            </a:r>
            <a:r>
              <a:rPr lang="en-US" dirty="0" err="1">
                <a:solidFill>
                  <a:srgbClr val="0000FF"/>
                </a:solidFill>
              </a:rPr>
              <a:t>parvo</a:t>
            </a:r>
            <a:r>
              <a:rPr lang="en-US" dirty="0">
                <a:solidFill>
                  <a:srgbClr val="0000FF"/>
                </a:solidFill>
              </a:rPr>
              <a:t> (P) processing stream</a:t>
            </a:r>
            <a:r>
              <a:rPr lang="en-US" dirty="0"/>
              <a:t> for spatial and static forms).  </a:t>
            </a:r>
          </a:p>
          <a:p>
            <a:r>
              <a:rPr lang="en-US" dirty="0"/>
              <a:t>At the base of each </a:t>
            </a:r>
            <a:r>
              <a:rPr lang="en-US" dirty="0" err="1"/>
              <a:t>magno</a:t>
            </a:r>
            <a:r>
              <a:rPr lang="en-US" dirty="0"/>
              <a:t> and </a:t>
            </a:r>
            <a:r>
              <a:rPr lang="en-US" dirty="0" err="1"/>
              <a:t>parvo</a:t>
            </a:r>
            <a:r>
              <a:rPr lang="en-US" dirty="0"/>
              <a:t> layer, a thinner </a:t>
            </a:r>
            <a:r>
              <a:rPr lang="en-US" dirty="0" err="1">
                <a:solidFill>
                  <a:srgbClr val="0000FF"/>
                </a:solidFill>
              </a:rPr>
              <a:t>konio</a:t>
            </a:r>
            <a:r>
              <a:rPr lang="en-US" dirty="0">
                <a:solidFill>
                  <a:srgbClr val="0000FF"/>
                </a:solidFill>
              </a:rPr>
              <a:t> layer </a:t>
            </a:r>
            <a:r>
              <a:rPr lang="en-US" dirty="0"/>
              <a:t>from 10% of ganglion cells responding to blue (B) and yellow.</a:t>
            </a:r>
          </a:p>
        </p:txBody>
      </p:sp>
    </p:spTree>
    <p:extLst>
      <p:ext uri="{BB962C8B-B14F-4D97-AF65-F5344CB8AC3E}">
        <p14:creationId xmlns:p14="http://schemas.microsoft.com/office/powerpoint/2010/main" val="10883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LGN to Striate Cortex (V1)</a:t>
            </a:r>
          </a:p>
        </p:txBody>
      </p:sp>
      <p:sp>
        <p:nvSpPr>
          <p:cNvPr id="3" name="Rectangle 2"/>
          <p:cNvSpPr/>
          <p:nvPr/>
        </p:nvSpPr>
        <p:spPr>
          <a:xfrm>
            <a:off x="228600" y="4953000"/>
            <a:ext cx="8610600" cy="1477328"/>
          </a:xfrm>
          <a:prstGeom prst="rect">
            <a:avLst/>
          </a:prstGeom>
        </p:spPr>
        <p:txBody>
          <a:bodyPr wrap="square">
            <a:spAutoFit/>
          </a:bodyPr>
          <a:lstStyle/>
          <a:p>
            <a:r>
              <a:rPr lang="en-US" dirty="0"/>
              <a:t>Macaque monkey striate cortex (right) showing activity evoked by visual stimulus</a:t>
            </a:r>
          </a:p>
          <a:p>
            <a:r>
              <a:rPr lang="en-US" dirty="0"/>
              <a:t>(left). Corresponding regions in the visual field and the visual cortex are indicated</a:t>
            </a:r>
          </a:p>
          <a:p>
            <a:r>
              <a:rPr lang="en-US" dirty="0"/>
              <a:t>by letters and numbers: S = superior (upper) visual field; F = fovea; I = inferior (lower) visual field; H = horizontal meridian. Reproduced with modifications from </a:t>
            </a:r>
            <a:r>
              <a:rPr lang="en-US" dirty="0" err="1"/>
              <a:t>Tootell</a:t>
            </a:r>
            <a:r>
              <a:rPr lang="en-US" dirty="0"/>
              <a:t> </a:t>
            </a:r>
            <a:r>
              <a:rPr lang="nl-NL" dirty="0"/>
              <a:t>et al. 1988.</a:t>
            </a:r>
            <a:endParaRPr lang="en-US" dirty="0"/>
          </a:p>
        </p:txBody>
      </p:sp>
      <p:pic>
        <p:nvPicPr>
          <p:cNvPr id="4" name="Picture 3" descr="Macaque monkey striate cortex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524000"/>
            <a:ext cx="6248400" cy="3543300"/>
          </a:xfrm>
          <a:prstGeom prst="rect">
            <a:avLst/>
          </a:prstGeom>
        </p:spPr>
      </p:pic>
    </p:spTree>
    <p:extLst>
      <p:ext uri="{BB962C8B-B14F-4D97-AF65-F5344CB8AC3E}">
        <p14:creationId xmlns:p14="http://schemas.microsoft.com/office/powerpoint/2010/main" val="218605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LGN to Striate Cortex (V1)</a:t>
            </a:r>
          </a:p>
        </p:txBody>
      </p:sp>
      <p:sp>
        <p:nvSpPr>
          <p:cNvPr id="3" name="Content Placeholder 2"/>
          <p:cNvSpPr>
            <a:spLocks noGrp="1"/>
          </p:cNvSpPr>
          <p:nvPr>
            <p:ph idx="1"/>
          </p:nvPr>
        </p:nvSpPr>
        <p:spPr>
          <a:xfrm>
            <a:off x="457200" y="1828800"/>
            <a:ext cx="8229600" cy="3886200"/>
          </a:xfrm>
        </p:spPr>
        <p:txBody>
          <a:bodyPr/>
          <a:lstStyle/>
          <a:p>
            <a:r>
              <a:rPr lang="en-US" sz="2000" dirty="0"/>
              <a:t>The </a:t>
            </a:r>
            <a:r>
              <a:rPr lang="en-US" sz="2000" dirty="0" err="1">
                <a:solidFill>
                  <a:srgbClr val="0000FF"/>
                </a:solidFill>
              </a:rPr>
              <a:t>neocortex</a:t>
            </a:r>
            <a:r>
              <a:rPr lang="en-US" sz="2000" dirty="0">
                <a:solidFill>
                  <a:srgbClr val="0000FF"/>
                </a:solidFill>
              </a:rPr>
              <a:t> </a:t>
            </a:r>
            <a:r>
              <a:rPr lang="en-US" sz="2000" dirty="0"/>
              <a:t>is sheet of neurons, a </a:t>
            </a:r>
            <a:r>
              <a:rPr lang="en-US" sz="2000" dirty="0">
                <a:solidFill>
                  <a:srgbClr val="0000FF"/>
                </a:solidFill>
              </a:rPr>
              <a:t>1.7 mm thick and 1,300 cm</a:t>
            </a:r>
            <a:r>
              <a:rPr lang="en-US" sz="2000" baseline="30000" dirty="0">
                <a:solidFill>
                  <a:srgbClr val="0000FF"/>
                </a:solidFill>
              </a:rPr>
              <a:t>2</a:t>
            </a:r>
            <a:r>
              <a:rPr lang="en-US" sz="2000" dirty="0"/>
              <a:t> in area, that constitutes the outermost part (</a:t>
            </a:r>
            <a:r>
              <a:rPr lang="en-US" sz="2000" dirty="0">
                <a:solidFill>
                  <a:srgbClr val="008000"/>
                </a:solidFill>
              </a:rPr>
              <a:t>mostly for sight and sound</a:t>
            </a:r>
            <a:r>
              <a:rPr lang="en-US" sz="2000" dirty="0"/>
              <a:t>) of the two cerebral hemispheres of the brain. </a:t>
            </a:r>
          </a:p>
          <a:p>
            <a:r>
              <a:rPr lang="en-US" sz="2000" dirty="0"/>
              <a:t>Every mm</a:t>
            </a:r>
            <a:r>
              <a:rPr lang="en-US" sz="2000" baseline="30000" dirty="0"/>
              <a:t>3</a:t>
            </a:r>
            <a:r>
              <a:rPr lang="en-US" sz="2000" dirty="0"/>
              <a:t> of </a:t>
            </a:r>
            <a:r>
              <a:rPr lang="en-US" sz="2000" dirty="0" err="1"/>
              <a:t>neocortex</a:t>
            </a:r>
            <a:r>
              <a:rPr lang="en-US" sz="2000" dirty="0"/>
              <a:t> contains </a:t>
            </a:r>
            <a:r>
              <a:rPr lang="en-US" sz="2000" dirty="0">
                <a:solidFill>
                  <a:srgbClr val="0000FF"/>
                </a:solidFill>
              </a:rPr>
              <a:t>100,000 neurons</a:t>
            </a:r>
            <a:r>
              <a:rPr lang="en-US" sz="2000" dirty="0"/>
              <a:t>, and the whole </a:t>
            </a:r>
            <a:r>
              <a:rPr lang="en-US" sz="2000" dirty="0" err="1"/>
              <a:t>neocortex</a:t>
            </a:r>
            <a:r>
              <a:rPr lang="en-US" sz="2000" dirty="0"/>
              <a:t> contains a </a:t>
            </a:r>
            <a:r>
              <a:rPr lang="en-US" sz="2000" dirty="0">
                <a:solidFill>
                  <a:srgbClr val="0000FF"/>
                </a:solidFill>
              </a:rPr>
              <a:t>total of approximately 25 billion neurons</a:t>
            </a:r>
            <a:r>
              <a:rPr lang="en-US" sz="2000" dirty="0"/>
              <a:t>, each of which receives inputs via 4,000 synapses.</a:t>
            </a:r>
          </a:p>
          <a:p>
            <a:r>
              <a:rPr lang="en-US" sz="2000" dirty="0"/>
              <a:t>The global structure of the </a:t>
            </a:r>
            <a:r>
              <a:rPr lang="en-US" sz="2000" dirty="0">
                <a:solidFill>
                  <a:srgbClr val="800000"/>
                </a:solidFill>
              </a:rPr>
              <a:t>visual cortex </a:t>
            </a:r>
            <a:r>
              <a:rPr lang="en-US" sz="2000" dirty="0"/>
              <a:t>is organized </a:t>
            </a:r>
            <a:r>
              <a:rPr lang="en-US" sz="2000" dirty="0" err="1">
                <a:solidFill>
                  <a:srgbClr val="0000FF"/>
                </a:solidFill>
              </a:rPr>
              <a:t>retinotopically</a:t>
            </a:r>
            <a:r>
              <a:rPr lang="en-US" sz="2000" dirty="0"/>
              <a:t>; that is, adjacent points in the retinal image usually project to adjacent points in striate cortex</a:t>
            </a:r>
          </a:p>
          <a:p>
            <a:r>
              <a:rPr lang="en-US" sz="2000" dirty="0"/>
              <a:t>Note that the central </a:t>
            </a:r>
            <a:r>
              <a:rPr lang="en-US" sz="2000" dirty="0" err="1">
                <a:solidFill>
                  <a:srgbClr val="0000FF"/>
                </a:solidFill>
              </a:rPr>
              <a:t>foveal</a:t>
            </a:r>
            <a:r>
              <a:rPr lang="en-US" sz="2000" dirty="0">
                <a:solidFill>
                  <a:srgbClr val="0000FF"/>
                </a:solidFill>
              </a:rPr>
              <a:t> </a:t>
            </a:r>
            <a:r>
              <a:rPr lang="en-US" sz="2000" dirty="0"/>
              <a:t>region of the retina projects to a relatively large area in the LGNs and striate cortex.</a:t>
            </a:r>
          </a:p>
        </p:txBody>
      </p:sp>
    </p:spTree>
    <p:extLst>
      <p:ext uri="{BB962C8B-B14F-4D97-AF65-F5344CB8AC3E}">
        <p14:creationId xmlns:p14="http://schemas.microsoft.com/office/powerpoint/2010/main" val="131002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81000"/>
            <a:ext cx="8229600" cy="1371600"/>
          </a:xfrm>
        </p:spPr>
        <p:txBody>
          <a:bodyPr/>
          <a:lstStyle/>
          <a:p>
            <a:r>
              <a:rPr lang="en-US" dirty="0"/>
              <a:t>From LGN to Striate Cortex (V1)</a:t>
            </a:r>
          </a:p>
        </p:txBody>
      </p:sp>
      <p:sp>
        <p:nvSpPr>
          <p:cNvPr id="3" name="Rectangle 2"/>
          <p:cNvSpPr/>
          <p:nvPr/>
        </p:nvSpPr>
        <p:spPr>
          <a:xfrm>
            <a:off x="152400" y="1828800"/>
            <a:ext cx="3048000" cy="4801315"/>
          </a:xfrm>
          <a:prstGeom prst="rect">
            <a:avLst/>
          </a:prstGeom>
        </p:spPr>
        <p:txBody>
          <a:bodyPr wrap="square">
            <a:spAutoFit/>
          </a:bodyPr>
          <a:lstStyle/>
          <a:p>
            <a:r>
              <a:rPr lang="en-US" dirty="0">
                <a:solidFill>
                  <a:srgbClr val="0000FF"/>
                </a:solidFill>
              </a:rPr>
              <a:t>Unpacking the striate cortex. </a:t>
            </a:r>
          </a:p>
          <a:p>
            <a:endParaRPr lang="en-US" dirty="0"/>
          </a:p>
          <a:p>
            <a:r>
              <a:rPr lang="en-US" dirty="0"/>
              <a:t>The outputs of different ganglion cells in each eye project to specific layers of the LGNs (C = contralateral, I = </a:t>
            </a:r>
            <a:r>
              <a:rPr lang="en-US" dirty="0" err="1"/>
              <a:t>ipsilateral</a:t>
            </a:r>
            <a:r>
              <a:rPr lang="en-US" dirty="0"/>
              <a:t>). </a:t>
            </a:r>
          </a:p>
          <a:p>
            <a:endParaRPr lang="en-US" dirty="0"/>
          </a:p>
          <a:p>
            <a:r>
              <a:rPr lang="en-US" dirty="0"/>
              <a:t>These then project to striate cortex (V1), which project to discrete stripes of V2. </a:t>
            </a:r>
          </a:p>
          <a:p>
            <a:endParaRPr lang="en-US" dirty="0"/>
          </a:p>
          <a:p>
            <a:r>
              <a:rPr lang="en-US" dirty="0"/>
              <a:t>These project to areas V3–V5, which are specialized for processing different types of information.</a:t>
            </a:r>
          </a:p>
        </p:txBody>
      </p:sp>
      <p:pic>
        <p:nvPicPr>
          <p:cNvPr id="4" name="Picture 3" descr="fig040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100" y="1308100"/>
            <a:ext cx="5930900" cy="5549900"/>
          </a:xfrm>
          <a:prstGeom prst="rect">
            <a:avLst/>
          </a:prstGeom>
        </p:spPr>
      </p:pic>
    </p:spTree>
    <p:extLst>
      <p:ext uri="{BB962C8B-B14F-4D97-AF65-F5344CB8AC3E}">
        <p14:creationId xmlns:p14="http://schemas.microsoft.com/office/powerpoint/2010/main" val="108831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LGN to Striate Cortex (V1)</a:t>
            </a:r>
          </a:p>
        </p:txBody>
      </p:sp>
      <p:sp>
        <p:nvSpPr>
          <p:cNvPr id="3" name="Content Placeholder 2"/>
          <p:cNvSpPr>
            <a:spLocks noGrp="1"/>
          </p:cNvSpPr>
          <p:nvPr>
            <p:ph idx="1"/>
          </p:nvPr>
        </p:nvSpPr>
        <p:spPr>
          <a:xfrm>
            <a:off x="457200" y="1828800"/>
            <a:ext cx="8229600" cy="3886200"/>
          </a:xfrm>
        </p:spPr>
        <p:txBody>
          <a:bodyPr/>
          <a:lstStyle/>
          <a:p>
            <a:r>
              <a:rPr lang="en-US" sz="2400" dirty="0"/>
              <a:t>The division of labor that began with the different types of </a:t>
            </a:r>
            <a:r>
              <a:rPr lang="en-US" sz="2400" dirty="0">
                <a:solidFill>
                  <a:srgbClr val="0000FF"/>
                </a:solidFill>
              </a:rPr>
              <a:t>photoreceptors</a:t>
            </a:r>
            <a:r>
              <a:rPr lang="en-US" sz="2400" dirty="0"/>
              <a:t> and continued with the retinal </a:t>
            </a:r>
            <a:r>
              <a:rPr lang="en-US" sz="2400" dirty="0">
                <a:solidFill>
                  <a:srgbClr val="0000FF"/>
                </a:solidFill>
              </a:rPr>
              <a:t>ganglion</a:t>
            </a:r>
            <a:r>
              <a:rPr lang="en-US" sz="2400" dirty="0"/>
              <a:t> cells and the </a:t>
            </a:r>
            <a:r>
              <a:rPr lang="en-US" sz="2400" dirty="0">
                <a:solidFill>
                  <a:srgbClr val="0000FF"/>
                </a:solidFill>
              </a:rPr>
              <a:t>LGNs </a:t>
            </a:r>
            <a:r>
              <a:rPr lang="en-US" sz="2400" dirty="0"/>
              <a:t>extends into the </a:t>
            </a:r>
            <a:r>
              <a:rPr lang="en-US" sz="2400" dirty="0">
                <a:solidFill>
                  <a:srgbClr val="0000FF"/>
                </a:solidFill>
              </a:rPr>
              <a:t>primary visual cortex</a:t>
            </a:r>
            <a:r>
              <a:rPr lang="en-US" sz="2400" dirty="0"/>
              <a:t>. </a:t>
            </a:r>
          </a:p>
          <a:p>
            <a:r>
              <a:rPr lang="en-US" sz="2400" dirty="0"/>
              <a:t>Specifically, the projections of the </a:t>
            </a:r>
            <a:r>
              <a:rPr lang="en-US" sz="2400" dirty="0" err="1">
                <a:solidFill>
                  <a:srgbClr val="0000FF"/>
                </a:solidFill>
              </a:rPr>
              <a:t>magnocellular</a:t>
            </a:r>
            <a:r>
              <a:rPr lang="en-US" sz="2400" dirty="0">
                <a:solidFill>
                  <a:srgbClr val="0000FF"/>
                </a:solidFill>
              </a:rPr>
              <a:t> </a:t>
            </a:r>
            <a:r>
              <a:rPr lang="en-US" sz="2400" dirty="0"/>
              <a:t>LGN layers terminate in a </a:t>
            </a:r>
            <a:r>
              <a:rPr lang="en-US" sz="2400" dirty="0" err="1"/>
              <a:t>sublayer</a:t>
            </a:r>
            <a:r>
              <a:rPr lang="en-US" sz="2400" dirty="0"/>
              <a:t> of layer 4 (4Cα), whereas projections of the </a:t>
            </a:r>
            <a:r>
              <a:rPr lang="en-US" sz="2400" dirty="0" err="1">
                <a:solidFill>
                  <a:srgbClr val="0000FF"/>
                </a:solidFill>
              </a:rPr>
              <a:t>parvocellular</a:t>
            </a:r>
            <a:r>
              <a:rPr lang="en-US" sz="2400" dirty="0">
                <a:solidFill>
                  <a:srgbClr val="0000FF"/>
                </a:solidFill>
              </a:rPr>
              <a:t> </a:t>
            </a:r>
            <a:r>
              <a:rPr lang="en-US" sz="2400" dirty="0"/>
              <a:t>LGN layers terminate in </a:t>
            </a:r>
            <a:r>
              <a:rPr lang="en-US" sz="2400" dirty="0" err="1"/>
              <a:t>sublayer</a:t>
            </a:r>
            <a:r>
              <a:rPr lang="en-US" sz="2400" dirty="0"/>
              <a:t> (4Cβ)</a:t>
            </a:r>
          </a:p>
          <a:p>
            <a:r>
              <a:rPr lang="en-US" sz="2400" dirty="0"/>
              <a:t>Collaterals (</a:t>
            </a:r>
            <a:r>
              <a:rPr lang="en-US" sz="2400" dirty="0" err="1"/>
              <a:t>subbranches</a:t>
            </a:r>
            <a:r>
              <a:rPr lang="en-US" sz="2400" dirty="0"/>
              <a:t>) of the axons from cells in the LGN also innervate the pyramidal cells in cortical layer 6,which </a:t>
            </a:r>
            <a:r>
              <a:rPr lang="en-US" sz="2400" dirty="0">
                <a:solidFill>
                  <a:srgbClr val="0000FF"/>
                </a:solidFill>
              </a:rPr>
              <a:t>send projections back to the LGN cells </a:t>
            </a:r>
            <a:r>
              <a:rPr lang="en-US" sz="2400" dirty="0"/>
              <a:t>that innervate them.</a:t>
            </a:r>
          </a:p>
        </p:txBody>
      </p:sp>
    </p:spTree>
    <p:extLst>
      <p:ext uri="{BB962C8B-B14F-4D97-AF65-F5344CB8AC3E}">
        <p14:creationId xmlns:p14="http://schemas.microsoft.com/office/powerpoint/2010/main" val="170472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LGN to Striate Cortex (V1)</a:t>
            </a:r>
          </a:p>
        </p:txBody>
      </p:sp>
      <p:sp>
        <p:nvSpPr>
          <p:cNvPr id="2" name="Rectangle 1"/>
          <p:cNvSpPr/>
          <p:nvPr/>
        </p:nvSpPr>
        <p:spPr>
          <a:xfrm>
            <a:off x="228600" y="5620144"/>
            <a:ext cx="8686800" cy="1200329"/>
          </a:xfrm>
          <a:prstGeom prst="rect">
            <a:avLst/>
          </a:prstGeom>
        </p:spPr>
        <p:txBody>
          <a:bodyPr wrap="square">
            <a:spAutoFit/>
          </a:bodyPr>
          <a:lstStyle/>
          <a:p>
            <a:r>
              <a:rPr lang="en-US" dirty="0"/>
              <a:t>Monkey striate cortex. Microscopic enlargements of sections stained to emphasize</a:t>
            </a:r>
          </a:p>
          <a:p>
            <a:r>
              <a:rPr lang="en-US" dirty="0"/>
              <a:t>cell bodies in (a) and nerve fibers in (b). The numbers at the right refer to various</a:t>
            </a:r>
          </a:p>
          <a:p>
            <a:r>
              <a:rPr lang="en-US" dirty="0"/>
              <a:t>layers that can be distinguished microscopically. Courtesy </a:t>
            </a:r>
            <a:r>
              <a:rPr lang="en-US" dirty="0" err="1"/>
              <a:t>LeVay</a:t>
            </a:r>
            <a:r>
              <a:rPr lang="en-US" dirty="0"/>
              <a:t>, Hubel, and Wiesel</a:t>
            </a:r>
          </a:p>
          <a:p>
            <a:r>
              <a:rPr lang="en-US" dirty="0"/>
              <a:t>(1975).</a:t>
            </a:r>
          </a:p>
        </p:txBody>
      </p:sp>
      <p:pic>
        <p:nvPicPr>
          <p:cNvPr id="3" name="Picture 2" descr="Microscopic enlargements of 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47800"/>
            <a:ext cx="6299200" cy="4292600"/>
          </a:xfrm>
          <a:prstGeom prst="rect">
            <a:avLst/>
          </a:prstGeom>
        </p:spPr>
      </p:pic>
    </p:spTree>
    <p:extLst>
      <p:ext uri="{BB962C8B-B14F-4D97-AF65-F5344CB8AC3E}">
        <p14:creationId xmlns:p14="http://schemas.microsoft.com/office/powerpoint/2010/main" val="170472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From LGN to Striate Cortex (V1)</a:t>
            </a:r>
          </a:p>
        </p:txBody>
      </p:sp>
      <p:sp>
        <p:nvSpPr>
          <p:cNvPr id="3" name="Content Placeholder 2"/>
          <p:cNvSpPr>
            <a:spLocks noGrp="1"/>
          </p:cNvSpPr>
          <p:nvPr>
            <p:ph idx="1"/>
          </p:nvPr>
        </p:nvSpPr>
        <p:spPr>
          <a:xfrm>
            <a:off x="457200" y="1828800"/>
            <a:ext cx="8229600" cy="3886200"/>
          </a:xfrm>
        </p:spPr>
        <p:txBody>
          <a:bodyPr/>
          <a:lstStyle/>
          <a:p>
            <a:r>
              <a:rPr lang="en-US" sz="2400" dirty="0"/>
              <a:t>There is a complete, and quite specific, set of </a:t>
            </a:r>
            <a:r>
              <a:rPr lang="en-US" sz="2400" dirty="0">
                <a:solidFill>
                  <a:srgbClr val="0000FF"/>
                </a:solidFill>
              </a:rPr>
              <a:t>feedback</a:t>
            </a:r>
            <a:r>
              <a:rPr lang="en-US" sz="2400" dirty="0"/>
              <a:t> connections from striate cortex to LGNs. </a:t>
            </a:r>
          </a:p>
          <a:p>
            <a:r>
              <a:rPr lang="en-US" sz="2400" dirty="0"/>
              <a:t>In fact, most of the input connections to the LGN come, not from the retina, but from these V1 feedback connections.</a:t>
            </a:r>
          </a:p>
          <a:p>
            <a:r>
              <a:rPr lang="en-US" sz="2400" dirty="0"/>
              <a:t>The function of these connections is not known, but interfering with them seems to decrease the specificity of LGN cells.</a:t>
            </a:r>
          </a:p>
        </p:txBody>
      </p:sp>
    </p:spTree>
    <p:extLst>
      <p:ext uri="{BB962C8B-B14F-4D97-AF65-F5344CB8AC3E}">
        <p14:creationId xmlns:p14="http://schemas.microsoft.com/office/powerpoint/2010/main" val="23450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t>Neurons, Receptive Fields &amp; Human Brain</a:t>
            </a:r>
          </a:p>
          <a:p>
            <a:r>
              <a:rPr lang="en-US" dirty="0"/>
              <a:t>From Retina to Visual Cortex</a:t>
            </a:r>
          </a:p>
          <a:p>
            <a:r>
              <a:rPr lang="en-US" dirty="0"/>
              <a:t>Primary Visual Cortex (V1)</a:t>
            </a:r>
          </a:p>
          <a:p>
            <a:r>
              <a:rPr lang="en-US" dirty="0"/>
              <a:t>Secondary Visual Cortex (V2) </a:t>
            </a:r>
            <a:r>
              <a:rPr lang="en-US" dirty="0">
                <a:solidFill>
                  <a:srgbClr val="FF0000"/>
                </a:solidFill>
              </a:rPr>
              <a:t>- optional</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t>Neurons, Receptive Fields &amp; Human Brain</a:t>
            </a:r>
          </a:p>
          <a:p>
            <a:r>
              <a:rPr lang="en-US" dirty="0"/>
              <a:t>From Retina to Visual Cortex</a:t>
            </a:r>
          </a:p>
          <a:p>
            <a:r>
              <a:rPr lang="en-US" dirty="0">
                <a:solidFill>
                  <a:srgbClr val="0000FF"/>
                </a:solidFill>
              </a:rPr>
              <a:t>Primary Visual Cortex (V1)</a:t>
            </a:r>
          </a:p>
          <a:p>
            <a:r>
              <a:rPr lang="en-US" dirty="0"/>
              <a:t>Secondary Visual Cortex (V2)</a:t>
            </a:r>
          </a:p>
          <a:p>
            <a:endParaRPr lang="en-US" dirty="0"/>
          </a:p>
        </p:txBody>
      </p:sp>
    </p:spTree>
    <p:extLst>
      <p:ext uri="{BB962C8B-B14F-4D97-AF65-F5344CB8AC3E}">
        <p14:creationId xmlns:p14="http://schemas.microsoft.com/office/powerpoint/2010/main" val="2333056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Striate Cortex (V1)</a:t>
            </a:r>
          </a:p>
        </p:txBody>
      </p:sp>
      <p:sp>
        <p:nvSpPr>
          <p:cNvPr id="4099" name="Content Placeholder 2"/>
          <p:cNvSpPr>
            <a:spLocks noGrp="1"/>
          </p:cNvSpPr>
          <p:nvPr>
            <p:ph idx="1"/>
          </p:nvPr>
        </p:nvSpPr>
        <p:spPr/>
        <p:txBody>
          <a:bodyPr/>
          <a:lstStyle/>
          <a:p>
            <a:r>
              <a:rPr lang="en-US" dirty="0"/>
              <a:t>Simple Cells</a:t>
            </a:r>
          </a:p>
          <a:p>
            <a:r>
              <a:rPr lang="en-US" dirty="0"/>
              <a:t>Temporal Receptive Cells</a:t>
            </a:r>
          </a:p>
          <a:p>
            <a:r>
              <a:rPr lang="en-US" dirty="0"/>
              <a:t>Maps in Primary Visual Cortex (V1)</a:t>
            </a:r>
          </a:p>
          <a:p>
            <a:r>
              <a:rPr lang="en-US" dirty="0" err="1"/>
              <a:t>Hypercolumns</a:t>
            </a:r>
            <a:endParaRPr lang="en-US" dirty="0"/>
          </a:p>
          <a:p>
            <a:r>
              <a:rPr lang="en-US" dirty="0"/>
              <a:t>Pictures in Head?</a:t>
            </a:r>
          </a:p>
          <a:p>
            <a:r>
              <a:rPr lang="en-US" dirty="0"/>
              <a:t>The Packing Problem</a:t>
            </a:r>
          </a:p>
          <a:p>
            <a:endParaRPr lang="en-US" dirty="0"/>
          </a:p>
        </p:txBody>
      </p:sp>
    </p:spTree>
    <p:extLst>
      <p:ext uri="{BB962C8B-B14F-4D97-AF65-F5344CB8AC3E}">
        <p14:creationId xmlns:p14="http://schemas.microsoft.com/office/powerpoint/2010/main" val="2304326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Simple Cells</a:t>
            </a:r>
          </a:p>
        </p:txBody>
      </p:sp>
      <p:sp>
        <p:nvSpPr>
          <p:cNvPr id="4099" name="Content Placeholder 2"/>
          <p:cNvSpPr>
            <a:spLocks noGrp="1"/>
          </p:cNvSpPr>
          <p:nvPr>
            <p:ph idx="1"/>
          </p:nvPr>
        </p:nvSpPr>
        <p:spPr>
          <a:xfrm>
            <a:off x="152400" y="1981200"/>
            <a:ext cx="8991600" cy="1676400"/>
          </a:xfrm>
        </p:spPr>
        <p:txBody>
          <a:bodyPr/>
          <a:lstStyle/>
          <a:p>
            <a:r>
              <a:rPr lang="en-US" sz="2400" dirty="0"/>
              <a:t>David Hubel and </a:t>
            </a:r>
            <a:r>
              <a:rPr lang="en-US" sz="2400" dirty="0" err="1"/>
              <a:t>Torsten</a:t>
            </a:r>
            <a:r>
              <a:rPr lang="en-US" sz="2400" dirty="0"/>
              <a:t> Wiesel (</a:t>
            </a:r>
            <a:r>
              <a:rPr lang="en-US" sz="2400" dirty="0">
                <a:solidFill>
                  <a:srgbClr val="0000FF"/>
                </a:solidFill>
              </a:rPr>
              <a:t>1981 Nobel Prize</a:t>
            </a:r>
            <a:r>
              <a:rPr lang="en-US" sz="2400" dirty="0"/>
              <a:t>) were the first to discover cells in striate cortex (V1) that responded to </a:t>
            </a:r>
            <a:r>
              <a:rPr lang="en-US" sz="2400" dirty="0">
                <a:solidFill>
                  <a:srgbClr val="0000FF"/>
                </a:solidFill>
              </a:rPr>
              <a:t>elongated strips</a:t>
            </a:r>
            <a:r>
              <a:rPr lang="en-US" sz="2400" dirty="0"/>
              <a:t> of contrast in the form of either a line or luminance edge, which they named “</a:t>
            </a:r>
            <a:r>
              <a:rPr lang="en-US" sz="2400" dirty="0">
                <a:solidFill>
                  <a:srgbClr val="0000FF"/>
                </a:solidFill>
              </a:rPr>
              <a:t>simple cells</a:t>
            </a:r>
            <a:r>
              <a:rPr lang="en-US" sz="2400" dirty="0"/>
              <a:t>”.</a:t>
            </a:r>
          </a:p>
        </p:txBody>
      </p:sp>
      <p:pic>
        <p:nvPicPr>
          <p:cNvPr id="2" name="Picture 1" descr="fig0408.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810000"/>
            <a:ext cx="7785100" cy="1866900"/>
          </a:xfrm>
          <a:prstGeom prst="rect">
            <a:avLst/>
          </a:prstGeom>
        </p:spPr>
      </p:pic>
    </p:spTree>
    <p:extLst>
      <p:ext uri="{BB962C8B-B14F-4D97-AF65-F5344CB8AC3E}">
        <p14:creationId xmlns:p14="http://schemas.microsoft.com/office/powerpoint/2010/main" val="3829022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Temporal Receptive Cells</a:t>
            </a:r>
          </a:p>
        </p:txBody>
      </p:sp>
      <p:sp>
        <p:nvSpPr>
          <p:cNvPr id="4099" name="Content Placeholder 2"/>
          <p:cNvSpPr>
            <a:spLocks noGrp="1"/>
          </p:cNvSpPr>
          <p:nvPr>
            <p:ph idx="1"/>
          </p:nvPr>
        </p:nvSpPr>
        <p:spPr/>
        <p:txBody>
          <a:bodyPr/>
          <a:lstStyle/>
          <a:p>
            <a:r>
              <a:rPr lang="en-US" sz="2400" dirty="0"/>
              <a:t>We already know that the receptive field of a simple cell has a </a:t>
            </a:r>
            <a:r>
              <a:rPr lang="en-US" sz="2400" dirty="0">
                <a:solidFill>
                  <a:srgbClr val="0000FF"/>
                </a:solidFill>
              </a:rPr>
              <a:t>spatial structure</a:t>
            </a:r>
            <a:r>
              <a:rPr lang="en-US" sz="2400" dirty="0"/>
              <a:t> defined over a small region on the retina. But that field also has a </a:t>
            </a:r>
            <a:r>
              <a:rPr lang="en-US" sz="2400" dirty="0">
                <a:solidFill>
                  <a:srgbClr val="0000FF"/>
                </a:solidFill>
              </a:rPr>
              <a:t>temporal structure</a:t>
            </a:r>
            <a:r>
              <a:rPr lang="en-US" sz="2400" dirty="0"/>
              <a:t> defined over a small interval of time following the onset of a stimulus.</a:t>
            </a:r>
          </a:p>
          <a:p>
            <a:r>
              <a:rPr lang="en-US" sz="2400" dirty="0"/>
              <a:t>As each cell only responds to motion of a particular spatial pattern, there exists a </a:t>
            </a:r>
            <a:r>
              <a:rPr lang="en-US" sz="2400" dirty="0">
                <a:solidFill>
                  <a:srgbClr val="0000FF"/>
                </a:solidFill>
              </a:rPr>
              <a:t>spatiotemporal stimulus</a:t>
            </a:r>
            <a:r>
              <a:rPr lang="en-US" sz="2400" dirty="0"/>
              <a:t> that evokes the best response from each cell, and that stimulus is usually the one that matches the spatiotemporal structure of the cell’s receptive field.</a:t>
            </a:r>
          </a:p>
        </p:txBody>
      </p:sp>
    </p:spTree>
    <p:extLst>
      <p:ext uri="{BB962C8B-B14F-4D97-AF65-F5344CB8AC3E}">
        <p14:creationId xmlns:p14="http://schemas.microsoft.com/office/powerpoint/2010/main" val="1128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Maps in Primary Visual Cortex (V1)</a:t>
            </a:r>
          </a:p>
        </p:txBody>
      </p:sp>
      <p:pic>
        <p:nvPicPr>
          <p:cNvPr id="3" name="Picture 2"/>
          <p:cNvPicPr>
            <a:picLocks noChangeAspect="1"/>
          </p:cNvPicPr>
          <p:nvPr/>
        </p:nvPicPr>
        <p:blipFill>
          <a:blip r:embed="rId2"/>
          <a:stretch>
            <a:fillRect/>
          </a:stretch>
        </p:blipFill>
        <p:spPr>
          <a:xfrm>
            <a:off x="4638789" y="1905000"/>
            <a:ext cx="4485796" cy="3810000"/>
          </a:xfrm>
          <a:prstGeom prst="rect">
            <a:avLst/>
          </a:prstGeom>
        </p:spPr>
      </p:pic>
      <p:sp>
        <p:nvSpPr>
          <p:cNvPr id="4" name="Rectangle 3"/>
          <p:cNvSpPr/>
          <p:nvPr/>
        </p:nvSpPr>
        <p:spPr>
          <a:xfrm>
            <a:off x="228600" y="2057400"/>
            <a:ext cx="4114800" cy="3970318"/>
          </a:xfrm>
          <a:prstGeom prst="rect">
            <a:avLst/>
          </a:prstGeom>
        </p:spPr>
        <p:txBody>
          <a:bodyPr wrap="square">
            <a:spAutoFit/>
          </a:bodyPr>
          <a:lstStyle/>
          <a:p>
            <a:r>
              <a:rPr lang="en-US" dirty="0"/>
              <a:t>How information from the two eyes is combined in right occipital lobe of monkey visual cortex. </a:t>
            </a:r>
            <a:r>
              <a:rPr lang="en-US" dirty="0">
                <a:solidFill>
                  <a:srgbClr val="0000FF"/>
                </a:solidFill>
              </a:rPr>
              <a:t>Looking down on the surface of the cortex, input from the left eye is represented by black stripes, and input from the right eye by white stripes. </a:t>
            </a:r>
            <a:r>
              <a:rPr lang="en-US" dirty="0"/>
              <a:t>The right-hand side represents the fovea. Obtained by injecting radioactive amino acid</a:t>
            </a:r>
          </a:p>
          <a:p>
            <a:r>
              <a:rPr lang="en-US" dirty="0"/>
              <a:t>into one eye, which is then transported along the visual pathway to eye-specific cells in striate cortex. Redrawn courtesy of the Nobel Foundation from Hubel 1981.</a:t>
            </a:r>
          </a:p>
        </p:txBody>
      </p:sp>
    </p:spTree>
    <p:extLst>
      <p:ext uri="{BB962C8B-B14F-4D97-AF65-F5344CB8AC3E}">
        <p14:creationId xmlns:p14="http://schemas.microsoft.com/office/powerpoint/2010/main" val="3494332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err="1"/>
              <a:t>Hypercolumns</a:t>
            </a:r>
            <a:r>
              <a:rPr lang="en-US" dirty="0"/>
              <a:t>?</a:t>
            </a:r>
          </a:p>
        </p:txBody>
      </p:sp>
      <p:pic>
        <p:nvPicPr>
          <p:cNvPr id="2" name="Picture 1" descr="Hypothetical hypercolum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295400"/>
            <a:ext cx="4616375" cy="4970831"/>
          </a:xfrm>
          <a:prstGeom prst="rect">
            <a:avLst/>
          </a:prstGeom>
        </p:spPr>
      </p:pic>
      <p:sp>
        <p:nvSpPr>
          <p:cNvPr id="3" name="Rectangle 2"/>
          <p:cNvSpPr/>
          <p:nvPr/>
        </p:nvSpPr>
        <p:spPr>
          <a:xfrm>
            <a:off x="381000" y="1905000"/>
            <a:ext cx="3505200" cy="3970318"/>
          </a:xfrm>
          <a:prstGeom prst="rect">
            <a:avLst/>
          </a:prstGeom>
        </p:spPr>
        <p:txBody>
          <a:bodyPr wrap="square">
            <a:spAutoFit/>
          </a:bodyPr>
          <a:lstStyle/>
          <a:p>
            <a:r>
              <a:rPr lang="en-US" dirty="0"/>
              <a:t>To detect a line of any orientation within any region of the retinal image, the brain must have a “</a:t>
            </a:r>
            <a:r>
              <a:rPr lang="en-US" dirty="0">
                <a:solidFill>
                  <a:srgbClr val="0000FF"/>
                </a:solidFill>
              </a:rPr>
              <a:t>complete set</a:t>
            </a:r>
            <a:r>
              <a:rPr lang="en-US" dirty="0"/>
              <a:t>” of simple cells that have preferred</a:t>
            </a:r>
          </a:p>
          <a:p>
            <a:r>
              <a:rPr lang="en-US" dirty="0"/>
              <a:t>orientations that span the range from 0 to 180 degrees for every small patch of the retinal image.</a:t>
            </a:r>
          </a:p>
          <a:p>
            <a:endParaRPr lang="en-US" dirty="0"/>
          </a:p>
          <a:p>
            <a:r>
              <a:rPr lang="en-US" dirty="0"/>
              <a:t>An example of a simplified </a:t>
            </a:r>
            <a:r>
              <a:rPr lang="en-US" dirty="0">
                <a:solidFill>
                  <a:srgbClr val="0000FF"/>
                </a:solidFill>
              </a:rPr>
              <a:t>hypothetical</a:t>
            </a:r>
            <a:r>
              <a:rPr lang="en-US" dirty="0"/>
              <a:t> </a:t>
            </a:r>
            <a:r>
              <a:rPr lang="en-US" dirty="0" err="1"/>
              <a:t>hypercolumn</a:t>
            </a:r>
            <a:r>
              <a:rPr lang="en-US" dirty="0"/>
              <a:t> that can detect only orientation, size, and </a:t>
            </a:r>
            <a:r>
              <a:rPr lang="en-US" dirty="0" err="1"/>
              <a:t>ocularity</a:t>
            </a:r>
            <a:r>
              <a:rPr lang="en-US" dirty="0"/>
              <a:t> is shown in the diagram at the top of figure 4.14.</a:t>
            </a:r>
          </a:p>
        </p:txBody>
      </p:sp>
    </p:spTree>
    <p:extLst>
      <p:ext uri="{BB962C8B-B14F-4D97-AF65-F5344CB8AC3E}">
        <p14:creationId xmlns:p14="http://schemas.microsoft.com/office/powerpoint/2010/main" val="2222912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Pictures in Head?</a:t>
            </a:r>
          </a:p>
        </p:txBody>
      </p:sp>
      <p:sp>
        <p:nvSpPr>
          <p:cNvPr id="4099" name="Content Placeholder 2"/>
          <p:cNvSpPr>
            <a:spLocks noGrp="1"/>
          </p:cNvSpPr>
          <p:nvPr>
            <p:ph idx="1"/>
          </p:nvPr>
        </p:nvSpPr>
        <p:spPr>
          <a:xfrm>
            <a:off x="457200" y="1752600"/>
            <a:ext cx="8229600" cy="1905000"/>
          </a:xfrm>
        </p:spPr>
        <p:txBody>
          <a:bodyPr/>
          <a:lstStyle/>
          <a:p>
            <a:r>
              <a:rPr lang="en-US" sz="2400" dirty="0"/>
              <a:t>the brain’s representation of the retinal image needn’t look anything like that image. More generally, there’s no reason to suppose that the brain’s representation of anything should resemble that thing, any more than the word sheep should resemble a woolly mammal.</a:t>
            </a:r>
          </a:p>
        </p:txBody>
      </p:sp>
      <p:pic>
        <p:nvPicPr>
          <p:cNvPr id="2" name="Picture 1"/>
          <p:cNvPicPr>
            <a:picLocks noChangeAspect="1"/>
          </p:cNvPicPr>
          <p:nvPr/>
        </p:nvPicPr>
        <p:blipFill>
          <a:blip r:embed="rId2"/>
          <a:stretch>
            <a:fillRect/>
          </a:stretch>
        </p:blipFill>
        <p:spPr>
          <a:xfrm>
            <a:off x="5194300" y="3810000"/>
            <a:ext cx="3187700" cy="2772943"/>
          </a:xfrm>
          <a:prstGeom prst="rect">
            <a:avLst/>
          </a:prstGeom>
        </p:spPr>
      </p:pic>
      <p:pic>
        <p:nvPicPr>
          <p:cNvPr id="3" name="Picture 2"/>
          <p:cNvPicPr>
            <a:picLocks noChangeAspect="1"/>
          </p:cNvPicPr>
          <p:nvPr/>
        </p:nvPicPr>
        <p:blipFill>
          <a:blip r:embed="rId3"/>
          <a:stretch>
            <a:fillRect/>
          </a:stretch>
        </p:blipFill>
        <p:spPr>
          <a:xfrm>
            <a:off x="914400" y="3886200"/>
            <a:ext cx="2743200" cy="2743200"/>
          </a:xfrm>
          <a:prstGeom prst="rect">
            <a:avLst/>
          </a:prstGeom>
        </p:spPr>
      </p:pic>
      <p:sp>
        <p:nvSpPr>
          <p:cNvPr id="4" name="Right Arrow 3"/>
          <p:cNvSpPr/>
          <p:nvPr/>
        </p:nvSpPr>
        <p:spPr bwMode="auto">
          <a:xfrm>
            <a:off x="3886200" y="4876800"/>
            <a:ext cx="990600" cy="609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22912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The Packing Problem</a:t>
            </a:r>
          </a:p>
        </p:txBody>
      </p:sp>
      <p:sp>
        <p:nvSpPr>
          <p:cNvPr id="4099" name="Content Placeholder 2"/>
          <p:cNvSpPr>
            <a:spLocks noGrp="1"/>
          </p:cNvSpPr>
          <p:nvPr>
            <p:ph idx="1"/>
          </p:nvPr>
        </p:nvSpPr>
        <p:spPr>
          <a:xfrm>
            <a:off x="457200" y="1600200"/>
            <a:ext cx="8229600" cy="4267200"/>
          </a:xfrm>
        </p:spPr>
        <p:txBody>
          <a:bodyPr/>
          <a:lstStyle/>
          <a:p>
            <a:r>
              <a:rPr lang="en-US" sz="2400" dirty="0">
                <a:solidFill>
                  <a:srgbClr val="0000FF"/>
                </a:solidFill>
              </a:rPr>
              <a:t>126M photoreceptors -&gt; 1 M ganglion cells -&gt; 10 B V1 cells</a:t>
            </a:r>
          </a:p>
          <a:p>
            <a:endParaRPr lang="en-US" sz="2400" dirty="0"/>
          </a:p>
          <a:p>
            <a:r>
              <a:rPr lang="en-US" sz="2400" dirty="0"/>
              <a:t>If all the information implicit in a retinal image of 126M cells is represented in the outputs of a million ganglion cells and if the cells of the visual cortex cannot add new information about the retinal image (and information theory assures us they cannot), </a:t>
            </a:r>
            <a:r>
              <a:rPr lang="en-US" sz="2400" dirty="0">
                <a:solidFill>
                  <a:srgbClr val="800000"/>
                </a:solidFill>
              </a:rPr>
              <a:t>then why are there 10 billion cells in the primary visual (striate) cortex (</a:t>
            </a:r>
            <a:r>
              <a:rPr lang="en-US" sz="2400" dirty="0">
                <a:solidFill>
                  <a:srgbClr val="3366FF"/>
                </a:solidFill>
              </a:rPr>
              <a:t>among </a:t>
            </a:r>
            <a:r>
              <a:rPr lang="en-US" sz="2400" dirty="0">
                <a:solidFill>
                  <a:srgbClr val="0000FF"/>
                </a:solidFill>
              </a:rPr>
              <a:t>25 billion neurons</a:t>
            </a:r>
            <a:r>
              <a:rPr lang="en-US" sz="2400" dirty="0">
                <a:solidFill>
                  <a:srgbClr val="800000"/>
                </a:solidFill>
              </a:rPr>
              <a:t>)?</a:t>
            </a:r>
          </a:p>
        </p:txBody>
      </p:sp>
    </p:spTree>
    <p:extLst>
      <p:ext uri="{BB962C8B-B14F-4D97-AF65-F5344CB8AC3E}">
        <p14:creationId xmlns:p14="http://schemas.microsoft.com/office/powerpoint/2010/main" val="57475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The Packing Problem</a:t>
            </a:r>
          </a:p>
        </p:txBody>
      </p:sp>
      <p:sp>
        <p:nvSpPr>
          <p:cNvPr id="4099" name="Content Placeholder 2"/>
          <p:cNvSpPr>
            <a:spLocks noGrp="1"/>
          </p:cNvSpPr>
          <p:nvPr>
            <p:ph idx="1"/>
          </p:nvPr>
        </p:nvSpPr>
        <p:spPr>
          <a:xfrm>
            <a:off x="457200" y="1600200"/>
            <a:ext cx="3505200" cy="4267200"/>
          </a:xfrm>
        </p:spPr>
        <p:txBody>
          <a:bodyPr/>
          <a:lstStyle/>
          <a:p>
            <a:r>
              <a:rPr lang="en-US" sz="2400" dirty="0"/>
              <a:t>126M photoreceptors -&gt; 1 M ganglion cells -&gt; 10 B V1 cells</a:t>
            </a:r>
          </a:p>
          <a:p>
            <a:r>
              <a:rPr lang="en-US" sz="2400" dirty="0"/>
              <a:t>The task of the visual cortex is not to add information (which it cannot do), but to </a:t>
            </a:r>
            <a:r>
              <a:rPr lang="en-US" sz="2400" dirty="0">
                <a:solidFill>
                  <a:srgbClr val="0000FF"/>
                </a:solidFill>
              </a:rPr>
              <a:t>make explicit that which is merely implicit</a:t>
            </a:r>
          </a:p>
        </p:txBody>
      </p:sp>
      <p:grpSp>
        <p:nvGrpSpPr>
          <p:cNvPr id="5" name="Group 4"/>
          <p:cNvGrpSpPr/>
          <p:nvPr/>
        </p:nvGrpSpPr>
        <p:grpSpPr>
          <a:xfrm>
            <a:off x="3962400" y="2590800"/>
            <a:ext cx="5173133" cy="2819400"/>
            <a:chOff x="3962400" y="2590800"/>
            <a:chExt cx="5173133" cy="2819400"/>
          </a:xfrm>
        </p:grpSpPr>
        <p:pic>
          <p:nvPicPr>
            <p:cNvPr id="3" name="Picture 2"/>
            <p:cNvPicPr>
              <a:picLocks noChangeAspect="1"/>
            </p:cNvPicPr>
            <p:nvPr/>
          </p:nvPicPr>
          <p:blipFill>
            <a:blip r:embed="rId2"/>
            <a:stretch>
              <a:fillRect/>
            </a:stretch>
          </p:blipFill>
          <p:spPr>
            <a:xfrm>
              <a:off x="5367888" y="2590800"/>
              <a:ext cx="3767645" cy="2819400"/>
            </a:xfrm>
            <a:prstGeom prst="rect">
              <a:avLst/>
            </a:prstGeom>
          </p:spPr>
        </p:pic>
        <p:sp>
          <p:nvSpPr>
            <p:cNvPr id="4" name="Rectangle 3"/>
            <p:cNvSpPr/>
            <p:nvPr/>
          </p:nvSpPr>
          <p:spPr>
            <a:xfrm>
              <a:off x="3962400" y="2590800"/>
              <a:ext cx="1447800" cy="2031325"/>
            </a:xfrm>
            <a:prstGeom prst="rect">
              <a:avLst/>
            </a:prstGeom>
          </p:spPr>
          <p:txBody>
            <a:bodyPr wrap="square">
              <a:spAutoFit/>
            </a:bodyPr>
            <a:lstStyle/>
            <a:p>
              <a:pPr algn="r"/>
              <a:r>
                <a:rPr lang="en-US" dirty="0">
                  <a:solidFill>
                    <a:srgbClr val="800000"/>
                  </a:solidFill>
                </a:rPr>
                <a:t>Orientation</a:t>
              </a:r>
            </a:p>
            <a:p>
              <a:pPr algn="r"/>
              <a:r>
                <a:rPr lang="en-US" dirty="0">
                  <a:solidFill>
                    <a:srgbClr val="800000"/>
                  </a:solidFill>
                </a:rPr>
                <a:t>Texture</a:t>
              </a:r>
            </a:p>
            <a:p>
              <a:pPr algn="r"/>
              <a:r>
                <a:rPr lang="en-US" dirty="0">
                  <a:solidFill>
                    <a:srgbClr val="800000"/>
                  </a:solidFill>
                </a:rPr>
                <a:t>Motion</a:t>
              </a:r>
            </a:p>
            <a:p>
              <a:pPr algn="r"/>
              <a:r>
                <a:rPr lang="en-US" dirty="0">
                  <a:solidFill>
                    <a:srgbClr val="800000"/>
                  </a:solidFill>
                </a:rPr>
                <a:t>Contrast</a:t>
              </a:r>
            </a:p>
            <a:p>
              <a:pPr algn="r"/>
              <a:r>
                <a:rPr lang="en-US" dirty="0">
                  <a:solidFill>
                    <a:srgbClr val="800000"/>
                  </a:solidFill>
                </a:rPr>
                <a:t>Depth</a:t>
              </a:r>
            </a:p>
            <a:p>
              <a:pPr algn="r"/>
              <a:r>
                <a:rPr lang="en-US" dirty="0">
                  <a:solidFill>
                    <a:srgbClr val="800000"/>
                  </a:solidFill>
                </a:rPr>
                <a:t>Color</a:t>
              </a:r>
            </a:p>
            <a:p>
              <a:pPr algn="r"/>
              <a:r>
                <a:rPr lang="en-US" dirty="0">
                  <a:solidFill>
                    <a:srgbClr val="800000"/>
                  </a:solidFill>
                </a:rPr>
                <a:t>Brightness</a:t>
              </a:r>
            </a:p>
          </p:txBody>
        </p:sp>
      </p:grpSp>
    </p:spTree>
    <p:extLst>
      <p:ext uri="{BB962C8B-B14F-4D97-AF65-F5344CB8AC3E}">
        <p14:creationId xmlns:p14="http://schemas.microsoft.com/office/powerpoint/2010/main" val="2222912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t>Neurons, Receptive Fields &amp; Human Brain</a:t>
            </a:r>
          </a:p>
          <a:p>
            <a:r>
              <a:rPr lang="en-US" dirty="0"/>
              <a:t>From Retina to Visual Cortex</a:t>
            </a:r>
          </a:p>
          <a:p>
            <a:r>
              <a:rPr lang="en-US" dirty="0"/>
              <a:t>Primary Visual Cortex (V1)</a:t>
            </a:r>
          </a:p>
          <a:p>
            <a:r>
              <a:rPr lang="en-US" dirty="0">
                <a:solidFill>
                  <a:srgbClr val="0000FF"/>
                </a:solidFill>
              </a:rPr>
              <a:t>Secondary Visual Cortex (V2)</a:t>
            </a:r>
            <a:r>
              <a:rPr lang="en-US" dirty="0">
                <a:solidFill>
                  <a:srgbClr val="FF0000"/>
                </a:solidFill>
              </a:rPr>
              <a:t> -optional</a:t>
            </a:r>
          </a:p>
          <a:p>
            <a:endParaRPr lang="en-US" dirty="0"/>
          </a:p>
        </p:txBody>
      </p:sp>
    </p:spTree>
    <p:extLst>
      <p:ext uri="{BB962C8B-B14F-4D97-AF65-F5344CB8AC3E}">
        <p14:creationId xmlns:p14="http://schemas.microsoft.com/office/powerpoint/2010/main" val="233305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solidFill>
                  <a:srgbClr val="0000FF"/>
                </a:solidFill>
              </a:rPr>
              <a:t>Neurons, Receptive Fields &amp; Human Brain</a:t>
            </a:r>
          </a:p>
          <a:p>
            <a:r>
              <a:rPr lang="en-US" dirty="0"/>
              <a:t>From Retina to Visual Cortex</a:t>
            </a:r>
          </a:p>
          <a:p>
            <a:r>
              <a:rPr lang="en-US" dirty="0"/>
              <a:t>Primary Visual Cortex (V1)</a:t>
            </a:r>
          </a:p>
          <a:p>
            <a:r>
              <a:rPr lang="en-US" dirty="0"/>
              <a:t>Secondary Visual Cortex (V2)</a:t>
            </a:r>
          </a:p>
          <a:p>
            <a:endParaRPr lang="en-US" dirty="0"/>
          </a:p>
        </p:txBody>
      </p:sp>
    </p:spTree>
    <p:extLst>
      <p:ext uri="{BB962C8B-B14F-4D97-AF65-F5344CB8AC3E}">
        <p14:creationId xmlns:p14="http://schemas.microsoft.com/office/powerpoint/2010/main" val="2333056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Secondary Visual Cortex (V2)</a:t>
            </a:r>
          </a:p>
        </p:txBody>
      </p:sp>
      <p:sp>
        <p:nvSpPr>
          <p:cNvPr id="4099" name="Content Placeholder 2"/>
          <p:cNvSpPr>
            <a:spLocks noGrp="1"/>
          </p:cNvSpPr>
          <p:nvPr>
            <p:ph idx="1"/>
          </p:nvPr>
        </p:nvSpPr>
        <p:spPr/>
        <p:txBody>
          <a:bodyPr/>
          <a:lstStyle/>
          <a:p>
            <a:r>
              <a:rPr lang="en-US" dirty="0"/>
              <a:t>An Overview</a:t>
            </a:r>
          </a:p>
          <a:p>
            <a:r>
              <a:rPr lang="en-US" dirty="0"/>
              <a:t>Color Cortex</a:t>
            </a:r>
          </a:p>
          <a:p>
            <a:r>
              <a:rPr lang="en-US" dirty="0"/>
              <a:t>Motion Cortex</a:t>
            </a:r>
          </a:p>
          <a:p>
            <a:r>
              <a:rPr lang="en-US" dirty="0"/>
              <a:t>Losing </a:t>
            </a:r>
            <a:r>
              <a:rPr lang="en-US" dirty="0" err="1"/>
              <a:t>Retinotopy</a:t>
            </a:r>
            <a:endParaRPr lang="en-US" dirty="0"/>
          </a:p>
          <a:p>
            <a:r>
              <a:rPr lang="en-US" dirty="0" err="1"/>
              <a:t>Inferotemporal</a:t>
            </a:r>
            <a:r>
              <a:rPr lang="en-US" dirty="0"/>
              <a:t> Cortex (grandmother cell)</a:t>
            </a:r>
          </a:p>
          <a:p>
            <a:endParaRPr lang="en-US" dirty="0"/>
          </a:p>
          <a:p>
            <a:endParaRPr lang="en-US" dirty="0"/>
          </a:p>
          <a:p>
            <a:endParaRPr lang="en-US" dirty="0"/>
          </a:p>
        </p:txBody>
      </p:sp>
    </p:spTree>
    <p:extLst>
      <p:ext uri="{BB962C8B-B14F-4D97-AF65-F5344CB8AC3E}">
        <p14:creationId xmlns:p14="http://schemas.microsoft.com/office/powerpoint/2010/main" val="285304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Secondary Visual Cortex (V2)</a:t>
            </a:r>
          </a:p>
        </p:txBody>
      </p:sp>
      <p:sp>
        <p:nvSpPr>
          <p:cNvPr id="4099" name="Content Placeholder 2"/>
          <p:cNvSpPr>
            <a:spLocks noGrp="1"/>
          </p:cNvSpPr>
          <p:nvPr>
            <p:ph idx="1"/>
          </p:nvPr>
        </p:nvSpPr>
        <p:spPr>
          <a:xfrm>
            <a:off x="457200" y="1752600"/>
            <a:ext cx="8229600" cy="3886200"/>
          </a:xfrm>
        </p:spPr>
        <p:txBody>
          <a:bodyPr/>
          <a:lstStyle/>
          <a:p>
            <a:r>
              <a:rPr lang="en-US" sz="2400" dirty="0"/>
              <a:t>Information in V2 is organized into </a:t>
            </a:r>
            <a:r>
              <a:rPr lang="en-US" sz="2400" dirty="0">
                <a:solidFill>
                  <a:srgbClr val="0000FF"/>
                </a:solidFill>
              </a:rPr>
              <a:t>parallel stripes</a:t>
            </a:r>
            <a:r>
              <a:rPr lang="en-US" sz="2400" dirty="0"/>
              <a:t>.</a:t>
            </a:r>
          </a:p>
          <a:p>
            <a:r>
              <a:rPr lang="en-US" sz="2400" dirty="0"/>
              <a:t>The </a:t>
            </a:r>
            <a:r>
              <a:rPr lang="en-US" sz="2400" dirty="0">
                <a:solidFill>
                  <a:srgbClr val="0000FF"/>
                </a:solidFill>
              </a:rPr>
              <a:t>thin stripes</a:t>
            </a:r>
            <a:r>
              <a:rPr lang="en-US" sz="2400" dirty="0"/>
              <a:t> receive their inputs from </a:t>
            </a:r>
            <a:r>
              <a:rPr lang="en-US" sz="2400" dirty="0">
                <a:solidFill>
                  <a:srgbClr val="FF0000"/>
                </a:solidFill>
              </a:rPr>
              <a:t>color </a:t>
            </a:r>
            <a:r>
              <a:rPr lang="en-US" sz="2400" dirty="0"/>
              <a:t>blobs in striate cortex.</a:t>
            </a:r>
          </a:p>
          <a:p>
            <a:r>
              <a:rPr lang="en-US" sz="2400" dirty="0"/>
              <a:t>The </a:t>
            </a:r>
            <a:r>
              <a:rPr lang="en-US" sz="2400" dirty="0">
                <a:solidFill>
                  <a:srgbClr val="0000FF"/>
                </a:solidFill>
              </a:rPr>
              <a:t>thick stripes</a:t>
            </a:r>
            <a:r>
              <a:rPr lang="en-US" sz="2400" dirty="0"/>
              <a:t> receive their inputs from layer 4B of striate cortex, which is part of the </a:t>
            </a:r>
            <a:r>
              <a:rPr lang="en-US" sz="2400" dirty="0" err="1">
                <a:solidFill>
                  <a:srgbClr val="0000FF"/>
                </a:solidFill>
              </a:rPr>
              <a:t>magno</a:t>
            </a:r>
            <a:r>
              <a:rPr lang="en-US" sz="2400" dirty="0">
                <a:solidFill>
                  <a:srgbClr val="0000FF"/>
                </a:solidFill>
              </a:rPr>
              <a:t> </a:t>
            </a:r>
            <a:r>
              <a:rPr lang="en-US" sz="2400" dirty="0"/>
              <a:t>(M) pathway, thus </a:t>
            </a:r>
            <a:r>
              <a:rPr lang="en-US" sz="2400" dirty="0">
                <a:solidFill>
                  <a:srgbClr val="FF0000"/>
                </a:solidFill>
              </a:rPr>
              <a:t>specific orientations, and binocular</a:t>
            </a:r>
            <a:r>
              <a:rPr lang="en-US" sz="2400" dirty="0"/>
              <a:t>.</a:t>
            </a:r>
          </a:p>
          <a:p>
            <a:r>
              <a:rPr lang="en-US" sz="2400" dirty="0"/>
              <a:t>The pale </a:t>
            </a:r>
            <a:r>
              <a:rPr lang="en-US" sz="2400" dirty="0" err="1">
                <a:solidFill>
                  <a:srgbClr val="0000FF"/>
                </a:solidFill>
              </a:rPr>
              <a:t>interstripes</a:t>
            </a:r>
            <a:r>
              <a:rPr lang="en-US" sz="2400" dirty="0">
                <a:solidFill>
                  <a:srgbClr val="0000FF"/>
                </a:solidFill>
              </a:rPr>
              <a:t> of V2</a:t>
            </a:r>
            <a:r>
              <a:rPr lang="en-US" sz="2400" dirty="0"/>
              <a:t> receive their inputs from the complex and </a:t>
            </a:r>
            <a:r>
              <a:rPr lang="en-US" sz="2400" dirty="0" err="1"/>
              <a:t>hypercomplex</a:t>
            </a:r>
            <a:r>
              <a:rPr lang="en-US" sz="2400" dirty="0"/>
              <a:t> cells from </a:t>
            </a:r>
            <a:r>
              <a:rPr lang="en-US" sz="2400" dirty="0" err="1">
                <a:solidFill>
                  <a:srgbClr val="0000FF"/>
                </a:solidFill>
              </a:rPr>
              <a:t>parvo</a:t>
            </a:r>
            <a:r>
              <a:rPr lang="en-US" sz="2400" dirty="0">
                <a:solidFill>
                  <a:srgbClr val="0000FF"/>
                </a:solidFill>
              </a:rPr>
              <a:t> </a:t>
            </a:r>
            <a:r>
              <a:rPr lang="en-US" sz="2400" dirty="0"/>
              <a:t>layers of the LGN, they respond best to </a:t>
            </a:r>
            <a:r>
              <a:rPr lang="en-US" sz="2400" dirty="0">
                <a:solidFill>
                  <a:srgbClr val="FF0000"/>
                </a:solidFill>
              </a:rPr>
              <a:t>oriented lines</a:t>
            </a:r>
            <a:r>
              <a:rPr lang="en-US" sz="2400" dirty="0"/>
              <a:t>.</a:t>
            </a:r>
          </a:p>
          <a:p>
            <a:r>
              <a:rPr lang="en-US" sz="2400" dirty="0"/>
              <a:t>Despite this division, </a:t>
            </a:r>
            <a:r>
              <a:rPr lang="en-US" sz="2400" dirty="0">
                <a:solidFill>
                  <a:srgbClr val="0000FF"/>
                </a:solidFill>
              </a:rPr>
              <a:t>adjacent stripes respond to the same region of retina</a:t>
            </a:r>
            <a:r>
              <a:rPr lang="en-US" sz="2400" dirty="0"/>
              <a:t>, ensuring </a:t>
            </a:r>
            <a:r>
              <a:rPr lang="en-US" sz="2400" dirty="0" err="1"/>
              <a:t>retinotopic</a:t>
            </a:r>
            <a:r>
              <a:rPr lang="en-US" sz="2400" dirty="0"/>
              <a:t> map in striate cortex (V1) is approximately preserved in V2.</a:t>
            </a:r>
          </a:p>
          <a:p>
            <a:endParaRPr lang="en-US" sz="2400" dirty="0"/>
          </a:p>
          <a:p>
            <a:endParaRPr lang="en-US" sz="2400" dirty="0"/>
          </a:p>
        </p:txBody>
      </p:sp>
    </p:spTree>
    <p:extLst>
      <p:ext uri="{BB962C8B-B14F-4D97-AF65-F5344CB8AC3E}">
        <p14:creationId xmlns:p14="http://schemas.microsoft.com/office/powerpoint/2010/main" val="31894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Color (and Shape) Cortex</a:t>
            </a:r>
          </a:p>
        </p:txBody>
      </p:sp>
      <p:sp>
        <p:nvSpPr>
          <p:cNvPr id="4099" name="Content Placeholder 2"/>
          <p:cNvSpPr>
            <a:spLocks noGrp="1"/>
          </p:cNvSpPr>
          <p:nvPr>
            <p:ph idx="1"/>
          </p:nvPr>
        </p:nvSpPr>
        <p:spPr/>
        <p:txBody>
          <a:bodyPr/>
          <a:lstStyle/>
          <a:p>
            <a:endParaRPr lang="en-US" dirty="0"/>
          </a:p>
          <a:p>
            <a:endParaRPr lang="en-US" dirty="0"/>
          </a:p>
          <a:p>
            <a:endParaRPr lang="en-US" dirty="0"/>
          </a:p>
        </p:txBody>
      </p:sp>
      <p:sp>
        <p:nvSpPr>
          <p:cNvPr id="4" name="Content Placeholder 2"/>
          <p:cNvSpPr txBox="1">
            <a:spLocks/>
          </p:cNvSpPr>
          <p:nvPr/>
        </p:nvSpPr>
        <p:spPr bwMode="auto">
          <a:xfrm>
            <a:off x="457200" y="18288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400" dirty="0"/>
              <a:t>The thin stripes and </a:t>
            </a:r>
            <a:r>
              <a:rPr lang="en-US" sz="2400" dirty="0" err="1"/>
              <a:t>interstripes</a:t>
            </a:r>
            <a:r>
              <a:rPr lang="en-US" sz="2400" dirty="0"/>
              <a:t> of V2, both of which belong to the </a:t>
            </a:r>
            <a:r>
              <a:rPr lang="en-US" sz="2400" dirty="0" err="1">
                <a:solidFill>
                  <a:srgbClr val="0000FF"/>
                </a:solidFill>
              </a:rPr>
              <a:t>parvocellular</a:t>
            </a:r>
            <a:r>
              <a:rPr lang="en-US" sz="2400" dirty="0">
                <a:solidFill>
                  <a:srgbClr val="0000FF"/>
                </a:solidFill>
              </a:rPr>
              <a:t> (P) stream, project to the “color area” V4.</a:t>
            </a:r>
          </a:p>
          <a:p>
            <a:r>
              <a:rPr lang="en-US" sz="2400" dirty="0"/>
              <a:t>V4 seems not to have an accurate </a:t>
            </a:r>
            <a:r>
              <a:rPr lang="en-US" sz="2400" dirty="0" err="1"/>
              <a:t>retinotopic</a:t>
            </a:r>
            <a:r>
              <a:rPr lang="en-US" sz="2400" dirty="0"/>
              <a:t> map, probably because its primary concern is </a:t>
            </a:r>
            <a:r>
              <a:rPr lang="en-US" sz="2400" dirty="0">
                <a:solidFill>
                  <a:srgbClr val="0000FF"/>
                </a:solidFill>
              </a:rPr>
              <a:t>color and shape</a:t>
            </a:r>
            <a:r>
              <a:rPr lang="en-US" sz="2400" dirty="0"/>
              <a:t>, rather than retinal location.</a:t>
            </a:r>
          </a:p>
          <a:p>
            <a:r>
              <a:rPr lang="en-US" sz="2400" dirty="0"/>
              <a:t>The dominant organizing principle for a given cortical map is called its </a:t>
            </a:r>
            <a:r>
              <a:rPr lang="en-US" sz="2400" dirty="0">
                <a:solidFill>
                  <a:srgbClr val="0000FF"/>
                </a:solidFill>
              </a:rPr>
              <a:t>primary index</a:t>
            </a:r>
            <a:r>
              <a:rPr lang="en-US" sz="2400" dirty="0"/>
              <a:t>. For example, within striate cortex, the primary index is </a:t>
            </a:r>
            <a:r>
              <a:rPr lang="en-US" sz="2400" dirty="0">
                <a:solidFill>
                  <a:srgbClr val="FF0000"/>
                </a:solidFill>
              </a:rPr>
              <a:t>spatial</a:t>
            </a:r>
            <a:r>
              <a:rPr lang="en-US" sz="2400" dirty="0"/>
              <a:t> (because the structure of this map is dominated by retinal position), whereas its secondary indices include </a:t>
            </a:r>
            <a:r>
              <a:rPr lang="en-US" sz="2400" dirty="0">
                <a:solidFill>
                  <a:srgbClr val="FF0000"/>
                </a:solidFill>
              </a:rPr>
              <a:t>color</a:t>
            </a:r>
            <a:r>
              <a:rPr lang="en-US" sz="2400" dirty="0"/>
              <a:t> and </a:t>
            </a:r>
            <a:r>
              <a:rPr lang="en-US" sz="2400" dirty="0">
                <a:solidFill>
                  <a:srgbClr val="FF0000"/>
                </a:solidFill>
              </a:rPr>
              <a:t>orientation</a:t>
            </a:r>
            <a:r>
              <a:rPr lang="en-US" sz="2400" dirty="0"/>
              <a:t>.</a:t>
            </a:r>
          </a:p>
        </p:txBody>
      </p:sp>
    </p:spTree>
    <p:extLst>
      <p:ext uri="{BB962C8B-B14F-4D97-AF65-F5344CB8AC3E}">
        <p14:creationId xmlns:p14="http://schemas.microsoft.com/office/powerpoint/2010/main" val="17416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Motion (and Stereo) Cortex</a:t>
            </a:r>
          </a:p>
        </p:txBody>
      </p:sp>
      <p:sp>
        <p:nvSpPr>
          <p:cNvPr id="4099"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bwMode="auto">
          <a:xfrm>
            <a:off x="609600" y="18288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r>
              <a:rPr lang="en-US" sz="2400" dirty="0"/>
              <a:t>The thick stripes of V2, which belong to the </a:t>
            </a:r>
            <a:r>
              <a:rPr lang="en-US" sz="2400" dirty="0" err="1">
                <a:solidFill>
                  <a:srgbClr val="0000FF"/>
                </a:solidFill>
              </a:rPr>
              <a:t>magnocellular</a:t>
            </a:r>
            <a:r>
              <a:rPr lang="en-US" sz="2400" dirty="0">
                <a:solidFill>
                  <a:srgbClr val="0000FF"/>
                </a:solidFill>
              </a:rPr>
              <a:t> (M) stream</a:t>
            </a:r>
            <a:r>
              <a:rPr lang="en-US" sz="2400" dirty="0"/>
              <a:t>, project to the</a:t>
            </a:r>
            <a:r>
              <a:rPr lang="en-US" sz="2400" dirty="0">
                <a:solidFill>
                  <a:srgbClr val="0000FF"/>
                </a:solidFill>
              </a:rPr>
              <a:t> “motion area” V5.</a:t>
            </a:r>
          </a:p>
          <a:p>
            <a:r>
              <a:rPr lang="en-US" sz="2400" dirty="0"/>
              <a:t>Cells in V5 not only respond to </a:t>
            </a:r>
            <a:r>
              <a:rPr lang="en-US" sz="2400" dirty="0">
                <a:solidFill>
                  <a:srgbClr val="0000FF"/>
                </a:solidFill>
              </a:rPr>
              <a:t>motion</a:t>
            </a:r>
            <a:r>
              <a:rPr lang="en-US" sz="2400" dirty="0"/>
              <a:t>; they also respond to other parameters, especially </a:t>
            </a:r>
            <a:r>
              <a:rPr lang="en-US" sz="2400" dirty="0">
                <a:solidFill>
                  <a:srgbClr val="0000FF"/>
                </a:solidFill>
              </a:rPr>
              <a:t>stereo disparity</a:t>
            </a:r>
          </a:p>
          <a:p>
            <a:r>
              <a:rPr lang="en-US" sz="2400" dirty="0"/>
              <a:t>Just as V4 has reduced </a:t>
            </a:r>
            <a:r>
              <a:rPr lang="en-US" sz="2400" dirty="0" err="1"/>
              <a:t>retinotopy</a:t>
            </a:r>
            <a:r>
              <a:rPr lang="en-US" sz="2400" dirty="0"/>
              <a:t> (point-for-point mapping of cortical to retinal neurons), so the relative lack of </a:t>
            </a:r>
            <a:r>
              <a:rPr lang="en-US" sz="2400" dirty="0" err="1"/>
              <a:t>retinotopy</a:t>
            </a:r>
            <a:r>
              <a:rPr lang="en-US" sz="2400" dirty="0"/>
              <a:t> in V5 may exemplify how the purely spatial primary index apparent in V1 (striate cortex) and V2 may be replaced by the non-spatial primary index of motion in V5.</a:t>
            </a:r>
          </a:p>
        </p:txBody>
      </p:sp>
    </p:spTree>
    <p:extLst>
      <p:ext uri="{BB962C8B-B14F-4D97-AF65-F5344CB8AC3E}">
        <p14:creationId xmlns:p14="http://schemas.microsoft.com/office/powerpoint/2010/main" val="17416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Losing </a:t>
            </a:r>
            <a:r>
              <a:rPr lang="en-US" dirty="0" err="1"/>
              <a:t>Retinotopy</a:t>
            </a:r>
            <a:endParaRPr lang="en-US" dirty="0"/>
          </a:p>
        </p:txBody>
      </p:sp>
      <p:sp>
        <p:nvSpPr>
          <p:cNvPr id="2" name="Content Placeholder 1"/>
          <p:cNvSpPr>
            <a:spLocks noGrp="1"/>
          </p:cNvSpPr>
          <p:nvPr>
            <p:ph idx="1"/>
          </p:nvPr>
        </p:nvSpPr>
        <p:spPr>
          <a:xfrm>
            <a:off x="457200" y="1828800"/>
            <a:ext cx="8229600" cy="4038600"/>
          </a:xfrm>
        </p:spPr>
        <p:txBody>
          <a:bodyPr/>
          <a:lstStyle/>
          <a:p>
            <a:r>
              <a:rPr lang="en-US" sz="2400" dirty="0"/>
              <a:t>Although there’s little doubt that the striate cortex provides a reasonably accurate map of the retinal image, other visual areas seem to supplant this </a:t>
            </a:r>
            <a:r>
              <a:rPr lang="en-US" sz="2400" dirty="0" err="1"/>
              <a:t>retinotopy</a:t>
            </a:r>
            <a:r>
              <a:rPr lang="en-US" sz="2400" dirty="0"/>
              <a:t> with some other property.</a:t>
            </a:r>
          </a:p>
          <a:p>
            <a:r>
              <a:rPr lang="en-US" sz="2400" dirty="0"/>
              <a:t>One explanation for this loss of </a:t>
            </a:r>
            <a:r>
              <a:rPr lang="en-US" sz="2400" dirty="0" err="1"/>
              <a:t>retinotopy</a:t>
            </a:r>
            <a:r>
              <a:rPr lang="en-US" sz="2400" dirty="0"/>
              <a:t> is that the primary and secondary indexes gradually swap places as we move away from the striate cortex.</a:t>
            </a:r>
          </a:p>
          <a:p>
            <a:pPr lvl="1"/>
            <a:r>
              <a:rPr lang="en-US" sz="2000" dirty="0">
                <a:solidFill>
                  <a:srgbClr val="0000FF"/>
                </a:solidFill>
              </a:rPr>
              <a:t>From space index to indices in color, motion, disparity, etc.</a:t>
            </a:r>
          </a:p>
        </p:txBody>
      </p:sp>
    </p:spTree>
    <p:extLst>
      <p:ext uri="{BB962C8B-B14F-4D97-AF65-F5344CB8AC3E}">
        <p14:creationId xmlns:p14="http://schemas.microsoft.com/office/powerpoint/2010/main" val="1741627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err="1"/>
              <a:t>Inferotemporal</a:t>
            </a:r>
            <a:r>
              <a:rPr lang="en-US" dirty="0"/>
              <a:t> Cortex (</a:t>
            </a:r>
            <a:r>
              <a:rPr lang="en-US" dirty="0">
                <a:solidFill>
                  <a:srgbClr val="0000FF"/>
                </a:solidFill>
              </a:rPr>
              <a:t>grandmother cell</a:t>
            </a:r>
            <a:r>
              <a:rPr lang="en-US" dirty="0"/>
              <a:t>)</a:t>
            </a:r>
          </a:p>
        </p:txBody>
      </p:sp>
      <p:sp>
        <p:nvSpPr>
          <p:cNvPr id="4099" name="Content Placeholder 2"/>
          <p:cNvSpPr>
            <a:spLocks noGrp="1"/>
          </p:cNvSpPr>
          <p:nvPr>
            <p:ph idx="1"/>
          </p:nvPr>
        </p:nvSpPr>
        <p:spPr>
          <a:xfrm>
            <a:off x="304800" y="1981200"/>
            <a:ext cx="4191000" cy="3886200"/>
          </a:xfrm>
        </p:spPr>
        <p:txBody>
          <a:bodyPr/>
          <a:lstStyle/>
          <a:p>
            <a:r>
              <a:rPr lang="en-US" sz="2000" dirty="0"/>
              <a:t>What if different cells responded to different views of your </a:t>
            </a:r>
            <a:r>
              <a:rPr lang="en-US" sz="2000" dirty="0">
                <a:solidFill>
                  <a:srgbClr val="FF0000"/>
                </a:solidFill>
              </a:rPr>
              <a:t>grandmother</a:t>
            </a:r>
            <a:r>
              <a:rPr lang="en-US" sz="2000" dirty="0"/>
              <a:t>,  and what if the outputs of all these cells converged on a single cell?</a:t>
            </a:r>
          </a:p>
          <a:p>
            <a:r>
              <a:rPr lang="en-US" sz="2000" dirty="0"/>
              <a:t>The view-selective cortical cells describe above may also be organized according to temporal context.</a:t>
            </a:r>
          </a:p>
          <a:p>
            <a:r>
              <a:rPr lang="en-US" sz="2000" dirty="0"/>
              <a:t>Other high-order features that seem to be in </a:t>
            </a:r>
            <a:r>
              <a:rPr lang="en-US" sz="2000" dirty="0" err="1"/>
              <a:t>inferotemporal</a:t>
            </a:r>
            <a:r>
              <a:rPr lang="en-US" sz="2000" dirty="0"/>
              <a:t> cortex include </a:t>
            </a:r>
            <a:r>
              <a:rPr lang="en-US" sz="2000" dirty="0">
                <a:solidFill>
                  <a:srgbClr val="FF0000"/>
                </a:solidFill>
              </a:rPr>
              <a:t>hands, faces, walking humans, and objects</a:t>
            </a:r>
          </a:p>
          <a:p>
            <a:endParaRPr lang="en-US" sz="2000" dirty="0"/>
          </a:p>
          <a:p>
            <a:endParaRPr lang="en-US" sz="2000" dirty="0"/>
          </a:p>
          <a:p>
            <a:endParaRPr lang="en-US" sz="2000" dirty="0"/>
          </a:p>
        </p:txBody>
      </p:sp>
      <p:pic>
        <p:nvPicPr>
          <p:cNvPr id="2" name="Picture 1"/>
          <p:cNvPicPr>
            <a:picLocks noChangeAspect="1"/>
          </p:cNvPicPr>
          <p:nvPr/>
        </p:nvPicPr>
        <p:blipFill>
          <a:blip r:embed="rId2"/>
          <a:stretch>
            <a:fillRect/>
          </a:stretch>
        </p:blipFill>
        <p:spPr>
          <a:xfrm>
            <a:off x="4724400" y="1905000"/>
            <a:ext cx="4038599" cy="3002982"/>
          </a:xfrm>
          <a:prstGeom prst="rect">
            <a:avLst/>
          </a:prstGeom>
        </p:spPr>
      </p:pic>
      <p:sp>
        <p:nvSpPr>
          <p:cNvPr id="3" name="Rectangle 2"/>
          <p:cNvSpPr/>
          <p:nvPr/>
        </p:nvSpPr>
        <p:spPr>
          <a:xfrm>
            <a:off x="4859867" y="4876800"/>
            <a:ext cx="4267200" cy="1754327"/>
          </a:xfrm>
          <a:prstGeom prst="rect">
            <a:avLst/>
          </a:prstGeom>
        </p:spPr>
        <p:txBody>
          <a:bodyPr wrap="square">
            <a:spAutoFit/>
          </a:bodyPr>
          <a:lstStyle/>
          <a:p>
            <a:r>
              <a:rPr lang="en-US" dirty="0"/>
              <a:t>Each point in a small region of </a:t>
            </a:r>
            <a:r>
              <a:rPr lang="en-US" dirty="0" err="1"/>
              <a:t>inferotemporal</a:t>
            </a:r>
            <a:r>
              <a:rPr lang="en-US" dirty="0"/>
              <a:t> cortex seems to represent a different view of a face. But perhaps the most surprising finding is that nearby cells respond to similar views of the face.</a:t>
            </a:r>
          </a:p>
        </p:txBody>
      </p:sp>
    </p:spTree>
    <p:extLst>
      <p:ext uri="{BB962C8B-B14F-4D97-AF65-F5344CB8AC3E}">
        <p14:creationId xmlns:p14="http://schemas.microsoft.com/office/powerpoint/2010/main" val="17416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Outline (Ch. 3 and Ch. 4) </a:t>
            </a:r>
          </a:p>
        </p:txBody>
      </p:sp>
      <p:sp>
        <p:nvSpPr>
          <p:cNvPr id="4099" name="Content Placeholder 2"/>
          <p:cNvSpPr>
            <a:spLocks noGrp="1"/>
          </p:cNvSpPr>
          <p:nvPr>
            <p:ph idx="1"/>
          </p:nvPr>
        </p:nvSpPr>
        <p:spPr/>
        <p:txBody>
          <a:bodyPr/>
          <a:lstStyle/>
          <a:p>
            <a:r>
              <a:rPr lang="en-US" dirty="0"/>
              <a:t>Neurons, Receptive Fields &amp; Human Brain</a:t>
            </a:r>
          </a:p>
          <a:p>
            <a:r>
              <a:rPr lang="en-US" dirty="0"/>
              <a:t>From Retina to Visual Cortex</a:t>
            </a:r>
          </a:p>
          <a:p>
            <a:r>
              <a:rPr lang="en-US" dirty="0"/>
              <a:t>Primary Visual Cortex (V1)</a:t>
            </a:r>
          </a:p>
          <a:p>
            <a:r>
              <a:rPr lang="en-US" dirty="0"/>
              <a:t>Secondary Visual Cortex (V2)</a:t>
            </a:r>
          </a:p>
          <a:p>
            <a:endParaRPr lang="en-US" dirty="0"/>
          </a:p>
        </p:txBody>
      </p:sp>
    </p:spTree>
    <p:extLst>
      <p:ext uri="{BB962C8B-B14F-4D97-AF65-F5344CB8AC3E}">
        <p14:creationId xmlns:p14="http://schemas.microsoft.com/office/powerpoint/2010/main" val="233305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a:t>Major Division of Human Brain</a:t>
            </a:r>
          </a:p>
        </p:txBody>
      </p:sp>
      <p:sp>
        <p:nvSpPr>
          <p:cNvPr id="4099" name="Content Placeholder 2"/>
          <p:cNvSpPr>
            <a:spLocks noGrp="1"/>
          </p:cNvSpPr>
          <p:nvPr>
            <p:ph idx="1"/>
          </p:nvPr>
        </p:nvSpPr>
        <p:spPr/>
        <p:txBody>
          <a:bodyPr/>
          <a:lstStyle/>
          <a:p>
            <a:r>
              <a:rPr lang="en-US" dirty="0"/>
              <a:t>Neurons and Synapses </a:t>
            </a:r>
            <a:r>
              <a:rPr lang="en-US" dirty="0">
                <a:solidFill>
                  <a:srgbClr val="FF0000"/>
                </a:solidFill>
              </a:rPr>
              <a:t>-optional</a:t>
            </a:r>
          </a:p>
          <a:p>
            <a:r>
              <a:rPr lang="en-US" dirty="0"/>
              <a:t>Receptive Fields</a:t>
            </a:r>
          </a:p>
          <a:p>
            <a:r>
              <a:rPr lang="en-US" dirty="0"/>
              <a:t>Major Division of Human Brain</a:t>
            </a:r>
          </a:p>
          <a:p>
            <a:r>
              <a:rPr lang="en-US" dirty="0"/>
              <a:t>Visual Cortex</a:t>
            </a:r>
          </a:p>
        </p:txBody>
      </p:sp>
    </p:spTree>
    <p:extLst>
      <p:ext uri="{BB962C8B-B14F-4D97-AF65-F5344CB8AC3E}">
        <p14:creationId xmlns:p14="http://schemas.microsoft.com/office/powerpoint/2010/main" val="283135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Neurons</a:t>
            </a:r>
          </a:p>
        </p:txBody>
      </p:sp>
      <p:pic>
        <p:nvPicPr>
          <p:cNvPr id="4" name="Picture 3"/>
          <p:cNvPicPr>
            <a:picLocks noChangeAspect="1"/>
          </p:cNvPicPr>
          <p:nvPr/>
        </p:nvPicPr>
        <p:blipFill>
          <a:blip r:embed="rId2"/>
          <a:stretch>
            <a:fillRect/>
          </a:stretch>
        </p:blipFill>
        <p:spPr>
          <a:xfrm>
            <a:off x="762000" y="1817876"/>
            <a:ext cx="2808661" cy="3211324"/>
          </a:xfrm>
          <a:prstGeom prst="rect">
            <a:avLst/>
          </a:prstGeom>
        </p:spPr>
      </p:pic>
      <p:sp>
        <p:nvSpPr>
          <p:cNvPr id="5" name="Rectangle 4"/>
          <p:cNvSpPr/>
          <p:nvPr/>
        </p:nvSpPr>
        <p:spPr>
          <a:xfrm>
            <a:off x="457200" y="5113448"/>
            <a:ext cx="8305800" cy="2031325"/>
          </a:xfrm>
          <a:prstGeom prst="rect">
            <a:avLst/>
          </a:prstGeom>
        </p:spPr>
        <p:txBody>
          <a:bodyPr wrap="square">
            <a:spAutoFit/>
          </a:bodyPr>
          <a:lstStyle/>
          <a:p>
            <a:r>
              <a:rPr lang="en-US" dirty="0"/>
              <a:t>While the fundamental structural unit of the brain is the </a:t>
            </a:r>
            <a:r>
              <a:rPr lang="en-US" dirty="0">
                <a:solidFill>
                  <a:srgbClr val="0000FF"/>
                </a:solidFill>
              </a:rPr>
              <a:t>neuron</a:t>
            </a:r>
            <a:r>
              <a:rPr lang="en-US" dirty="0"/>
              <a:t>, the currency</a:t>
            </a:r>
          </a:p>
          <a:p>
            <a:r>
              <a:rPr lang="en-US" dirty="0"/>
              <a:t>of the brain is the action potential or </a:t>
            </a:r>
            <a:r>
              <a:rPr lang="en-US" dirty="0">
                <a:solidFill>
                  <a:srgbClr val="0000FF"/>
                </a:solidFill>
              </a:rPr>
              <a:t>spike</a:t>
            </a:r>
            <a:r>
              <a:rPr lang="en-US" dirty="0"/>
              <a:t>, which travels at conduction</a:t>
            </a:r>
          </a:p>
          <a:p>
            <a:r>
              <a:rPr lang="en-US" dirty="0"/>
              <a:t>velocities from 1 to 120 meters (3 to 380 feet) per second. If an insulating myelin sheath (</a:t>
            </a:r>
            <a:r>
              <a:rPr lang="en-US" dirty="0">
                <a:solidFill>
                  <a:srgbClr val="0000FF"/>
                </a:solidFill>
              </a:rPr>
              <a:t>signal booster</a:t>
            </a:r>
            <a:r>
              <a:rPr lang="en-US" dirty="0"/>
              <a:t>) is wrapped around the axon then the action potential propagates by “jumping” between gaps in the myelin sheath, otherwise the action potential </a:t>
            </a:r>
            <a:r>
              <a:rPr lang="en-US" dirty="0">
                <a:solidFill>
                  <a:srgbClr val="0000FF"/>
                </a:solidFill>
              </a:rPr>
              <a:t>decays exponentially</a:t>
            </a:r>
            <a:r>
              <a:rPr lang="en-US" dirty="0"/>
              <a:t>. </a:t>
            </a:r>
          </a:p>
          <a:p>
            <a:endParaRPr lang="en-US" dirty="0"/>
          </a:p>
        </p:txBody>
      </p:sp>
      <p:pic>
        <p:nvPicPr>
          <p:cNvPr id="6" name="Picture 5" descr="Action potent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676400"/>
            <a:ext cx="4610707" cy="3429000"/>
          </a:xfrm>
          <a:prstGeom prst="rect">
            <a:avLst/>
          </a:prstGeom>
        </p:spPr>
      </p:pic>
    </p:spTree>
    <p:extLst>
      <p:ext uri="{BB962C8B-B14F-4D97-AF65-F5344CB8AC3E}">
        <p14:creationId xmlns:p14="http://schemas.microsoft.com/office/powerpoint/2010/main" val="231316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Synapses</a:t>
            </a:r>
          </a:p>
        </p:txBody>
      </p:sp>
      <p:pic>
        <p:nvPicPr>
          <p:cNvPr id="4" name="Picture 3"/>
          <p:cNvPicPr>
            <a:picLocks noChangeAspect="1"/>
          </p:cNvPicPr>
          <p:nvPr/>
        </p:nvPicPr>
        <p:blipFill>
          <a:blip r:embed="rId2"/>
          <a:stretch>
            <a:fillRect/>
          </a:stretch>
        </p:blipFill>
        <p:spPr>
          <a:xfrm>
            <a:off x="4343400" y="1066800"/>
            <a:ext cx="4525879" cy="5638800"/>
          </a:xfrm>
          <a:prstGeom prst="rect">
            <a:avLst/>
          </a:prstGeom>
        </p:spPr>
      </p:pic>
      <p:sp>
        <p:nvSpPr>
          <p:cNvPr id="5" name="Rectangle 4"/>
          <p:cNvSpPr/>
          <p:nvPr/>
        </p:nvSpPr>
        <p:spPr>
          <a:xfrm>
            <a:off x="381000" y="2274838"/>
            <a:ext cx="3581400" cy="3477875"/>
          </a:xfrm>
          <a:prstGeom prst="rect">
            <a:avLst/>
          </a:prstGeom>
        </p:spPr>
        <p:txBody>
          <a:bodyPr wrap="square">
            <a:spAutoFit/>
          </a:bodyPr>
          <a:lstStyle/>
          <a:p>
            <a:r>
              <a:rPr lang="en-US" sz="2000" b="1" dirty="0"/>
              <a:t>Synapse</a:t>
            </a:r>
            <a:r>
              <a:rPr lang="en-US" sz="2000" dirty="0"/>
              <a:t>. Each neuron receives inputs via its </a:t>
            </a:r>
            <a:r>
              <a:rPr lang="en-US" sz="2000" dirty="0">
                <a:solidFill>
                  <a:srgbClr val="0000FF"/>
                </a:solidFill>
              </a:rPr>
              <a:t>dendrites</a:t>
            </a:r>
            <a:r>
              <a:rPr lang="en-US" sz="2000" dirty="0"/>
              <a:t>. If these inputs are sufficiently large then an output in the form of an </a:t>
            </a:r>
            <a:r>
              <a:rPr lang="en-US" sz="2000" dirty="0">
                <a:solidFill>
                  <a:srgbClr val="0000FF"/>
                </a:solidFill>
              </a:rPr>
              <a:t>action potential</a:t>
            </a:r>
            <a:r>
              <a:rPr lang="en-US" sz="2000" dirty="0"/>
              <a:t> appears in the neuron’s </a:t>
            </a:r>
            <a:r>
              <a:rPr lang="en-US" sz="2000" b="1" dirty="0">
                <a:solidFill>
                  <a:srgbClr val="0000FF"/>
                </a:solidFill>
              </a:rPr>
              <a:t>axon</a:t>
            </a:r>
            <a:r>
              <a:rPr lang="en-US" sz="2000" dirty="0"/>
              <a:t>. This causes chemical neurotransmitter to be released at the </a:t>
            </a:r>
            <a:r>
              <a:rPr lang="en-US" sz="2000" dirty="0">
                <a:solidFill>
                  <a:srgbClr val="0000FF"/>
                </a:solidFill>
              </a:rPr>
              <a:t>synapses</a:t>
            </a:r>
            <a:r>
              <a:rPr lang="en-US" sz="2000" dirty="0"/>
              <a:t> to other neurons. </a:t>
            </a:r>
            <a:r>
              <a:rPr lang="en-US" sz="2000" dirty="0">
                <a:solidFill>
                  <a:srgbClr val="800000"/>
                </a:solidFill>
              </a:rPr>
              <a:t>Courtesy Creative Commons.</a:t>
            </a:r>
          </a:p>
        </p:txBody>
      </p:sp>
    </p:spTree>
    <p:extLst>
      <p:ext uri="{BB962C8B-B14F-4D97-AF65-F5344CB8AC3E}">
        <p14:creationId xmlns:p14="http://schemas.microsoft.com/office/powerpoint/2010/main" val="336670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Backward retina</a:t>
            </a:r>
          </a:p>
        </p:txBody>
      </p:sp>
      <p:sp>
        <p:nvSpPr>
          <p:cNvPr id="3" name="Content Placeholder 2"/>
          <p:cNvSpPr>
            <a:spLocks noGrp="1"/>
          </p:cNvSpPr>
          <p:nvPr>
            <p:ph idx="1"/>
          </p:nvPr>
        </p:nvSpPr>
        <p:spPr>
          <a:xfrm>
            <a:off x="304800" y="5029200"/>
            <a:ext cx="8229600" cy="1676400"/>
          </a:xfrm>
        </p:spPr>
        <p:txBody>
          <a:bodyPr/>
          <a:lstStyle/>
          <a:p>
            <a:r>
              <a:rPr lang="en-US" sz="2400" dirty="0"/>
              <a:t>The light rays that contribute to the retinal image have to pass through layer of</a:t>
            </a:r>
            <a:r>
              <a:rPr lang="en-US" sz="2400" dirty="0">
                <a:solidFill>
                  <a:srgbClr val="0000FF"/>
                </a:solidFill>
              </a:rPr>
              <a:t> </a:t>
            </a:r>
            <a:r>
              <a:rPr lang="en-US" sz="2400" dirty="0">
                <a:solidFill>
                  <a:srgbClr val="FF0000"/>
                </a:solidFill>
              </a:rPr>
              <a:t>nerve fibers</a:t>
            </a:r>
            <a:r>
              <a:rPr lang="en-US" sz="2400" dirty="0"/>
              <a:t> and the </a:t>
            </a:r>
            <a:r>
              <a:rPr lang="en-US" sz="2400" dirty="0">
                <a:solidFill>
                  <a:srgbClr val="FF0000"/>
                </a:solidFill>
              </a:rPr>
              <a:t>blood vessels </a:t>
            </a:r>
            <a:r>
              <a:rPr lang="en-US" sz="2400" dirty="0"/>
              <a:t>before reaching the light-sensitive </a:t>
            </a:r>
            <a:r>
              <a:rPr lang="en-US" sz="2400" dirty="0">
                <a:solidFill>
                  <a:srgbClr val="0000FF"/>
                </a:solidFill>
              </a:rPr>
              <a:t>photoreceptors</a:t>
            </a:r>
            <a:r>
              <a:rPr lang="en-US" sz="2400" dirty="0"/>
              <a:t>. </a:t>
            </a:r>
          </a:p>
        </p:txBody>
      </p:sp>
      <p:pic>
        <p:nvPicPr>
          <p:cNvPr id="4" name="Picture 3" descr="fig02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0"/>
            <a:ext cx="6235700" cy="3390900"/>
          </a:xfrm>
          <a:prstGeom prst="rect">
            <a:avLst/>
          </a:prstGeom>
        </p:spPr>
      </p:pic>
    </p:spTree>
    <p:extLst>
      <p:ext uri="{BB962C8B-B14F-4D97-AF65-F5344CB8AC3E}">
        <p14:creationId xmlns:p14="http://schemas.microsoft.com/office/powerpoint/2010/main" val="255156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Receptive Fields </a:t>
            </a:r>
            <a:r>
              <a:rPr lang="en-US" sz="3200" dirty="0"/>
              <a:t>-Tilting the Retina</a:t>
            </a:r>
          </a:p>
        </p:txBody>
      </p:sp>
      <p:grpSp>
        <p:nvGrpSpPr>
          <p:cNvPr id="11" name="Group 10"/>
          <p:cNvGrpSpPr/>
          <p:nvPr/>
        </p:nvGrpSpPr>
        <p:grpSpPr>
          <a:xfrm>
            <a:off x="381000" y="1600200"/>
            <a:ext cx="8229600" cy="4952999"/>
            <a:chOff x="914400" y="1600200"/>
            <a:chExt cx="8229600" cy="4952999"/>
          </a:xfrm>
        </p:grpSpPr>
        <p:pic>
          <p:nvPicPr>
            <p:cNvPr id="3" name="Picture 2"/>
            <p:cNvPicPr>
              <a:picLocks noChangeAspect="1"/>
            </p:cNvPicPr>
            <p:nvPr/>
          </p:nvPicPr>
          <p:blipFill>
            <a:blip r:embed="rId2"/>
            <a:stretch>
              <a:fillRect/>
            </a:stretch>
          </p:blipFill>
          <p:spPr>
            <a:xfrm>
              <a:off x="3505200" y="1676400"/>
              <a:ext cx="3430817" cy="4876799"/>
            </a:xfrm>
            <a:prstGeom prst="rect">
              <a:avLst/>
            </a:prstGeom>
          </p:spPr>
        </p:pic>
        <p:sp>
          <p:nvSpPr>
            <p:cNvPr id="4" name="Rectangle 3"/>
            <p:cNvSpPr/>
            <p:nvPr/>
          </p:nvSpPr>
          <p:spPr>
            <a:xfrm>
              <a:off x="7162800" y="1752600"/>
              <a:ext cx="1981200" cy="646331"/>
            </a:xfrm>
            <a:prstGeom prst="rect">
              <a:avLst/>
            </a:prstGeom>
          </p:spPr>
          <p:txBody>
            <a:bodyPr wrap="square">
              <a:spAutoFit/>
            </a:bodyPr>
            <a:lstStyle/>
            <a:p>
              <a:r>
                <a:rPr lang="en-US" dirty="0">
                  <a:solidFill>
                    <a:srgbClr val="0000FF"/>
                  </a:solidFill>
                </a:rPr>
                <a:t>Photoreceptors</a:t>
              </a:r>
            </a:p>
            <a:p>
              <a:r>
                <a:rPr lang="en-US" dirty="0"/>
                <a:t>(pixel array)</a:t>
              </a:r>
            </a:p>
          </p:txBody>
        </p:sp>
        <p:sp>
          <p:nvSpPr>
            <p:cNvPr id="5" name="Rectangle 4"/>
            <p:cNvSpPr/>
            <p:nvPr/>
          </p:nvSpPr>
          <p:spPr>
            <a:xfrm>
              <a:off x="2286000" y="1600200"/>
              <a:ext cx="1905000" cy="923330"/>
            </a:xfrm>
            <a:prstGeom prst="rect">
              <a:avLst/>
            </a:prstGeom>
          </p:spPr>
          <p:txBody>
            <a:bodyPr wrap="square">
              <a:spAutoFit/>
            </a:bodyPr>
            <a:lstStyle/>
            <a:p>
              <a:r>
                <a:rPr lang="en-US" dirty="0"/>
                <a:t>This receptor is</a:t>
              </a:r>
            </a:p>
            <a:p>
              <a:r>
                <a:rPr lang="en-US" dirty="0"/>
                <a:t>shared by two</a:t>
              </a:r>
            </a:p>
            <a:p>
              <a:r>
                <a:rPr lang="en-US" dirty="0"/>
                <a:t>ganglion cells</a:t>
              </a:r>
            </a:p>
          </p:txBody>
        </p:sp>
        <p:sp>
          <p:nvSpPr>
            <p:cNvPr id="6" name="Rectangle 5"/>
            <p:cNvSpPr/>
            <p:nvPr/>
          </p:nvSpPr>
          <p:spPr>
            <a:xfrm>
              <a:off x="6172200" y="3124200"/>
              <a:ext cx="2133600" cy="1200329"/>
            </a:xfrm>
            <a:prstGeom prst="rect">
              <a:avLst/>
            </a:prstGeom>
          </p:spPr>
          <p:txBody>
            <a:bodyPr wrap="square">
              <a:spAutoFit/>
            </a:bodyPr>
            <a:lstStyle/>
            <a:p>
              <a:r>
                <a:rPr lang="en-US" dirty="0"/>
                <a:t>Cables show connections for</a:t>
              </a:r>
            </a:p>
            <a:p>
              <a:r>
                <a:rPr lang="en-US" dirty="0"/>
                <a:t>only three </a:t>
              </a:r>
              <a:r>
                <a:rPr lang="en-US" dirty="0">
                  <a:solidFill>
                    <a:srgbClr val="0000FF"/>
                  </a:solidFill>
                </a:rPr>
                <a:t>receptive fields</a:t>
              </a:r>
            </a:p>
          </p:txBody>
        </p:sp>
        <p:sp>
          <p:nvSpPr>
            <p:cNvPr id="7" name="Rectangle 6"/>
            <p:cNvSpPr/>
            <p:nvPr/>
          </p:nvSpPr>
          <p:spPr>
            <a:xfrm>
              <a:off x="6553200" y="5562600"/>
              <a:ext cx="1634582" cy="369332"/>
            </a:xfrm>
            <a:prstGeom prst="rect">
              <a:avLst/>
            </a:prstGeom>
          </p:spPr>
          <p:txBody>
            <a:bodyPr wrap="none">
              <a:spAutoFit/>
            </a:bodyPr>
            <a:lstStyle/>
            <a:p>
              <a:r>
                <a:rPr lang="en-US" dirty="0">
                  <a:solidFill>
                    <a:srgbClr val="0000FF"/>
                  </a:solidFill>
                </a:rPr>
                <a:t>Ganglion cells</a:t>
              </a:r>
            </a:p>
          </p:txBody>
        </p:sp>
        <p:sp>
          <p:nvSpPr>
            <p:cNvPr id="8" name="Rectangle 7"/>
            <p:cNvSpPr/>
            <p:nvPr/>
          </p:nvSpPr>
          <p:spPr>
            <a:xfrm>
              <a:off x="914400" y="4267200"/>
              <a:ext cx="2438400" cy="923330"/>
            </a:xfrm>
            <a:prstGeom prst="rect">
              <a:avLst/>
            </a:prstGeom>
          </p:spPr>
          <p:txBody>
            <a:bodyPr wrap="square">
              <a:spAutoFit/>
            </a:bodyPr>
            <a:lstStyle/>
            <a:p>
              <a:r>
                <a:rPr lang="en-US" dirty="0">
                  <a:solidFill>
                    <a:srgbClr val="FF0000"/>
                  </a:solidFill>
                </a:rPr>
                <a:t>each photoreceptor can belong to about ten receptive fields</a:t>
              </a:r>
            </a:p>
          </p:txBody>
        </p:sp>
        <p:cxnSp>
          <p:nvCxnSpPr>
            <p:cNvPr id="10" name="Straight Arrow Connector 9"/>
            <p:cNvCxnSpPr/>
            <p:nvPr/>
          </p:nvCxnSpPr>
          <p:spPr bwMode="auto">
            <a:xfrm>
              <a:off x="3048000" y="2590800"/>
              <a:ext cx="1524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67533793"/>
      </p:ext>
    </p:extLst>
  </p:cSld>
  <p:clrMapOvr>
    <a:masterClrMapping/>
  </p:clrMapOvr>
</p:sld>
</file>

<file path=ppt/theme/theme1.xml><?xml version="1.0" encoding="utf-8"?>
<a:theme xmlns:a="http://schemas.openxmlformats.org/drawingml/2006/main" name="Pixel">
  <a:themeElements>
    <a:clrScheme name="Pixel 14">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643894"/>
      </a:hlink>
      <a:folHlink>
        <a:srgbClr val="D5D0E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7D46BA"/>
        </a:hlink>
        <a:folHlink>
          <a:srgbClr val="D5D0EC"/>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5A3287"/>
        </a:lt2>
        <a:accent1>
          <a:srgbClr val="B2B2B2"/>
        </a:accent1>
        <a:accent2>
          <a:srgbClr val="BFB8E6"/>
        </a:accent2>
        <a:accent3>
          <a:srgbClr val="FFFFFF"/>
        </a:accent3>
        <a:accent4>
          <a:srgbClr val="000000"/>
        </a:accent4>
        <a:accent5>
          <a:srgbClr val="D5D5D5"/>
        </a:accent5>
        <a:accent6>
          <a:srgbClr val="ADA6D0"/>
        </a:accent6>
        <a:hlink>
          <a:srgbClr val="643894"/>
        </a:hlink>
        <a:folHlink>
          <a:srgbClr val="D5D0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3317</TotalTime>
  <Words>2838</Words>
  <Application>Microsoft Macintosh PowerPoint</Application>
  <PresentationFormat>On-screen Show (4:3)</PresentationFormat>
  <Paragraphs>220</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Times New Roman</vt:lpstr>
      <vt:lpstr>Wingdings</vt:lpstr>
      <vt:lpstr>Pixel</vt:lpstr>
      <vt:lpstr>Vision and Brain</vt:lpstr>
      <vt:lpstr>Acknowledgments</vt:lpstr>
      <vt:lpstr>Outline (Ch. 3 and Ch. 4) </vt:lpstr>
      <vt:lpstr>Outline (Ch. 3 and Ch. 4) </vt:lpstr>
      <vt:lpstr>Major Division of Human Brain</vt:lpstr>
      <vt:lpstr>Neurons</vt:lpstr>
      <vt:lpstr>Synapses</vt:lpstr>
      <vt:lpstr>Backward retina</vt:lpstr>
      <vt:lpstr>Receptive Fields -Tilting the Retina</vt:lpstr>
      <vt:lpstr>Receptive Fields –Mexican Hat?</vt:lpstr>
      <vt:lpstr>Receptive Fields – Spatial Frequency</vt:lpstr>
      <vt:lpstr>Receptive Fields – Logan’s theorem</vt:lpstr>
      <vt:lpstr>Major Division of Human Brain</vt:lpstr>
      <vt:lpstr>Outline (Ch. 3 and Ch. 4) </vt:lpstr>
      <vt:lpstr>From Retina to Visual Cortex</vt:lpstr>
      <vt:lpstr>The Retina</vt:lpstr>
      <vt:lpstr>Fovea</vt:lpstr>
      <vt:lpstr>Cones and Rods</vt:lpstr>
      <vt:lpstr>Densities of Rods and Cones </vt:lpstr>
      <vt:lpstr>What Does the Eye Not Tell the Brain?</vt:lpstr>
      <vt:lpstr>A Few Interesting Discovery</vt:lpstr>
      <vt:lpstr>From Retina to LGN </vt:lpstr>
      <vt:lpstr>Layers in the LGNs</vt:lpstr>
      <vt:lpstr>From LGN to Striate Cortex (V1)</vt:lpstr>
      <vt:lpstr>From LGN to Striate Cortex (V1)</vt:lpstr>
      <vt:lpstr>From LGN to Striate Cortex (V1)</vt:lpstr>
      <vt:lpstr>From LGN to Striate Cortex (V1)</vt:lpstr>
      <vt:lpstr>From LGN to Striate Cortex (V1)</vt:lpstr>
      <vt:lpstr>From LGN to Striate Cortex (V1)</vt:lpstr>
      <vt:lpstr>Outline (Ch. 3 and Ch. 4) </vt:lpstr>
      <vt:lpstr>Striate Cortex (V1)</vt:lpstr>
      <vt:lpstr>Simple Cells</vt:lpstr>
      <vt:lpstr>Temporal Receptive Cells</vt:lpstr>
      <vt:lpstr>Maps in Primary Visual Cortex (V1)</vt:lpstr>
      <vt:lpstr>Hypercolumns?</vt:lpstr>
      <vt:lpstr>Pictures in Head?</vt:lpstr>
      <vt:lpstr>The Packing Problem</vt:lpstr>
      <vt:lpstr>The Packing Problem</vt:lpstr>
      <vt:lpstr>Outline (Ch. 3 and Ch. 4) </vt:lpstr>
      <vt:lpstr>Secondary Visual Cortex (V2)</vt:lpstr>
      <vt:lpstr>Secondary Visual Cortex (V2)</vt:lpstr>
      <vt:lpstr>Color (and Shape) Cortex</vt:lpstr>
      <vt:lpstr>Motion (and Stereo) Cortex</vt:lpstr>
      <vt:lpstr>Losing Retinotopy</vt:lpstr>
      <vt:lpstr>Inferotemporal Cortex (grandmother cell)</vt:lpstr>
      <vt:lpstr>Outline (Ch. 3 and Ch. 4) </vt:lpstr>
    </vt:vector>
  </TitlesOfParts>
  <Company>The City College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Laura’s Presentation</dc:title>
  <dc:creator>CETL</dc:creator>
  <cp:lastModifiedBy>Zhigang Zhu</cp:lastModifiedBy>
  <cp:revision>538</cp:revision>
  <dcterms:created xsi:type="dcterms:W3CDTF">2008-11-17T19:02:03Z</dcterms:created>
  <dcterms:modified xsi:type="dcterms:W3CDTF">2023-01-18T21:11:06Z</dcterms:modified>
</cp:coreProperties>
</file>