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41" r:id="rId2"/>
    <p:sldId id="436" r:id="rId3"/>
    <p:sldId id="342" r:id="rId4"/>
    <p:sldId id="429" r:id="rId5"/>
    <p:sldId id="343" r:id="rId6"/>
    <p:sldId id="344" r:id="rId7"/>
    <p:sldId id="415" r:id="rId8"/>
    <p:sldId id="345" r:id="rId9"/>
    <p:sldId id="347" r:id="rId10"/>
    <p:sldId id="346" r:id="rId11"/>
    <p:sldId id="348" r:id="rId12"/>
    <p:sldId id="435" r:id="rId13"/>
    <p:sldId id="349" r:id="rId14"/>
    <p:sldId id="424" r:id="rId15"/>
    <p:sldId id="350" r:id="rId16"/>
    <p:sldId id="382" r:id="rId17"/>
    <p:sldId id="351" r:id="rId18"/>
    <p:sldId id="423" r:id="rId19"/>
    <p:sldId id="352" r:id="rId20"/>
    <p:sldId id="353" r:id="rId21"/>
    <p:sldId id="354" r:id="rId22"/>
    <p:sldId id="355" r:id="rId23"/>
    <p:sldId id="356" r:id="rId24"/>
    <p:sldId id="357" r:id="rId25"/>
    <p:sldId id="358" r:id="rId26"/>
    <p:sldId id="431" r:id="rId27"/>
    <p:sldId id="359" r:id="rId28"/>
    <p:sldId id="364" r:id="rId29"/>
    <p:sldId id="375" r:id="rId30"/>
    <p:sldId id="376" r:id="rId31"/>
    <p:sldId id="432" r:id="rId32"/>
    <p:sldId id="378" r:id="rId33"/>
    <p:sldId id="379" r:id="rId34"/>
    <p:sldId id="380" r:id="rId35"/>
    <p:sldId id="426" r:id="rId36"/>
    <p:sldId id="427" r:id="rId37"/>
    <p:sldId id="428" r:id="rId38"/>
    <p:sldId id="433" r:id="rId39"/>
    <p:sldId id="384" r:id="rId40"/>
    <p:sldId id="385" r:id="rId41"/>
    <p:sldId id="386" r:id="rId42"/>
    <p:sldId id="387" r:id="rId43"/>
    <p:sldId id="388" r:id="rId44"/>
    <p:sldId id="389" r:id="rId45"/>
    <p:sldId id="390" r:id="rId46"/>
    <p:sldId id="392" r:id="rId47"/>
    <p:sldId id="393" r:id="rId48"/>
    <p:sldId id="394" r:id="rId49"/>
    <p:sldId id="395" r:id="rId50"/>
    <p:sldId id="396" r:id="rId51"/>
    <p:sldId id="397" r:id="rId52"/>
    <p:sldId id="401" r:id="rId53"/>
    <p:sldId id="398" r:id="rId54"/>
    <p:sldId id="399" r:id="rId55"/>
    <p:sldId id="412" r:id="rId56"/>
    <p:sldId id="400" r:id="rId57"/>
    <p:sldId id="434" r:id="rId58"/>
    <p:sldId id="402" r:id="rId59"/>
    <p:sldId id="403" r:id="rId60"/>
    <p:sldId id="404" r:id="rId61"/>
    <p:sldId id="405" r:id="rId62"/>
    <p:sldId id="406" r:id="rId63"/>
    <p:sldId id="407" r:id="rId64"/>
    <p:sldId id="408" r:id="rId65"/>
    <p:sldId id="409" r:id="rId66"/>
    <p:sldId id="410" r:id="rId67"/>
    <p:sldId id="411" r:id="rId68"/>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B753B0"/>
    <a:srgbClr val="0066FF"/>
    <a:srgbClr val="424680"/>
    <a:srgbClr val="D82204"/>
    <a:srgbClr val="DDDDDD"/>
    <a:srgbClr val="AA583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5" autoAdjust="0"/>
    <p:restoredTop sz="50000" autoAdjust="0"/>
  </p:normalViewPr>
  <p:slideViewPr>
    <p:cSldViewPr>
      <p:cViewPr varScale="1">
        <p:scale>
          <a:sx n="122" d="100"/>
          <a:sy n="122" d="100"/>
        </p:scale>
        <p:origin x="1504" y="192"/>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340348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259145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lorcube.com/" TargetMode="External"/><Relationship Id="rId7" Type="http://schemas.openxmlformats.org/officeDocument/2006/relationships/image" Target="../media/image20.png"/><Relationship Id="rId2" Type="http://schemas.openxmlformats.org/officeDocument/2006/relationships/hyperlink" Target="moreCrayons%20-%20color%20cube.htm" TargetMode="External"/><Relationship Id="rId1" Type="http://schemas.openxmlformats.org/officeDocument/2006/relationships/slideLayout" Target="../slideLayouts/slideLayout2.xml"/><Relationship Id="rId6" Type="http://schemas.openxmlformats.org/officeDocument/2006/relationships/hyperlink" Target="SIHwheel.html" TargetMode="External"/><Relationship Id="rId5" Type="http://schemas.openxmlformats.org/officeDocument/2006/relationships/image" Target="../media/image19.jpeg"/><Relationship Id="rId4" Type="http://schemas.openxmlformats.org/officeDocument/2006/relationships/hyperlink" Target="http://r0k.us/graphics/SIHwheel.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BayerPattern/RGB.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iliconimaging.com/RGB%20Bayer.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mc:AlternateContent xmlns:mc="http://schemas.openxmlformats.org/markup-compatibility/2006">
              <mc:Choice xmlns:v="urn:schemas-microsoft-com:vml" Requires="v">
                <p:oleObj r:id="rId3" imgW="1286256" imgH="1030224" progId="">
                  <p:embed/>
                </p:oleObj>
              </mc:Choice>
              <mc:Fallback>
                <p:oleObj r:id="rId3" imgW="1286256" imgH="1030224"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2881313"/>
                        <a:ext cx="1981200" cy="158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770948" y="1420813"/>
            <a:ext cx="1863011" cy="954107"/>
          </a:xfrm>
          <a:prstGeom prst="rect">
            <a:avLst/>
          </a:prstGeom>
          <a:noFill/>
          <a:ln w="12700">
            <a:noFill/>
            <a:miter lim="800000"/>
            <a:headEnd/>
            <a:tailEnd/>
          </a:ln>
          <a:effectLst/>
        </p:spPr>
        <p:txBody>
          <a:bodyPr wrap="none">
            <a:spAutoFit/>
          </a:bodyPr>
          <a:lstStyle/>
          <a:p>
            <a:pPr algn="ctr"/>
            <a:r>
              <a:rPr lang="en-US" sz="2800" b="0" i="1" dirty="0">
                <a:solidFill>
                  <a:srgbClr val="0066FF"/>
                </a:solidFill>
              </a:rPr>
              <a:t>CSc I6716</a:t>
            </a:r>
          </a:p>
          <a:p>
            <a:pPr algn="ctr"/>
            <a:r>
              <a:rPr lang="en-US" sz="2800" b="0" i="1" dirty="0">
                <a:solidFill>
                  <a:srgbClr val="0066FF"/>
                </a:solidFill>
              </a:rPr>
              <a:t>Fall 2023</a:t>
            </a: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dirty="0">
                <a:solidFill>
                  <a:schemeClr val="accent1"/>
                </a:solidFill>
              </a:rPr>
              <a:t>Zhigang Zhu, City College of New York  </a:t>
            </a:r>
            <a:r>
              <a:rPr lang="en-US" sz="1600" i="1" dirty="0">
                <a:solidFill>
                  <a:srgbClr val="FFFF00"/>
                </a:solidFill>
              </a:rPr>
              <a:t>zzhu@ccny.cuny.edu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dirty="0"/>
              <a:t>Given point P(X,Y,Z) in the 3D world</a:t>
            </a:r>
          </a:p>
          <a:p>
            <a:r>
              <a:rPr lang="en-US" dirty="0"/>
              <a:t>The two equations:</a:t>
            </a:r>
          </a:p>
          <a:p>
            <a:endParaRPr lang="en-US" dirty="0"/>
          </a:p>
          <a:p>
            <a:endParaRPr lang="en-US" dirty="0"/>
          </a:p>
          <a:p>
            <a:endParaRPr lang="en-US" dirty="0"/>
          </a:p>
          <a:p>
            <a:r>
              <a:rPr lang="en-US" dirty="0"/>
              <a:t>transform world coordinates (X,Y,Z) </a:t>
            </a:r>
          </a:p>
          <a:p>
            <a:pPr>
              <a:buFont typeface="Zapf Dingbats" charset="2"/>
              <a:buNone/>
            </a:pPr>
            <a:r>
              <a:rPr lang="en-US" dirty="0"/>
              <a:t>                                        into image coordinates (</a:t>
            </a:r>
            <a:r>
              <a:rPr lang="en-US" dirty="0" err="1"/>
              <a:t>x,y</a:t>
            </a:r>
            <a:r>
              <a:rPr lang="en-US" dirty="0"/>
              <a:t>)</a:t>
            </a:r>
          </a:p>
          <a:p>
            <a:r>
              <a:rPr lang="en-US" dirty="0"/>
              <a:t>Question:</a:t>
            </a:r>
          </a:p>
          <a:p>
            <a:pPr lvl="1"/>
            <a:r>
              <a:rPr lang="en-US" dirty="0"/>
              <a:t>What is the equation if we select the origin of both coordinate systems at the nodal point?</a:t>
            </a:r>
          </a:p>
          <a:p>
            <a:pPr>
              <a:buFont typeface="Zapf Dingbats" charset="2"/>
              <a:buNone/>
            </a:pPr>
            <a:endParaRPr lang="en-US" dirty="0"/>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dirty="0"/>
              <a:t>Image irradiance is proportional to:</a:t>
            </a:r>
          </a:p>
          <a:p>
            <a:pPr lvl="1">
              <a:lnSpc>
                <a:spcPct val="90000"/>
              </a:lnSpc>
            </a:pPr>
            <a:r>
              <a:rPr lang="en-US" sz="3000" dirty="0"/>
              <a:t>Scene radiance Ls</a:t>
            </a:r>
          </a:p>
          <a:p>
            <a:pPr lvl="1">
              <a:lnSpc>
                <a:spcPct val="90000"/>
              </a:lnSpc>
            </a:pPr>
            <a:r>
              <a:rPr lang="en-US" sz="3000" dirty="0"/>
              <a:t>Focal length of lens f</a:t>
            </a:r>
          </a:p>
          <a:p>
            <a:pPr lvl="1">
              <a:lnSpc>
                <a:spcPct val="90000"/>
              </a:lnSpc>
            </a:pPr>
            <a:r>
              <a:rPr lang="en-US" sz="3000" dirty="0"/>
              <a:t>Diameter of lens d</a:t>
            </a:r>
          </a:p>
          <a:p>
            <a:pPr lvl="2">
              <a:lnSpc>
                <a:spcPct val="90000"/>
              </a:lnSpc>
            </a:pPr>
            <a:r>
              <a:rPr lang="en-US" sz="1800" dirty="0"/>
              <a:t>f/d is often called the </a:t>
            </a:r>
            <a:r>
              <a:rPr lang="en-US" sz="1800" b="1" dirty="0"/>
              <a:t>f-number</a:t>
            </a:r>
            <a:r>
              <a:rPr lang="en-US" sz="1800" dirty="0"/>
              <a:t> of the lens</a:t>
            </a:r>
          </a:p>
          <a:p>
            <a:pPr lvl="1">
              <a:lnSpc>
                <a:spcPct val="90000"/>
              </a:lnSpc>
            </a:pPr>
            <a:r>
              <a:rPr lang="en-US" sz="3000" dirty="0"/>
              <a:t>Off-axis angle </a:t>
            </a:r>
            <a:r>
              <a:rPr lang="en-US" sz="3000" dirty="0">
                <a:latin typeface="Symbol" pitchFamily="18" charset="2"/>
              </a:rPr>
              <a:t>a</a:t>
            </a:r>
            <a:endParaRPr lang="en-US" sz="3000" dirty="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dirty="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dirty="0"/>
              <a:t>Color Cube and Color Wheel</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r>
              <a:rPr lang="en-US" sz="2000" dirty="0"/>
              <a:t>For </a:t>
            </a:r>
            <a:r>
              <a:rPr lang="en-US" sz="2000" dirty="0">
                <a:hlinkClick r:id="rId2"/>
              </a:rPr>
              <a:t>color spaces</a:t>
            </a:r>
            <a:r>
              <a:rPr lang="en-US" sz="2000" dirty="0"/>
              <a:t>, please read the following </a:t>
            </a:r>
            <a:r>
              <a:rPr lang="en-US" sz="2000" dirty="0">
                <a:solidFill>
                  <a:srgbClr val="FF0000"/>
                </a:solidFill>
              </a:rPr>
              <a:t>(the apps might not work)</a:t>
            </a:r>
          </a:p>
          <a:p>
            <a:pPr lvl="1" algn="just"/>
            <a:r>
              <a:rPr lang="en-US" sz="2000" dirty="0"/>
              <a:t>Color Cube </a:t>
            </a:r>
            <a:r>
              <a:rPr lang="en-US" sz="2000" dirty="0">
                <a:hlinkClick r:id="rId3"/>
              </a:rPr>
              <a:t>https://www.colorcube.com/</a:t>
            </a:r>
            <a:r>
              <a:rPr lang="en-US" sz="2000" dirty="0"/>
              <a:t> </a:t>
            </a:r>
          </a:p>
          <a:p>
            <a:pPr lvl="1" algn="just"/>
            <a:r>
              <a:rPr lang="en-US" sz="2000" dirty="0"/>
              <a:t>Color Wheel </a:t>
            </a:r>
            <a:r>
              <a:rPr lang="en-US" sz="2000" dirty="0">
                <a:hlinkClick r:id="rId4"/>
              </a:rPr>
              <a:t>http://r0k.us/graphics/SIHwheel.html</a:t>
            </a:r>
            <a:endParaRPr lang="en-US" sz="2000" dirty="0"/>
          </a:p>
          <a:p>
            <a:pPr marL="457200" lvl="1" indent="0">
              <a:buNone/>
            </a:pPr>
            <a:endParaRPr lang="en-US" sz="2000" dirty="0"/>
          </a:p>
        </p:txBody>
      </p:sp>
      <p:pic>
        <p:nvPicPr>
          <p:cNvPr id="827398" name="Picture 6" descr="colorcube">
            <a:hlinkClick r:id="rId2"/>
          </p:cNvPr>
          <p:cNvPicPr>
            <a:picLocks noChangeAspect="1" noChangeArrowheads="1"/>
          </p:cNvPicPr>
          <p:nvPr/>
        </p:nvPicPr>
        <p:blipFill>
          <a:blip r:embed="rId5" cstate="print"/>
          <a:srcRect/>
          <a:stretch>
            <a:fillRect/>
          </a:stretch>
        </p:blipFill>
        <p:spPr bwMode="auto">
          <a:xfrm>
            <a:off x="1524000" y="1981200"/>
            <a:ext cx="2246313" cy="2590800"/>
          </a:xfrm>
          <a:prstGeom prst="rect">
            <a:avLst/>
          </a:prstGeom>
          <a:noFill/>
        </p:spPr>
      </p:pic>
      <p:pic>
        <p:nvPicPr>
          <p:cNvPr id="827399" name="Picture 7" descr="sihWheel7">
            <a:hlinkClick r:id="rId6"/>
          </p:cNvPr>
          <p:cNvPicPr>
            <a:picLocks noChangeAspect="1" noChangeArrowheads="1"/>
          </p:cNvPicPr>
          <p:nvPr/>
        </p:nvPicPr>
        <p:blipFill>
          <a:blip r:embed="rId7"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dirty="0"/>
              <a:t>Three CCD-chips cameras</a:t>
            </a:r>
          </a:p>
          <a:p>
            <a:pPr lvl="1"/>
            <a:r>
              <a:rPr lang="en-US" sz="2400" dirty="0"/>
              <a:t>R, G, B separately, AND digital signals  instead analog video</a:t>
            </a:r>
          </a:p>
          <a:p>
            <a:pPr lvl="1"/>
            <a:endParaRPr lang="en-US" sz="2400" dirty="0"/>
          </a:p>
          <a:p>
            <a:r>
              <a:rPr lang="en-US" dirty="0"/>
              <a:t>One CCD Cameras</a:t>
            </a:r>
          </a:p>
          <a:p>
            <a:pPr lvl="1"/>
            <a:r>
              <a:rPr lang="en-US" dirty="0">
                <a:hlinkClick r:id="rId3" action="ppaction://hlinkfile"/>
              </a:rPr>
              <a:t>RGB “Bayer” Color and </a:t>
            </a:r>
            <a:r>
              <a:rPr lang="en-US" dirty="0" err="1">
                <a:hlinkClick r:id="rId3" action="ppaction://hlinkfile"/>
              </a:rPr>
              <a:t>MicroLenses</a:t>
            </a:r>
            <a:endParaRPr lang="en-US" dirty="0"/>
          </a:p>
          <a:p>
            <a:pPr marL="457200" lvl="1" indent="0">
              <a:buNone/>
            </a:pPr>
            <a:endParaRPr lang="en-US" sz="2200" dirty="0">
              <a:latin typeface="Verdana" pitchFamily="34" charset="0"/>
              <a:cs typeface="Arial" charset="0"/>
            </a:endParaRPr>
          </a:p>
          <a:p>
            <a:pPr lvl="1" algn="just"/>
            <a:r>
              <a:rPr lang="en-US" sz="2000" dirty="0">
                <a:latin typeface="Verdana" pitchFamily="34" charset="0"/>
                <a:cs typeface="Arial" charset="0"/>
                <a:hlinkClick r:id="rId4"/>
              </a:rPr>
              <a:t>http://www.siliconimaging.com/RGB%20Bayer.htm</a:t>
            </a:r>
            <a:endParaRPr lang="en-US" sz="2000" dirty="0">
              <a:latin typeface="Verdana" pitchFamily="34" charset="0"/>
              <a:cs typeface="Arial" charset="0"/>
            </a:endParaRPr>
          </a:p>
          <a:p>
            <a:pPr lvl="1" algn="just"/>
            <a:endParaRPr lang="en-US" sz="2400" dirty="0">
              <a:latin typeface="Verdana" pitchFamily="34" charset="0"/>
              <a:cs typeface="Arial" charset="0"/>
            </a:endParaRPr>
          </a:p>
          <a:p>
            <a:endParaRPr lang="en-US" dirty="0"/>
          </a:p>
          <a:p>
            <a:pPr lvl="1" algn="just"/>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5334000"/>
            <a:ext cx="8839200" cy="1219200"/>
          </a:xfrm>
        </p:spPr>
        <p:txBody>
          <a:bodyPr/>
          <a:lstStyle/>
          <a:p>
            <a:pPr>
              <a:lnSpc>
                <a:spcPct val="90000"/>
              </a:lnSpc>
            </a:pPr>
            <a:r>
              <a:rPr lang="en-US" dirty="0"/>
              <a:t>Visit a cool site with Interactive Java tutorial:</a:t>
            </a:r>
          </a:p>
          <a:p>
            <a:pPr lvl="1">
              <a:lnSpc>
                <a:spcPct val="90000"/>
              </a:lnSpc>
            </a:pPr>
            <a:r>
              <a:rPr lang="en-US" b="1" dirty="0">
                <a:hlinkClick r:id="rId3"/>
              </a:rPr>
              <a:t>Human Vision and Color Perception</a:t>
            </a:r>
            <a:endParaRPr lang="en-US" b="1" dirty="0"/>
          </a:p>
          <a:p>
            <a:pPr marL="0" indent="0">
              <a:lnSpc>
                <a:spcPct val="90000"/>
              </a:lnSpc>
              <a:buNone/>
            </a:pPr>
            <a:endParaRPr lang="en-US" dirty="0">
              <a:cs typeface="Arial" charset="0"/>
            </a:endParaRPr>
          </a:p>
          <a:p>
            <a:pPr lvl="1">
              <a:lnSpc>
                <a:spcPct val="90000"/>
              </a:lnSpc>
            </a:pPr>
            <a:endParaRPr lang="en-US" dirty="0"/>
          </a:p>
        </p:txBody>
      </p:sp>
      <p:pic>
        <p:nvPicPr>
          <p:cNvPr id="832516" name="Picture 4" descr="eye350"/>
          <p:cNvPicPr>
            <a:picLocks noChangeAspect="1" noChangeArrowheads="1"/>
          </p:cNvPicPr>
          <p:nvPr/>
        </p:nvPicPr>
        <p:blipFill>
          <a:blip r:embed="rId4"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5"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6"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4876801" y="285750"/>
            <a:ext cx="4229100" cy="609600"/>
          </a:xfrm>
        </p:spPr>
        <p:txBody>
          <a:bodyPr/>
          <a:lstStyle/>
          <a:p>
            <a:r>
              <a:rPr lang="en-US" dirty="0">
                <a:solidFill>
                  <a:srgbClr val="FFFF00"/>
                </a:solidFill>
              </a:rPr>
              <a:t>Next</a:t>
            </a:r>
            <a:r>
              <a:rPr lang="en-US" dirty="0"/>
              <a:t> 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dirty="0">
                <a:solidFill>
                  <a:schemeClr val="accent1"/>
                </a:solidFill>
              </a:rPr>
              <a:t>IF: the size of the smallest structure to be preserved is d</a:t>
            </a:r>
          </a:p>
          <a:p>
            <a:r>
              <a:rPr lang="en-US" dirty="0">
                <a:solidFill>
                  <a:schemeClr val="accent1"/>
                </a:solidFill>
              </a:rPr>
              <a:t>THEN: the sampling interval must not be larger than d/2</a:t>
            </a:r>
            <a:endParaRPr lang="en-US" dirty="0"/>
          </a:p>
          <a:p>
            <a:endParaRPr lang="en-US" dirty="0"/>
          </a:p>
          <a:p>
            <a:r>
              <a:rPr lang="en-US" dirty="0"/>
              <a:t>Can be shown to be true mathematically</a:t>
            </a:r>
          </a:p>
          <a:p>
            <a:r>
              <a:rPr lang="en-US" dirty="0"/>
              <a:t>Repetitive structure has a certain frequency</a:t>
            </a:r>
          </a:p>
          <a:p>
            <a:pPr lvl="1"/>
            <a:r>
              <a:rPr lang="en-US" dirty="0"/>
              <a:t>To preserve structure must sample at twice the frequency</a:t>
            </a:r>
          </a:p>
          <a:p>
            <a:pPr lvl="1"/>
            <a:r>
              <a:rPr lang="en-US" dirty="0"/>
              <a:t>Holds for images, audio CDs, digital television….</a:t>
            </a:r>
          </a:p>
          <a:p>
            <a:r>
              <a:rPr lang="en-US" dirty="0"/>
              <a:t>Leads naturally to Fourier Analysis (optional)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715000" y="3429000"/>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dirty="0">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dirty="0"/>
                <a:t>Pixel value I(</a:t>
              </a:r>
              <a:r>
                <a:rPr lang="en-US" dirty="0" err="1"/>
                <a:t>i,j</a:t>
              </a:r>
              <a:r>
                <a:rPr lang="en-US" dirty="0"/>
                <a:t>)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74461"/>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2554</TotalTime>
  <Pages>10</Pages>
  <Words>11095</Words>
  <Application>Microsoft Macintosh PowerPoint</Application>
  <PresentationFormat>Overhead</PresentationFormat>
  <Paragraphs>734</Paragraphs>
  <Slides>67</Slides>
  <Notes>62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67</vt:i4>
      </vt:variant>
    </vt:vector>
  </HeadingPairs>
  <TitlesOfParts>
    <vt:vector size="77" baseType="lpstr">
      <vt:lpstr>Times</vt:lpstr>
      <vt:lpstr>Zapf Dingbats</vt:lpstr>
      <vt:lpstr>Arial</vt:lpstr>
      <vt:lpstr>Helvetica</vt:lpstr>
      <vt:lpstr>Hoefler Text</vt:lpstr>
      <vt:lpstr>Monotype Sorts</vt:lpstr>
      <vt:lpstr>Symbol</vt:lpstr>
      <vt:lpstr>Times New Roman</vt:lpstr>
      <vt:lpstr>Verdana</vt:lpstr>
      <vt:lpstr>cs570_Blue_template</vt:lpstr>
      <vt:lpstr>Image Formation</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Next 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262</cp:revision>
  <cp:lastPrinted>1998-04-28T16:32:46Z</cp:lastPrinted>
  <dcterms:created xsi:type="dcterms:W3CDTF">2001-08-25T03:00:53Z</dcterms:created>
  <dcterms:modified xsi:type="dcterms:W3CDTF">2023-09-11T14:37:03Z</dcterms:modified>
</cp:coreProperties>
</file>