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mov" ContentType="video/quicktime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41" r:id="rId2"/>
    <p:sldId id="342" r:id="rId3"/>
    <p:sldId id="491" r:id="rId4"/>
    <p:sldId id="487" r:id="rId5"/>
    <p:sldId id="486" r:id="rId6"/>
    <p:sldId id="495" r:id="rId7"/>
    <p:sldId id="496" r:id="rId8"/>
    <p:sldId id="498" r:id="rId9"/>
    <p:sldId id="505" r:id="rId10"/>
    <p:sldId id="497" r:id="rId11"/>
    <p:sldId id="536" r:id="rId12"/>
    <p:sldId id="494" r:id="rId13"/>
    <p:sldId id="499" r:id="rId14"/>
    <p:sldId id="501" r:id="rId15"/>
    <p:sldId id="502" r:id="rId16"/>
    <p:sldId id="514" r:id="rId17"/>
    <p:sldId id="535" r:id="rId18"/>
    <p:sldId id="537" r:id="rId19"/>
    <p:sldId id="504" r:id="rId20"/>
    <p:sldId id="515" r:id="rId21"/>
    <p:sldId id="516" r:id="rId22"/>
    <p:sldId id="500" r:id="rId23"/>
    <p:sldId id="517" r:id="rId24"/>
    <p:sldId id="518" r:id="rId25"/>
    <p:sldId id="519" r:id="rId26"/>
    <p:sldId id="520" r:id="rId27"/>
    <p:sldId id="521" r:id="rId28"/>
    <p:sldId id="522" r:id="rId29"/>
    <p:sldId id="531" r:id="rId30"/>
    <p:sldId id="532" r:id="rId31"/>
  </p:sldIdLst>
  <p:sldSz cx="9144000" cy="6858000" type="overhead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B753B0"/>
    <a:srgbClr val="0066FF"/>
    <a:srgbClr val="424680"/>
    <a:srgbClr val="D82204"/>
    <a:srgbClr val="FFCC99"/>
    <a:srgbClr val="CC66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440" autoAdjust="0"/>
    <p:restoredTop sz="90171" autoAdjust="0"/>
  </p:normalViewPr>
  <p:slideViewPr>
    <p:cSldViewPr>
      <p:cViewPr varScale="1">
        <p:scale>
          <a:sx n="109" d="100"/>
          <a:sy n="109" d="100"/>
        </p:scale>
        <p:origin x="1128" y="192"/>
      </p:cViewPr>
      <p:guideLst>
        <p:guide orient="horz" pos="31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2526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11876" y="9187816"/>
            <a:ext cx="428818" cy="3257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654" tIns="46988" rIns="95654" bIns="46988" anchor="ctr">
            <a:spAutoFit/>
          </a:bodyPr>
          <a:lstStyle/>
          <a:p>
            <a:pPr algn="r"/>
            <a:fld id="{555A7FCB-12C6-4C3E-9EE4-F8DB1CE303E1}" type="slidenum">
              <a:rPr lang="en-US" sz="1500">
                <a:latin typeface="Helvetica" pitchFamily="34" charset="0"/>
              </a:rPr>
              <a:pPr algn="r"/>
              <a:t>‹#›</a:t>
            </a:fld>
            <a:endParaRPr lang="en-US" sz="15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424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654" tIns="46988" rIns="95654" bIns="469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notes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11876" y="9187816"/>
            <a:ext cx="428818" cy="32572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5654" tIns="46988" rIns="95654" bIns="46988" anchor="ctr">
            <a:spAutoFit/>
          </a:bodyPr>
          <a:lstStyle/>
          <a:p>
            <a:pPr algn="r"/>
            <a:fld id="{DC48A5EE-5C39-4ADB-A17D-4133E941ECF7}" type="slidenum">
              <a:rPr lang="en-US" sz="1500">
                <a:latin typeface="Helvetica" pitchFamily="34" charset="0"/>
              </a:rPr>
              <a:pPr algn="r"/>
              <a:t>‹#›</a:t>
            </a:fld>
            <a:endParaRPr lang="en-US" sz="1500" dirty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153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igher-order_terms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28775" y="560388"/>
            <a:ext cx="3724275" cy="2794000"/>
          </a:xfrm>
          <a:ln cap="flat"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7332" tIns="48666" rIns="97332" bIns="48666"/>
          <a:lstStyle/>
          <a:p>
            <a:endParaRPr lang="en-US"/>
          </a:p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1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 dirty="0"/>
              <a:t>Draw FOE on blackboard</a:t>
            </a:r>
          </a:p>
          <a:p>
            <a:endParaRPr lang="en-US" dirty="0"/>
          </a:p>
          <a:p>
            <a:r>
              <a:rPr lang="en-US" dirty="0"/>
              <a:t>Derive the relation when </a:t>
            </a:r>
            <a:r>
              <a:rPr lang="en-US" dirty="0" err="1"/>
              <a:t>Tz</a:t>
            </a:r>
            <a:r>
              <a:rPr lang="en-US" dirty="0"/>
              <a:t> = 0 and </a:t>
            </a:r>
            <a:r>
              <a:rPr lang="en-US" dirty="0" err="1"/>
              <a:t>Tz</a:t>
            </a:r>
            <a:r>
              <a:rPr lang="en-US" dirty="0"/>
              <a:t> &lt;&gt;0</a:t>
            </a:r>
          </a:p>
          <a:p>
            <a:endParaRPr lang="en-US" dirty="0"/>
          </a:p>
          <a:p>
            <a:r>
              <a:rPr lang="en-US" dirty="0"/>
              <a:t>(1) </a:t>
            </a:r>
            <a:r>
              <a:rPr lang="en-US" dirty="0" err="1"/>
              <a:t>Tz</a:t>
            </a:r>
            <a:r>
              <a:rPr lang="en-US" dirty="0"/>
              <a:t> = 0</a:t>
            </a:r>
          </a:p>
          <a:p>
            <a:r>
              <a:rPr lang="en-US" dirty="0"/>
              <a:t>(</a:t>
            </a:r>
            <a:r>
              <a:rPr lang="en-US" dirty="0" err="1"/>
              <a:t>v</a:t>
            </a:r>
            <a:r>
              <a:rPr lang="en-US" baseline="-25000" dirty="0" err="1"/>
              <a:t>x</a:t>
            </a:r>
            <a:r>
              <a:rPr lang="en-US" dirty="0"/>
              <a:t>, </a:t>
            </a:r>
            <a:r>
              <a:rPr lang="en-US" dirty="0" err="1"/>
              <a:t>v</a:t>
            </a:r>
            <a:r>
              <a:rPr lang="en-US" baseline="-25000" dirty="0" err="1"/>
              <a:t>y</a:t>
            </a:r>
            <a:r>
              <a:rPr lang="en-US" dirty="0"/>
              <a:t>) =(-f </a:t>
            </a:r>
            <a:r>
              <a:rPr lang="en-US" dirty="0" err="1"/>
              <a:t>Tx</a:t>
            </a:r>
            <a:r>
              <a:rPr lang="en-US" dirty="0"/>
              <a:t> ,  -f Ty) /Z = -f/Z  (</a:t>
            </a:r>
            <a:r>
              <a:rPr lang="en-US" dirty="0" err="1"/>
              <a:t>Tx</a:t>
            </a:r>
            <a:r>
              <a:rPr lang="en-US" dirty="0"/>
              <a:t>,  Ty)</a:t>
            </a:r>
          </a:p>
          <a:p>
            <a:endParaRPr lang="en-US" dirty="0"/>
          </a:p>
          <a:p>
            <a:r>
              <a:rPr lang="en-US" dirty="0"/>
              <a:t>Note: parallel velocity field</a:t>
            </a:r>
          </a:p>
          <a:p>
            <a:endParaRPr lang="en-US" dirty="0"/>
          </a:p>
          <a:p>
            <a:r>
              <a:rPr lang="en-US" dirty="0"/>
              <a:t>(2) </a:t>
            </a:r>
            <a:r>
              <a:rPr lang="en-US" dirty="0" err="1"/>
              <a:t>Tz</a:t>
            </a:r>
            <a:r>
              <a:rPr lang="en-US" dirty="0"/>
              <a:t> &lt;&gt;0</a:t>
            </a:r>
          </a:p>
          <a:p>
            <a:endParaRPr lang="en-US" dirty="0"/>
          </a:p>
          <a:p>
            <a:r>
              <a:rPr lang="en-US" dirty="0"/>
              <a:t> (</a:t>
            </a:r>
            <a:r>
              <a:rPr lang="en-US" dirty="0" err="1"/>
              <a:t>v</a:t>
            </a:r>
            <a:r>
              <a:rPr lang="en-US" baseline="-25000" dirty="0" err="1"/>
              <a:t>x</a:t>
            </a:r>
            <a:r>
              <a:rPr lang="en-US" dirty="0"/>
              <a:t>, </a:t>
            </a:r>
            <a:r>
              <a:rPr lang="en-US" dirty="0" err="1"/>
              <a:t>v</a:t>
            </a:r>
            <a:r>
              <a:rPr lang="en-US" baseline="-25000" dirty="0" err="1"/>
              <a:t>y</a:t>
            </a:r>
            <a:r>
              <a:rPr lang="en-US" dirty="0"/>
              <a:t>) =(</a:t>
            </a:r>
            <a:r>
              <a:rPr lang="en-US" dirty="0" err="1"/>
              <a:t>xTz</a:t>
            </a:r>
            <a:r>
              <a:rPr lang="en-US" dirty="0"/>
              <a:t> - f </a:t>
            </a:r>
            <a:r>
              <a:rPr lang="en-US" dirty="0" err="1"/>
              <a:t>Tx</a:t>
            </a:r>
            <a:r>
              <a:rPr lang="en-US" dirty="0"/>
              <a:t> , </a:t>
            </a:r>
            <a:r>
              <a:rPr lang="en-US" dirty="0" err="1"/>
              <a:t>yTz</a:t>
            </a:r>
            <a:r>
              <a:rPr lang="en-US" dirty="0"/>
              <a:t> - f Ty) /Z = </a:t>
            </a:r>
            <a:r>
              <a:rPr lang="en-US" dirty="0" err="1"/>
              <a:t>Tz</a:t>
            </a:r>
            <a:r>
              <a:rPr lang="en-US" dirty="0"/>
              <a:t> / Z ( x – f </a:t>
            </a:r>
            <a:r>
              <a:rPr lang="en-US" dirty="0" err="1"/>
              <a:t>Tx</a:t>
            </a:r>
            <a:r>
              <a:rPr lang="en-US" dirty="0"/>
              <a:t>/</a:t>
            </a:r>
            <a:r>
              <a:rPr lang="en-US" dirty="0" err="1"/>
              <a:t>Tz</a:t>
            </a:r>
            <a:r>
              <a:rPr lang="en-US" dirty="0"/>
              <a:t>, y – f Ty/</a:t>
            </a:r>
            <a:r>
              <a:rPr lang="en-US" dirty="0" err="1"/>
              <a:t>Tz</a:t>
            </a:r>
            <a:r>
              <a:rPr lang="en-US" dirty="0"/>
              <a:t>)= </a:t>
            </a:r>
            <a:r>
              <a:rPr lang="en-US" dirty="0" err="1"/>
              <a:t>Tz</a:t>
            </a:r>
            <a:r>
              <a:rPr lang="en-US" dirty="0"/>
              <a:t> (x-x0, y-y0) /Z</a:t>
            </a:r>
          </a:p>
          <a:p>
            <a:endParaRPr lang="en-US" dirty="0"/>
          </a:p>
          <a:p>
            <a:r>
              <a:rPr lang="en-US" dirty="0"/>
              <a:t>Note: </a:t>
            </a:r>
            <a:r>
              <a:rPr lang="en-US" dirty="0" err="1"/>
              <a:t>vx</a:t>
            </a:r>
            <a:r>
              <a:rPr lang="en-US" dirty="0"/>
              <a:t>/ </a:t>
            </a:r>
            <a:r>
              <a:rPr lang="en-US" dirty="0" err="1"/>
              <a:t>vy</a:t>
            </a:r>
            <a:r>
              <a:rPr lang="en-US" dirty="0"/>
              <a:t> = (x-x0) / (y-y0)</a:t>
            </a:r>
          </a:p>
          <a:p>
            <a:r>
              <a:rPr lang="en-US" dirty="0"/>
              <a:t>Where FOE (x0, y0) = f/</a:t>
            </a:r>
            <a:r>
              <a:rPr lang="en-US" dirty="0" err="1"/>
              <a:t>Tz</a:t>
            </a:r>
            <a:r>
              <a:rPr lang="en-US" dirty="0"/>
              <a:t> (</a:t>
            </a:r>
            <a:r>
              <a:rPr lang="en-US" dirty="0" err="1"/>
              <a:t>Tx</a:t>
            </a:r>
            <a:r>
              <a:rPr lang="en-US" dirty="0"/>
              <a:t>, Ty)</a:t>
            </a:r>
          </a:p>
          <a:p>
            <a:endParaRPr lang="en-US" dirty="0"/>
          </a:p>
          <a:p>
            <a:r>
              <a:rPr lang="en-US" dirty="0"/>
              <a:t>v = |(</a:t>
            </a:r>
            <a:r>
              <a:rPr lang="en-US" dirty="0" err="1"/>
              <a:t>vx,vy</a:t>
            </a:r>
            <a:r>
              <a:rPr lang="en-US" dirty="0"/>
              <a:t>)|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7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 dirty="0" err="1"/>
              <a:t>n</a:t>
            </a:r>
            <a:r>
              <a:rPr lang="en-US" baseline="30000" dirty="0" err="1"/>
              <a:t>T</a:t>
            </a:r>
            <a:r>
              <a:rPr lang="en-US" dirty="0"/>
              <a:t> = (</a:t>
            </a:r>
            <a:r>
              <a:rPr lang="en-US" dirty="0" err="1"/>
              <a:t>nx</a:t>
            </a:r>
            <a:r>
              <a:rPr lang="en-US" dirty="0"/>
              <a:t>, </a:t>
            </a:r>
            <a:r>
              <a:rPr lang="en-US" dirty="0" err="1"/>
              <a:t>ny</a:t>
            </a:r>
            <a:r>
              <a:rPr lang="en-US" dirty="0"/>
              <a:t>, </a:t>
            </a:r>
            <a:r>
              <a:rPr lang="en-US" dirty="0" err="1"/>
              <a:t>nz</a:t>
            </a:r>
            <a:r>
              <a:rPr lang="en-US" dirty="0"/>
              <a:t>)</a:t>
            </a:r>
          </a:p>
          <a:p>
            <a:r>
              <a:rPr lang="en-US" dirty="0"/>
              <a:t>P = (X, Y,Z)</a:t>
            </a:r>
            <a:r>
              <a:rPr lang="en-US" baseline="30000" dirty="0"/>
              <a:t>T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28775" y="560388"/>
            <a:ext cx="3724275" cy="2794000"/>
          </a:xfrm>
          <a:ln cap="flat"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7332" tIns="48666" rIns="97332" bIns="48666"/>
          <a:lstStyle/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459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1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 dirty="0" err="1"/>
              <a:t>Observatoion</a:t>
            </a:r>
            <a:r>
              <a:rPr lang="en-US" dirty="0"/>
              <a:t> 1 was derived from image motion equation since (</a:t>
            </a:r>
            <a:r>
              <a:rPr lang="en-US" dirty="0" err="1"/>
              <a:t>x,y</a:t>
            </a:r>
            <a:r>
              <a:rPr lang="en-US" dirty="0"/>
              <a:t>) is the same for two instantaneously coincident points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28775" y="560388"/>
            <a:ext cx="3724275" cy="2794000"/>
          </a:xfrm>
          <a:ln/>
        </p:spPr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 dirty="0"/>
              <a:t>http://en.wikipedia.org/wiki/Optical_flow</a:t>
            </a:r>
          </a:p>
          <a:p>
            <a:endParaRPr lang="en-US" dirty="0"/>
          </a:p>
          <a:p>
            <a:r>
              <a:rPr lang="en-US" dirty="0"/>
              <a:t>For a 2D+</a:t>
            </a:r>
            <a:r>
              <a:rPr lang="en-US" i="1" dirty="0"/>
              <a:t>t</a:t>
            </a:r>
            <a:r>
              <a:rPr lang="en-US" dirty="0"/>
              <a:t> dimensional case (3D or </a:t>
            </a:r>
            <a:r>
              <a:rPr lang="en-US" i="1" dirty="0"/>
              <a:t>n</a:t>
            </a:r>
            <a:r>
              <a:rPr lang="en-US" dirty="0"/>
              <a:t>-D cases are similar) a voxel at location (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dirty="0" err="1"/>
              <a:t>,</a:t>
            </a:r>
            <a:r>
              <a:rPr lang="en-US" i="1" dirty="0" err="1"/>
              <a:t>t</a:t>
            </a:r>
            <a:r>
              <a:rPr lang="en-US" dirty="0"/>
              <a:t>) with intensity </a:t>
            </a:r>
            <a:r>
              <a:rPr lang="en-US" i="1" dirty="0"/>
              <a:t>I</a:t>
            </a:r>
            <a:r>
              <a:rPr lang="en-US" dirty="0"/>
              <a:t>(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dirty="0" err="1"/>
              <a:t>,</a:t>
            </a:r>
            <a:r>
              <a:rPr lang="en-US" i="1" dirty="0" err="1"/>
              <a:t>t</a:t>
            </a:r>
            <a:r>
              <a:rPr lang="en-US" dirty="0"/>
              <a:t>) will have moved by </a:t>
            </a:r>
            <a:r>
              <a:rPr lang="en-US" dirty="0" err="1"/>
              <a:t>δ</a:t>
            </a:r>
            <a:r>
              <a:rPr lang="en-US" i="1" dirty="0" err="1"/>
              <a:t>x</a:t>
            </a:r>
            <a:r>
              <a:rPr lang="en-US" dirty="0"/>
              <a:t>, </a:t>
            </a:r>
            <a:r>
              <a:rPr lang="en-US" dirty="0" err="1"/>
              <a:t>δ</a:t>
            </a:r>
            <a:r>
              <a:rPr lang="en-US" i="1" dirty="0" err="1"/>
              <a:t>y</a:t>
            </a:r>
            <a:r>
              <a:rPr lang="en-US" dirty="0"/>
              <a:t> and </a:t>
            </a:r>
            <a:r>
              <a:rPr lang="en-US" dirty="0" err="1"/>
              <a:t>δ</a:t>
            </a:r>
            <a:r>
              <a:rPr lang="en-US" i="1" dirty="0" err="1"/>
              <a:t>t</a:t>
            </a:r>
            <a:r>
              <a:rPr lang="en-US" dirty="0"/>
              <a:t> between the two image frames, and the following </a:t>
            </a:r>
            <a:r>
              <a:rPr lang="en-US" i="1" dirty="0"/>
              <a:t>image constraint equation</a:t>
            </a:r>
            <a:r>
              <a:rPr lang="en-US" dirty="0"/>
              <a:t> can be given:</a:t>
            </a:r>
          </a:p>
          <a:p>
            <a:endParaRPr lang="en-US" dirty="0"/>
          </a:p>
          <a:p>
            <a:r>
              <a:rPr lang="en-US" i="1" dirty="0"/>
              <a:t>I</a:t>
            </a:r>
            <a:r>
              <a:rPr lang="en-US" dirty="0"/>
              <a:t>(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dirty="0" err="1"/>
              <a:t>,</a:t>
            </a:r>
            <a:r>
              <a:rPr lang="en-US" i="1" dirty="0" err="1"/>
              <a:t>t</a:t>
            </a:r>
            <a:r>
              <a:rPr lang="en-US" dirty="0"/>
              <a:t>) = </a:t>
            </a:r>
            <a:r>
              <a:rPr lang="en-US" i="1" dirty="0"/>
              <a:t>I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 + </a:t>
            </a:r>
            <a:r>
              <a:rPr lang="en-US" dirty="0" err="1"/>
              <a:t>δ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dirty="0"/>
              <a:t> + </a:t>
            </a:r>
            <a:r>
              <a:rPr lang="en-US" dirty="0" err="1"/>
              <a:t>δ</a:t>
            </a:r>
            <a:r>
              <a:rPr lang="en-US" i="1" dirty="0" err="1"/>
              <a:t>y</a:t>
            </a:r>
            <a:r>
              <a:rPr lang="en-US" dirty="0" err="1"/>
              <a:t>,</a:t>
            </a:r>
            <a:r>
              <a:rPr lang="en-US" i="1" dirty="0" err="1"/>
              <a:t>t</a:t>
            </a:r>
            <a:r>
              <a:rPr lang="en-US" dirty="0"/>
              <a:t> + </a:t>
            </a:r>
            <a:r>
              <a:rPr lang="en-US" dirty="0" err="1"/>
              <a:t>δ</a:t>
            </a:r>
            <a:r>
              <a:rPr lang="en-US" i="1" dirty="0" err="1"/>
              <a:t>t</a:t>
            </a:r>
            <a:r>
              <a:rPr lang="en-US" dirty="0"/>
              <a:t>) Assuming the movement to be small, the image constraint at </a:t>
            </a:r>
            <a:r>
              <a:rPr lang="en-US" i="1" dirty="0"/>
              <a:t>I</a:t>
            </a:r>
            <a:r>
              <a:rPr lang="en-US" dirty="0"/>
              <a:t>(</a:t>
            </a:r>
            <a:r>
              <a:rPr lang="en-US" i="1" dirty="0" err="1"/>
              <a:t>x</a:t>
            </a:r>
            <a:r>
              <a:rPr lang="en-US" dirty="0" err="1"/>
              <a:t>,</a:t>
            </a:r>
            <a:r>
              <a:rPr lang="en-US" i="1" dirty="0" err="1"/>
              <a:t>y</a:t>
            </a:r>
            <a:r>
              <a:rPr lang="en-US" dirty="0" err="1"/>
              <a:t>,</a:t>
            </a:r>
            <a:r>
              <a:rPr lang="en-US" i="1" dirty="0" err="1"/>
              <a:t>t</a:t>
            </a:r>
            <a:r>
              <a:rPr lang="en-US" dirty="0"/>
              <a:t>) with Taylor series can be developed to get:</a:t>
            </a:r>
          </a:p>
          <a:p>
            <a:endParaRPr lang="en-US" dirty="0">
              <a:hlinkClick r:id="rId3" tooltip="Higher-order terms"/>
            </a:endParaRPr>
          </a:p>
          <a:p>
            <a:endParaRPr lang="en-US" dirty="0"/>
          </a:p>
          <a:p>
            <a:r>
              <a:rPr lang="en-US" dirty="0"/>
              <a:t>---------------------------</a:t>
            </a:r>
          </a:p>
          <a:p>
            <a:r>
              <a:rPr lang="en-US" dirty="0"/>
              <a:t>Partial derivatives in x, y, and t directions</a:t>
            </a:r>
          </a:p>
          <a:p>
            <a:endParaRPr lang="en-US" dirty="0"/>
          </a:p>
          <a:p>
            <a:r>
              <a:rPr lang="en-US" dirty="0"/>
              <a:t>Ex dx/</a:t>
            </a:r>
            <a:r>
              <a:rPr lang="en-US" dirty="0" err="1"/>
              <a:t>dt</a:t>
            </a:r>
            <a:r>
              <a:rPr lang="en-US" dirty="0"/>
              <a:t> + </a:t>
            </a:r>
            <a:r>
              <a:rPr lang="en-US" dirty="0" err="1"/>
              <a:t>Ey</a:t>
            </a:r>
            <a:r>
              <a:rPr lang="en-US" dirty="0"/>
              <a:t> </a:t>
            </a:r>
            <a:r>
              <a:rPr lang="en-US" dirty="0" err="1"/>
              <a:t>dy</a:t>
            </a:r>
            <a:r>
              <a:rPr lang="en-US" dirty="0"/>
              <a:t>/</a:t>
            </a:r>
            <a:r>
              <a:rPr lang="en-US" dirty="0" err="1"/>
              <a:t>dt</a:t>
            </a:r>
            <a:r>
              <a:rPr lang="en-US" dirty="0"/>
              <a:t> + Et = 0 </a:t>
            </a:r>
          </a:p>
          <a:p>
            <a:endParaRPr lang="en-US" dirty="0"/>
          </a:p>
          <a:p>
            <a:r>
              <a:rPr lang="en-US" dirty="0"/>
              <a:t>Check the text book !</a:t>
            </a:r>
          </a:p>
          <a:p>
            <a:endParaRPr lang="en-US" dirty="0"/>
          </a:p>
          <a:p>
            <a:r>
              <a:rPr lang="en-US" dirty="0"/>
              <a:t>Aperture problem : two variables, one equation for each point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6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5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8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97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8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1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628775" y="560388"/>
            <a:ext cx="3724275" cy="2794000"/>
          </a:xfrm>
          <a:ln/>
        </p:spPr>
      </p:sp>
      <p:sp>
        <p:nvSpPr>
          <p:cNvPr id="102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99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9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3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5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3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9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 dirty="0"/>
              <a:t>Illustrate the geometry on blackboard using figures</a:t>
            </a:r>
          </a:p>
          <a:p>
            <a:endParaRPr lang="en-US" dirty="0"/>
          </a:p>
          <a:p>
            <a:r>
              <a:rPr lang="en-US" dirty="0"/>
              <a:t>Motion of the camera</a:t>
            </a:r>
          </a:p>
          <a:p>
            <a:endParaRPr lang="en-US" dirty="0"/>
          </a:p>
          <a:p>
            <a:r>
              <a:rPr lang="en-US" dirty="0"/>
              <a:t>Angular velocity: rotation axis and angle, so w x P (cross product) is the move of P by rotation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/>
              <a:t>Illustrate the geometry on blackboard using figures</a:t>
            </a:r>
          </a:p>
          <a:p>
            <a:endParaRPr lang="en-US"/>
          </a:p>
          <a:p>
            <a:r>
              <a:rPr lang="en-US"/>
              <a:t>P’ after motion</a:t>
            </a:r>
          </a:p>
          <a:p>
            <a:r>
              <a:rPr lang="en-US"/>
              <a:t>P before motion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3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628775" y="560388"/>
            <a:ext cx="3724275" cy="2794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7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0" y="3520440"/>
            <a:ext cx="5852160" cy="5600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r>
              <a:rPr lang="en-US"/>
              <a:t>V = dp / dt = d (f P/Z) /dt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650" y="285750"/>
            <a:ext cx="2109788" cy="3829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7700" y="285750"/>
            <a:ext cx="6178550" cy="38290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700" y="1752600"/>
            <a:ext cx="38481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481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304800" y="476250"/>
            <a:ext cx="3048000" cy="342900"/>
          </a:xfrm>
          <a:prstGeom prst="rect">
            <a:avLst/>
          </a:prstGeom>
          <a:gradFill rotWithShape="0">
            <a:gsLst>
              <a:gs pos="0">
                <a:srgbClr val="292929"/>
              </a:gs>
              <a:gs pos="100000">
                <a:srgbClr val="2242A8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533400" y="228600"/>
            <a:ext cx="228600" cy="228600"/>
          </a:xfrm>
          <a:prstGeom prst="rect">
            <a:avLst/>
          </a:prstGeom>
          <a:solidFill>
            <a:srgbClr val="424680"/>
          </a:solidFill>
          <a:ln w="12700">
            <a:solidFill>
              <a:srgbClr val="454A8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533400" y="533400"/>
            <a:ext cx="228600" cy="228600"/>
          </a:xfrm>
          <a:prstGeom prst="rect">
            <a:avLst/>
          </a:prstGeom>
          <a:solidFill>
            <a:srgbClr val="A5253D"/>
          </a:solidFill>
          <a:ln w="12700">
            <a:solidFill>
              <a:srgbClr val="A5253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228600" y="838200"/>
            <a:ext cx="228600" cy="228600"/>
          </a:xfrm>
          <a:prstGeom prst="rect">
            <a:avLst/>
          </a:prstGeom>
          <a:solidFill>
            <a:srgbClr val="800000"/>
          </a:solidFill>
          <a:ln w="127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228600" y="228600"/>
            <a:ext cx="228600" cy="228600"/>
          </a:xfrm>
          <a:prstGeom prst="rect">
            <a:avLst/>
          </a:prstGeom>
          <a:solidFill>
            <a:srgbClr val="D82204"/>
          </a:solidFill>
          <a:ln w="12700">
            <a:solidFill>
              <a:srgbClr val="D82204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228600" y="533400"/>
            <a:ext cx="2286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533400" y="838200"/>
            <a:ext cx="228600" cy="228600"/>
          </a:xfrm>
          <a:prstGeom prst="rect">
            <a:avLst/>
          </a:prstGeom>
          <a:solidFill>
            <a:srgbClr val="AA583E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3352800" y="476250"/>
            <a:ext cx="5656263" cy="342900"/>
          </a:xfrm>
          <a:prstGeom prst="rect">
            <a:avLst/>
          </a:prstGeom>
          <a:solidFill>
            <a:srgbClr val="2242A8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876675" y="285750"/>
            <a:ext cx="5211763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752600"/>
            <a:ext cx="7848600" cy="2362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69" name="Group 45"/>
          <p:cNvGrpSpPr>
            <a:grpSpLocks/>
          </p:cNvGrpSpPr>
          <p:nvPr userDrawn="1"/>
        </p:nvGrpSpPr>
        <p:grpSpPr bwMode="auto">
          <a:xfrm>
            <a:off x="762000" y="190500"/>
            <a:ext cx="2819400" cy="638175"/>
            <a:chOff x="480" y="120"/>
            <a:chExt cx="1776" cy="402"/>
          </a:xfrm>
        </p:grpSpPr>
        <p:sp>
          <p:nvSpPr>
            <p:cNvPr id="1070" name="Text Box 46"/>
            <p:cNvSpPr txBox="1">
              <a:spLocks noChangeArrowheads="1"/>
            </p:cNvSpPr>
            <p:nvPr userDrawn="1"/>
          </p:nvSpPr>
          <p:spPr bwMode="auto">
            <a:xfrm>
              <a:off x="480" y="120"/>
              <a:ext cx="1339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 b="1">
                  <a:solidFill>
                    <a:srgbClr val="0066FF"/>
                  </a:solidFill>
                </a:rPr>
                <a:t>3D Computer Vision</a:t>
              </a:r>
            </a:p>
          </p:txBody>
        </p:sp>
        <p:sp>
          <p:nvSpPr>
            <p:cNvPr id="1071" name="Text Box 47"/>
            <p:cNvSpPr txBox="1">
              <a:spLocks noChangeArrowheads="1"/>
            </p:cNvSpPr>
            <p:nvPr userDrawn="1"/>
          </p:nvSpPr>
          <p:spPr bwMode="auto">
            <a:xfrm>
              <a:off x="624" y="291"/>
              <a:ext cx="163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>
                  <a:solidFill>
                    <a:srgbClr val="0066FF"/>
                  </a:solidFill>
                </a:rPr>
                <a:t>and Video Computing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B2B2B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FF"/>
        </a:buClr>
        <a:buSzPct val="75000"/>
        <a:buFont typeface="Zapf Dingbats" charset="2"/>
        <a:buChar char="n"/>
        <a:defRPr sz="2400">
          <a:solidFill>
            <a:srgbClr val="C0C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Zapf Dingbats" charset="2"/>
        <a:buChar char="l"/>
        <a:defRPr sz="2200">
          <a:solidFill>
            <a:srgbClr val="C0C0C0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0066FF"/>
        </a:buClr>
        <a:buSzPct val="55000"/>
        <a:buFont typeface="Zapf Dingbats" charset="2"/>
        <a:buChar char="n"/>
        <a:defRPr sz="2000">
          <a:solidFill>
            <a:srgbClr val="C0C0C0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Monotype Sorts" pitchFamily="2" charset="2"/>
        <a:buChar char="n"/>
        <a:defRPr>
          <a:solidFill>
            <a:srgbClr val="C0C0C0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Zapf Dingbats" charset="2"/>
        <a:buChar char="w"/>
        <a:defRPr sz="1600">
          <a:solidFill>
            <a:srgbClr val="C0C0C0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Zapf Dingbats" charset="2"/>
        <a:buChar char="w"/>
        <a:defRPr sz="1600">
          <a:solidFill>
            <a:srgbClr val="C0C0C0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Zapf Dingbats" charset="2"/>
        <a:buChar char="w"/>
        <a:defRPr sz="1600">
          <a:solidFill>
            <a:srgbClr val="C0C0C0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Zapf Dingbats" charset="2"/>
        <a:buChar char="w"/>
        <a:defRPr sz="1600">
          <a:solidFill>
            <a:srgbClr val="C0C0C0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Zapf Dingbats" charset="2"/>
        <a:buChar char="w"/>
        <a:defRPr sz="1600">
          <a:solidFill>
            <a:srgbClr val="C0C0C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/Users/zzhu/Documents/Mac-Pro-Zhu-2014/Zhigang-Zhu/Teaching/VisionCourse/Spring2022-CSc471/Slides/vtswings.mpeg" TargetMode="External"/><Relationship Id="rId1" Type="http://schemas.microsoft.com/office/2007/relationships/media" Target="file:////Users/zzhu/Documents/Mac-Pro-Zhu-2014/Zhigang-Zhu/Teaching/VisionCourse/Spring2022-CSc471/Slides/vtswings.mpeg" TargetMode="Externa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0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3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6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/Users/zzhu/Documents/Mac-Pro-Zhu-2014/Zhigang-Zhu/Teaching/VisionCourse/Spring2022-CSc471/Slides/vtswings.mpeg" TargetMode="External"/><Relationship Id="rId1" Type="http://schemas.microsoft.com/office/2007/relationships/media" Target="file:////Users/zzhu/Documents/Mac-Pro-Zhu-2014/Zhigang-Zhu/Teaching/VisionCourse/Spring2022-CSc471/Slides/vtswings.mpeg" TargetMode="External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5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Higher-order_terms" TargetMode="External"/><Relationship Id="rId3" Type="http://schemas.openxmlformats.org/officeDocument/2006/relationships/oleObject" Target="../embeddings/oleObject30.bin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7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1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video" Target="../media/media1.mov"/><Relationship Id="rId1" Type="http://schemas.microsoft.com/office/2007/relationships/media" Target="../media/media1.mov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00" name="Rectangle 12"/>
          <p:cNvSpPr>
            <a:spLocks noGrp="1" noChangeArrowheads="1"/>
          </p:cNvSpPr>
          <p:nvPr>
            <p:ph type="title"/>
          </p:nvPr>
        </p:nvSpPr>
        <p:spPr>
          <a:xfrm>
            <a:off x="6294438" y="381000"/>
            <a:ext cx="2849562" cy="533400"/>
          </a:xfrm>
        </p:spPr>
        <p:txBody>
          <a:bodyPr/>
          <a:lstStyle/>
          <a:p>
            <a:r>
              <a:rPr lang="en-US" sz="3200">
                <a:solidFill>
                  <a:srgbClr val="969696"/>
                </a:solidFill>
              </a:rPr>
              <a:t>3D Vision</a:t>
            </a:r>
          </a:p>
        </p:txBody>
      </p:sp>
      <p:sp>
        <p:nvSpPr>
          <p:cNvPr id="191501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0" y="3429000"/>
            <a:ext cx="4572000" cy="1093788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D82204"/>
                </a:solidFill>
              </a:rPr>
              <a:t>Topic 4 of Part II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D82204"/>
                </a:solidFill>
              </a:rPr>
              <a:t>Visual Motion</a:t>
            </a:r>
          </a:p>
        </p:txBody>
      </p:sp>
      <p:sp>
        <p:nvSpPr>
          <p:cNvPr id="191502" name="Rectangle 14"/>
          <p:cNvSpPr>
            <a:spLocks noChangeArrowheads="1"/>
          </p:cNvSpPr>
          <p:nvPr/>
        </p:nvSpPr>
        <p:spPr bwMode="auto">
          <a:xfrm>
            <a:off x="3599627" y="1420813"/>
            <a:ext cx="1943160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0" i="1" dirty="0">
                <a:solidFill>
                  <a:srgbClr val="0066FF"/>
                </a:solidFill>
              </a:rPr>
              <a:t>CSC I6716</a:t>
            </a:r>
          </a:p>
          <a:p>
            <a:pPr algn="ctr"/>
            <a:r>
              <a:rPr lang="en-US" sz="2800" b="0" i="1" dirty="0">
                <a:solidFill>
                  <a:srgbClr val="0066FF"/>
                </a:solidFill>
              </a:rPr>
              <a:t>Fall 2023</a:t>
            </a:r>
          </a:p>
        </p:txBody>
      </p:sp>
      <p:pic>
        <p:nvPicPr>
          <p:cNvPr id="191508" name="vtswings.mpeg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3048000"/>
            <a:ext cx="2667000" cy="1817688"/>
          </a:xfrm>
          <a:prstGeom prst="rect">
            <a:avLst/>
          </a:prstGeom>
          <a:noFill/>
        </p:spPr>
      </p:pic>
      <p:sp>
        <p:nvSpPr>
          <p:cNvPr id="191511" name="Text Box 23"/>
          <p:cNvSpPr txBox="1">
            <a:spLocks noChangeArrowheads="1"/>
          </p:cNvSpPr>
          <p:nvPr/>
        </p:nvSpPr>
        <p:spPr bwMode="auto">
          <a:xfrm>
            <a:off x="0" y="6400800"/>
            <a:ext cx="8610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Cover Image/video credits: Rick Szeliski, MSR</a:t>
            </a:r>
          </a:p>
        </p:txBody>
      </p:sp>
      <p:sp>
        <p:nvSpPr>
          <p:cNvPr id="191513" name="Rectangle 25"/>
          <p:cNvSpPr>
            <a:spLocks noChangeArrowheads="1"/>
          </p:cNvSpPr>
          <p:nvPr/>
        </p:nvSpPr>
        <p:spPr bwMode="auto">
          <a:xfrm>
            <a:off x="228600" y="5791200"/>
            <a:ext cx="891540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 i="1" dirty="0">
                <a:solidFill>
                  <a:schemeClr val="accent1"/>
                </a:solidFill>
              </a:rPr>
              <a:t>Zhigang Zhu, City College of New York  zzhu@ccny.cuny.edu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999" fill="hold"/>
                                        <p:tgtEl>
                                          <p:spTgt spid="1915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9150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15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915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508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85750"/>
            <a:ext cx="5981700" cy="609600"/>
          </a:xfrm>
        </p:spPr>
        <p:txBody>
          <a:bodyPr/>
          <a:lstStyle/>
          <a:p>
            <a:r>
              <a:rPr lang="en-US" dirty="0"/>
              <a:t>Basic Equations of Motion Field</a:t>
            </a:r>
          </a:p>
        </p:txBody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4724400" cy="3733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Notes: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Take the time derivative of both sides of the projection equation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The motion field is the sum of two components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Translational part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Rotational part</a:t>
            </a:r>
          </a:p>
          <a:p>
            <a:pPr lvl="2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Assume known intrinsic  parameters</a:t>
            </a:r>
          </a:p>
        </p:txBody>
      </p:sp>
      <p:graphicFrame>
        <p:nvGraphicFramePr>
          <p:cNvPr id="1036292" name="Object 4"/>
          <p:cNvGraphicFramePr>
            <a:graphicFrameLocks noChangeAspect="1"/>
          </p:cNvGraphicFramePr>
          <p:nvPr/>
        </p:nvGraphicFramePr>
        <p:xfrm>
          <a:off x="5575300" y="1398588"/>
          <a:ext cx="2503488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167893" imgH="393529" progId="Equation.3">
                  <p:embed/>
                </p:oleObj>
              </mc:Choice>
              <mc:Fallback>
                <p:oleObj name="Equation" r:id="rId3" imgW="1167893" imgH="393529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5300" y="1398588"/>
                        <a:ext cx="2503488" cy="842962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300" name="Object 12"/>
          <p:cNvGraphicFramePr>
            <a:graphicFrameLocks noChangeAspect="1"/>
          </p:cNvGraphicFramePr>
          <p:nvPr/>
        </p:nvGraphicFramePr>
        <p:xfrm>
          <a:off x="7391400" y="2667000"/>
          <a:ext cx="11430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33169" imgH="393529" progId="Equation.3">
                  <p:embed/>
                </p:oleObj>
              </mc:Choice>
              <mc:Fallback>
                <p:oleObj name="Equation" r:id="rId5" imgW="533169" imgH="393529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667000"/>
                        <a:ext cx="1143000" cy="842963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301" name="Object 13"/>
          <p:cNvGraphicFramePr>
            <a:graphicFrameLocks noChangeAspect="1"/>
          </p:cNvGraphicFramePr>
          <p:nvPr/>
        </p:nvGraphicFramePr>
        <p:xfrm>
          <a:off x="4572000" y="2971800"/>
          <a:ext cx="22748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964781" imgH="177723" progId="Equation.3">
                  <p:embed/>
                </p:oleObj>
              </mc:Choice>
              <mc:Fallback>
                <p:oleObj name="Equation" r:id="rId7" imgW="964781" imgH="177723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971800"/>
                        <a:ext cx="2274888" cy="41910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302" name="AutoShape 14"/>
          <p:cNvSpPr>
            <a:spLocks noChangeArrowheads="1"/>
          </p:cNvSpPr>
          <p:nvPr/>
        </p:nvSpPr>
        <p:spPr bwMode="auto">
          <a:xfrm>
            <a:off x="6934200" y="2362200"/>
            <a:ext cx="381000" cy="2133600"/>
          </a:xfrm>
          <a:prstGeom prst="downArrow">
            <a:avLst>
              <a:gd name="adj1" fmla="val 50000"/>
              <a:gd name="adj2" fmla="val 140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6304" name="Rectangle 16"/>
          <p:cNvSpPr>
            <a:spLocks noChangeArrowheads="1"/>
          </p:cNvSpPr>
          <p:nvPr/>
        </p:nvSpPr>
        <p:spPr bwMode="auto">
          <a:xfrm>
            <a:off x="2200275" y="29908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1036309" name="Group 21"/>
          <p:cNvGrpSpPr>
            <a:grpSpLocks/>
          </p:cNvGrpSpPr>
          <p:nvPr/>
        </p:nvGrpSpPr>
        <p:grpSpPr bwMode="auto">
          <a:xfrm>
            <a:off x="1981200" y="4589463"/>
            <a:ext cx="6589713" cy="2268537"/>
            <a:chOff x="985" y="2671"/>
            <a:chExt cx="4151" cy="1429"/>
          </a:xfrm>
        </p:grpSpPr>
        <p:graphicFrame>
          <p:nvGraphicFramePr>
            <p:cNvPr id="1036303" name="Object 15"/>
            <p:cNvGraphicFramePr>
              <a:graphicFrameLocks noChangeAspect="1"/>
            </p:cNvGraphicFramePr>
            <p:nvPr/>
          </p:nvGraphicFramePr>
          <p:xfrm>
            <a:off x="985" y="2671"/>
            <a:ext cx="3918" cy="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4394200" imgH="762000" progId="Equation.3">
                    <p:embed/>
                  </p:oleObj>
                </mc:Choice>
                <mc:Fallback>
                  <p:oleObj name="Equation" r:id="rId9" imgW="4394200" imgH="762000" progId="Equation.3">
                    <p:embed/>
                    <p:pic>
                      <p:nvPicPr>
                        <p:cNvPr id="0" name="Picture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85" y="2671"/>
                          <a:ext cx="3918" cy="681"/>
                        </a:xfrm>
                        <a:prstGeom prst="rect">
                          <a:avLst/>
                        </a:prstGeom>
                        <a:solidFill>
                          <a:srgbClr val="FF00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6305" name="AutoShape 17"/>
            <p:cNvSpPr>
              <a:spLocks/>
            </p:cNvSpPr>
            <p:nvPr/>
          </p:nvSpPr>
          <p:spPr bwMode="auto">
            <a:xfrm rot="16225715" flipV="1">
              <a:off x="2280" y="2760"/>
              <a:ext cx="240" cy="1632"/>
            </a:xfrm>
            <a:prstGeom prst="leftBrace">
              <a:avLst>
                <a:gd name="adj1" fmla="val 56667"/>
                <a:gd name="adj2" fmla="val 50000"/>
              </a:avLst>
            </a:prstGeom>
            <a:noFill/>
            <a:ln w="25400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306" name="AutoShape 18"/>
            <p:cNvSpPr>
              <a:spLocks/>
            </p:cNvSpPr>
            <p:nvPr/>
          </p:nvSpPr>
          <p:spPr bwMode="auto">
            <a:xfrm rot="16225715" flipV="1">
              <a:off x="4008" y="2998"/>
              <a:ext cx="240" cy="1152"/>
            </a:xfrm>
            <a:prstGeom prst="leftBrace">
              <a:avLst>
                <a:gd name="adj1" fmla="val 40000"/>
                <a:gd name="adj2" fmla="val 50000"/>
              </a:avLst>
            </a:prstGeom>
            <a:noFill/>
            <a:ln w="25400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307" name="Text Box 19"/>
            <p:cNvSpPr txBox="1">
              <a:spLocks noChangeArrowheads="1"/>
            </p:cNvSpPr>
            <p:nvPr/>
          </p:nvSpPr>
          <p:spPr bwMode="auto">
            <a:xfrm>
              <a:off x="1440" y="3696"/>
              <a:ext cx="1776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Rotation part: no depth information</a:t>
              </a:r>
            </a:p>
          </p:txBody>
        </p:sp>
        <p:sp>
          <p:nvSpPr>
            <p:cNvPr id="1036308" name="Text Box 20"/>
            <p:cNvSpPr txBox="1">
              <a:spLocks noChangeArrowheads="1"/>
            </p:cNvSpPr>
            <p:nvPr/>
          </p:nvSpPr>
          <p:spPr bwMode="auto">
            <a:xfrm>
              <a:off x="3360" y="3744"/>
              <a:ext cx="17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Translation part: depth Z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EF450-4DDE-0548-A883-E6A303E1D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8CDC9-55E8-ED4F-9492-64AF419A3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6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285750"/>
            <a:ext cx="4914900" cy="609600"/>
          </a:xfrm>
        </p:spPr>
        <p:txBody>
          <a:bodyPr/>
          <a:lstStyle/>
          <a:p>
            <a:r>
              <a:rPr lang="en-US" dirty="0"/>
              <a:t>Motion Field vs. Disparity</a:t>
            </a:r>
          </a:p>
        </p:txBody>
      </p:sp>
      <p:sp>
        <p:nvSpPr>
          <p:cNvPr id="103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33400"/>
          </a:xfrm>
          <a:noFill/>
          <a:ln/>
        </p:spPr>
        <p:txBody>
          <a:bodyPr/>
          <a:lstStyle/>
          <a:p>
            <a:r>
              <a:rPr lang="en-US">
                <a:cs typeface="Times New Roman" pitchFamily="18" charset="0"/>
              </a:rPr>
              <a:t>Correspondence and Point Displacements</a:t>
            </a:r>
          </a:p>
        </p:txBody>
      </p:sp>
      <p:graphicFrame>
        <p:nvGraphicFramePr>
          <p:cNvPr id="1030176" name="Group 32"/>
          <p:cNvGraphicFramePr>
            <a:graphicFrameLocks noGrp="1"/>
          </p:cNvGraphicFramePr>
          <p:nvPr/>
        </p:nvGraphicFramePr>
        <p:xfrm>
          <a:off x="1447800" y="2057400"/>
          <a:ext cx="6096000" cy="30226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Stereo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Motion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Disparity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Motion 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Displacement – (dx, dy)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Differential concept – velocity (v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, v</a:t>
                      </a:r>
                      <a:r>
                        <a:rPr kumimoji="0" lang="en-US" sz="2000" b="0" i="0" u="none" strike="noStrike" cap="none" normalizeH="0" baseline="-2500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), i.e. time derivative (dx/dt, dy/dt)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No such constraint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66FF"/>
                        </a:buClr>
                        <a:buSzPct val="75000"/>
                        <a:buFont typeface="Zapf Dingbat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C0C0"/>
                          </a:solidFill>
                          <a:effectLst/>
                          <a:latin typeface="Arial" charset="0"/>
                        </a:rPr>
                        <a:t>Consecutive frame close to guarantee good discrete approximation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285750"/>
            <a:ext cx="5753100" cy="609600"/>
          </a:xfrm>
        </p:spPr>
        <p:txBody>
          <a:bodyPr/>
          <a:lstStyle/>
          <a:p>
            <a:r>
              <a:rPr lang="en-US" dirty="0"/>
              <a:t>Special Case 1: Pure Translation</a:t>
            </a:r>
          </a:p>
        </p:txBody>
      </p:sp>
      <p:sp>
        <p:nvSpPr>
          <p:cNvPr id="104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4495800" cy="5410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Pure Translation (</a:t>
            </a:r>
            <a:r>
              <a:rPr lang="en-US" sz="1800" dirty="0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1800" dirty="0">
                <a:cs typeface="Times New Roman" pitchFamily="18" charset="0"/>
              </a:rPr>
              <a:t> =0)</a:t>
            </a:r>
          </a:p>
          <a:p>
            <a:pPr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Radial Motion Field (</a:t>
            </a:r>
            <a:r>
              <a:rPr lang="en-US" sz="1800" dirty="0" err="1">
                <a:cs typeface="Times New Roman" pitchFamily="18" charset="0"/>
              </a:rPr>
              <a:t>Tz</a:t>
            </a:r>
            <a:r>
              <a:rPr lang="en-US" sz="1800" dirty="0">
                <a:cs typeface="Times New Roman" pitchFamily="18" charset="0"/>
              </a:rPr>
              <a:t> &lt;&gt; 0)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 Vanishing point p0 =(x</a:t>
            </a:r>
            <a:r>
              <a:rPr lang="en-US" sz="1800" baseline="-25000" dirty="0">
                <a:cs typeface="Times New Roman" pitchFamily="18" charset="0"/>
              </a:rPr>
              <a:t>0</a:t>
            </a:r>
            <a:r>
              <a:rPr lang="en-US" sz="1800" dirty="0">
                <a:cs typeface="Times New Roman" pitchFamily="18" charset="0"/>
              </a:rPr>
              <a:t>, y</a:t>
            </a:r>
            <a:r>
              <a:rPr lang="en-US" sz="1800" baseline="-25000" dirty="0">
                <a:cs typeface="Times New Roman" pitchFamily="18" charset="0"/>
              </a:rPr>
              <a:t>0</a:t>
            </a:r>
            <a:r>
              <a:rPr lang="en-US" sz="1800" dirty="0">
                <a:cs typeface="Times New Roman" pitchFamily="18" charset="0"/>
              </a:rPr>
              <a:t>)</a:t>
            </a:r>
            <a:r>
              <a:rPr lang="en-US" sz="1800" baseline="30000" dirty="0"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 :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motion direction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FOE (focus of expansion) 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Vectors away from p0 if </a:t>
            </a:r>
            <a:r>
              <a:rPr lang="en-US" sz="1600" dirty="0" err="1">
                <a:cs typeface="Times New Roman" pitchFamily="18" charset="0"/>
              </a:rPr>
              <a:t>Tz</a:t>
            </a:r>
            <a:r>
              <a:rPr lang="en-US" sz="1600" dirty="0">
                <a:cs typeface="Times New Roman" pitchFamily="18" charset="0"/>
              </a:rPr>
              <a:t> &lt; 0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FOC (focus of contraction) 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Vectors towards p0 if </a:t>
            </a:r>
            <a:r>
              <a:rPr lang="en-US" sz="1600" dirty="0" err="1">
                <a:cs typeface="Times New Roman" pitchFamily="18" charset="0"/>
              </a:rPr>
              <a:t>Tz</a:t>
            </a:r>
            <a:r>
              <a:rPr lang="en-US" sz="1600" dirty="0">
                <a:cs typeface="Times New Roman" pitchFamily="18" charset="0"/>
              </a:rPr>
              <a:t> &gt; 0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Depth estimation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depth inversely proportional to magnitude of motion vector v, and also proportional to distance from p to p</a:t>
            </a:r>
            <a:r>
              <a:rPr lang="en-US" sz="1600" baseline="-25000" dirty="0">
                <a:cs typeface="Times New Roman" pitchFamily="18" charset="0"/>
              </a:rPr>
              <a:t>0</a:t>
            </a:r>
          </a:p>
          <a:p>
            <a:pPr lvl="2">
              <a:lnSpc>
                <a:spcPct val="90000"/>
              </a:lnSpc>
            </a:pPr>
            <a:endParaRPr lang="en-US" sz="16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Parallel Motion Field (</a:t>
            </a:r>
            <a:r>
              <a:rPr lang="en-US" sz="1800" dirty="0" err="1">
                <a:cs typeface="Times New Roman" pitchFamily="18" charset="0"/>
              </a:rPr>
              <a:t>Tz</a:t>
            </a:r>
            <a:r>
              <a:rPr lang="en-US" sz="1800" dirty="0">
                <a:cs typeface="Times New Roman" pitchFamily="18" charset="0"/>
              </a:rPr>
              <a:t>= 0)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Depth estimation: 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depth inversely proportional to magnitude of motion vector v</a:t>
            </a:r>
          </a:p>
        </p:txBody>
      </p:sp>
      <p:graphicFrame>
        <p:nvGraphicFramePr>
          <p:cNvPr id="1040388" name="Object 4"/>
          <p:cNvGraphicFramePr>
            <a:graphicFrameLocks noChangeAspect="1"/>
          </p:cNvGraphicFramePr>
          <p:nvPr/>
        </p:nvGraphicFramePr>
        <p:xfrm>
          <a:off x="5410200" y="990600"/>
          <a:ext cx="2678113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92300" imgH="762000" progId="Equation.3">
                  <p:embed/>
                </p:oleObj>
              </mc:Choice>
              <mc:Fallback>
                <p:oleObj name="Equation" r:id="rId3" imgW="1892300" imgH="762000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990600"/>
                        <a:ext cx="2678113" cy="1081088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40399" name="Group 15"/>
          <p:cNvGrpSpPr>
            <a:grpSpLocks/>
          </p:cNvGrpSpPr>
          <p:nvPr/>
        </p:nvGrpSpPr>
        <p:grpSpPr bwMode="auto">
          <a:xfrm>
            <a:off x="5019675" y="2057400"/>
            <a:ext cx="2555875" cy="2643188"/>
            <a:chOff x="3162" y="1296"/>
            <a:chExt cx="1610" cy="1665"/>
          </a:xfrm>
        </p:grpSpPr>
        <p:graphicFrame>
          <p:nvGraphicFramePr>
            <p:cNvPr id="1040389" name="Object 5"/>
            <p:cNvGraphicFramePr>
              <a:graphicFrameLocks noChangeAspect="1"/>
            </p:cNvGraphicFramePr>
            <p:nvPr/>
          </p:nvGraphicFramePr>
          <p:xfrm>
            <a:off x="3696" y="1968"/>
            <a:ext cx="1076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5" imgW="1206500" imgH="508000" progId="Equation.3">
                    <p:embed/>
                  </p:oleObj>
                </mc:Choice>
                <mc:Fallback>
                  <p:oleObj name="Equation" r:id="rId5" imgW="1206500" imgH="508000" progId="Equation.3">
                    <p:embed/>
                    <p:pic>
                      <p:nvPicPr>
                        <p:cNvPr id="0" name="Picture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1968"/>
                          <a:ext cx="1076" cy="454"/>
                        </a:xfrm>
                        <a:prstGeom prst="rect">
                          <a:avLst/>
                        </a:prstGeom>
                        <a:solidFill>
                          <a:srgbClr val="FFCC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40390" name="Object 6"/>
            <p:cNvGraphicFramePr>
              <a:graphicFrameLocks noChangeAspect="1"/>
            </p:cNvGraphicFramePr>
            <p:nvPr/>
          </p:nvGraphicFramePr>
          <p:xfrm>
            <a:off x="3456" y="1392"/>
            <a:ext cx="883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7" imgW="990600" imgH="508000" progId="Equation.3">
                    <p:embed/>
                  </p:oleObj>
                </mc:Choice>
                <mc:Fallback>
                  <p:oleObj name="Equation" r:id="rId7" imgW="990600" imgH="508000" progId="Equation.3">
                    <p:embed/>
                    <p:pic>
                      <p:nvPicPr>
                        <p:cNvPr id="0" name="Picture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56" y="1392"/>
                          <a:ext cx="883" cy="454"/>
                        </a:xfrm>
                        <a:prstGeom prst="rect">
                          <a:avLst/>
                        </a:prstGeom>
                        <a:solidFill>
                          <a:srgbClr val="FF00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0391" name="AutoShape 7"/>
            <p:cNvSpPr>
              <a:spLocks noChangeArrowheads="1"/>
            </p:cNvSpPr>
            <p:nvPr/>
          </p:nvSpPr>
          <p:spPr bwMode="auto">
            <a:xfrm>
              <a:off x="4368" y="1296"/>
              <a:ext cx="192" cy="624"/>
            </a:xfrm>
            <a:prstGeom prst="downArrow">
              <a:avLst>
                <a:gd name="adj1" fmla="val 50000"/>
                <a:gd name="adj2" fmla="val 8125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40392" name="Object 8"/>
            <p:cNvGraphicFramePr>
              <a:graphicFrameLocks noChangeAspect="1"/>
            </p:cNvGraphicFramePr>
            <p:nvPr/>
          </p:nvGraphicFramePr>
          <p:xfrm>
            <a:off x="3162" y="2614"/>
            <a:ext cx="1484" cy="3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9" imgW="1663560" imgH="393480" progId="Equation.3">
                    <p:embed/>
                  </p:oleObj>
                </mc:Choice>
                <mc:Fallback>
                  <p:oleObj name="Equation" r:id="rId9" imgW="1663560" imgH="393480" progId="Equation.3">
                    <p:embed/>
                    <p:pic>
                      <p:nvPicPr>
                        <p:cNvPr id="0" name="Picture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2" y="2614"/>
                          <a:ext cx="1484" cy="347"/>
                        </a:xfrm>
                        <a:prstGeom prst="rect">
                          <a:avLst/>
                        </a:prstGeom>
                        <a:solidFill>
                          <a:srgbClr val="FF00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40400" name="Group 16"/>
          <p:cNvGrpSpPr>
            <a:grpSpLocks/>
          </p:cNvGrpSpPr>
          <p:nvPr/>
        </p:nvGrpSpPr>
        <p:grpSpPr bwMode="auto">
          <a:xfrm>
            <a:off x="5791200" y="2133600"/>
            <a:ext cx="3048000" cy="4211638"/>
            <a:chOff x="3648" y="1344"/>
            <a:chExt cx="1920" cy="2653"/>
          </a:xfrm>
        </p:grpSpPr>
        <p:graphicFrame>
          <p:nvGraphicFramePr>
            <p:cNvPr id="1040393" name="Object 9"/>
            <p:cNvGraphicFramePr>
              <a:graphicFrameLocks noChangeAspect="1"/>
            </p:cNvGraphicFramePr>
            <p:nvPr/>
          </p:nvGraphicFramePr>
          <p:xfrm>
            <a:off x="4224" y="3072"/>
            <a:ext cx="940" cy="4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1" imgW="1054100" imgH="508000" progId="Equation.3">
                    <p:embed/>
                  </p:oleObj>
                </mc:Choice>
                <mc:Fallback>
                  <p:oleObj name="Equation" r:id="rId11" imgW="1054100" imgH="508000" progId="Equation.3">
                    <p:embed/>
                    <p:pic>
                      <p:nvPicPr>
                        <p:cNvPr id="0" name="Picture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4" y="3072"/>
                          <a:ext cx="940" cy="454"/>
                        </a:xfrm>
                        <a:prstGeom prst="rect">
                          <a:avLst/>
                        </a:prstGeom>
                        <a:solidFill>
                          <a:srgbClr val="FFCC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0394" name="AutoShape 10"/>
            <p:cNvSpPr>
              <a:spLocks noChangeArrowheads="1"/>
            </p:cNvSpPr>
            <p:nvPr/>
          </p:nvSpPr>
          <p:spPr bwMode="auto">
            <a:xfrm>
              <a:off x="4848" y="1344"/>
              <a:ext cx="192" cy="1632"/>
            </a:xfrm>
            <a:prstGeom prst="downArrow">
              <a:avLst>
                <a:gd name="adj1" fmla="val 50000"/>
                <a:gd name="adj2" fmla="val 21250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395" name="Text Box 11"/>
            <p:cNvSpPr txBox="1">
              <a:spLocks noChangeArrowheads="1"/>
            </p:cNvSpPr>
            <p:nvPr/>
          </p:nvSpPr>
          <p:spPr bwMode="auto">
            <a:xfrm>
              <a:off x="5088" y="2352"/>
              <a:ext cx="48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Tz =0</a:t>
              </a:r>
            </a:p>
          </p:txBody>
        </p:sp>
        <p:graphicFrame>
          <p:nvGraphicFramePr>
            <p:cNvPr id="1040396" name="Object 12"/>
            <p:cNvGraphicFramePr>
              <a:graphicFrameLocks noChangeAspect="1"/>
            </p:cNvGraphicFramePr>
            <p:nvPr/>
          </p:nvGraphicFramePr>
          <p:xfrm>
            <a:off x="3648" y="3600"/>
            <a:ext cx="1053" cy="3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1180588" imgH="444307" progId="Equation.3">
                    <p:embed/>
                  </p:oleObj>
                </mc:Choice>
                <mc:Fallback>
                  <p:oleObj name="Equation" r:id="rId13" imgW="1180588" imgH="444307" progId="Equation.3">
                    <p:embed/>
                    <p:pic>
                      <p:nvPicPr>
                        <p:cNvPr id="0" name="Picture 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8" y="3600"/>
                          <a:ext cx="1053" cy="397"/>
                        </a:xfrm>
                        <a:prstGeom prst="rect">
                          <a:avLst/>
                        </a:prstGeom>
                        <a:solidFill>
                          <a:srgbClr val="FF00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0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733800" y="285750"/>
            <a:ext cx="5372100" cy="609600"/>
          </a:xfrm>
        </p:spPr>
        <p:txBody>
          <a:bodyPr/>
          <a:lstStyle/>
          <a:p>
            <a:r>
              <a:rPr lang="en-US" dirty="0"/>
              <a:t>Special Case 2: Pure Rotation </a:t>
            </a:r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52578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Pure Rotation (T =0)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Does not carry 3D information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Motion Field (approximation)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Small motion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A quadratic polynomial in image coordinates (</a:t>
            </a:r>
            <a:r>
              <a:rPr lang="en-US" sz="2000" dirty="0" err="1">
                <a:cs typeface="Times New Roman" pitchFamily="18" charset="0"/>
              </a:rPr>
              <a:t>x,y,f</a:t>
            </a:r>
            <a:r>
              <a:rPr lang="en-US" sz="2000" dirty="0">
                <a:cs typeface="Times New Roman" pitchFamily="18" charset="0"/>
              </a:rPr>
              <a:t>)</a:t>
            </a:r>
            <a:r>
              <a:rPr lang="en-US" sz="2000" baseline="30000" dirty="0">
                <a:cs typeface="Times New Roman" pitchFamily="18" charset="0"/>
              </a:rPr>
              <a:t>T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Image Transformation between two frames (accurate)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Motion can be large</a:t>
            </a:r>
          </a:p>
          <a:p>
            <a:pPr lvl="1">
              <a:lnSpc>
                <a:spcPct val="90000"/>
              </a:lnSpc>
            </a:pPr>
            <a:r>
              <a:rPr lang="en-US" sz="2000" dirty="0" err="1">
                <a:cs typeface="Times New Roman" pitchFamily="18" charset="0"/>
              </a:rPr>
              <a:t>Homography</a:t>
            </a:r>
            <a:r>
              <a:rPr lang="en-US" sz="2000" dirty="0">
                <a:cs typeface="Times New Roman" pitchFamily="18" charset="0"/>
              </a:rPr>
              <a:t> (3x3 matrix) for all points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Image mosaicing from a rotating camera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360 degree panorama</a:t>
            </a:r>
          </a:p>
        </p:txBody>
      </p:sp>
      <p:graphicFrame>
        <p:nvGraphicFramePr>
          <p:cNvPr id="1044485" name="Object 5"/>
          <p:cNvGraphicFramePr>
            <a:graphicFrameLocks noChangeAspect="1"/>
          </p:cNvGraphicFramePr>
          <p:nvPr/>
        </p:nvGraphicFramePr>
        <p:xfrm>
          <a:off x="5029200" y="1600200"/>
          <a:ext cx="389255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857500" imgH="762000" progId="Equation.3">
                  <p:embed/>
                </p:oleObj>
              </mc:Choice>
              <mc:Fallback>
                <p:oleObj name="Equation" r:id="rId3" imgW="2857500" imgH="76200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1600200"/>
                        <a:ext cx="3892550" cy="1039813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486" name="Object 6"/>
          <p:cNvGraphicFramePr>
            <a:graphicFrameLocks noChangeAspect="1"/>
          </p:cNvGraphicFramePr>
          <p:nvPr/>
        </p:nvGraphicFramePr>
        <p:xfrm>
          <a:off x="6553200" y="3657600"/>
          <a:ext cx="16002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07780" imgH="165028" progId="Equation.3">
                  <p:embed/>
                </p:oleObj>
              </mc:Choice>
              <mc:Fallback>
                <p:oleObj name="Equation" r:id="rId5" imgW="507780" imgH="165028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657600"/>
                        <a:ext cx="1600200" cy="520700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487" name="Object 7"/>
          <p:cNvGraphicFramePr>
            <a:graphicFrameLocks noChangeAspect="1"/>
          </p:cNvGraphicFramePr>
          <p:nvPr/>
        </p:nvGraphicFramePr>
        <p:xfrm>
          <a:off x="7543800" y="4495800"/>
          <a:ext cx="9144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33169" imgH="393529" progId="Equation.3">
                  <p:embed/>
                </p:oleObj>
              </mc:Choice>
              <mc:Fallback>
                <p:oleObj name="Equation" r:id="rId7" imgW="533169" imgH="393529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4495800"/>
                        <a:ext cx="914400" cy="674688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4488" name="AutoShape 8"/>
          <p:cNvSpPr>
            <a:spLocks noChangeArrowheads="1"/>
          </p:cNvSpPr>
          <p:nvPr/>
        </p:nvSpPr>
        <p:spPr bwMode="auto">
          <a:xfrm>
            <a:off x="7086600" y="4267200"/>
            <a:ext cx="304800" cy="1066800"/>
          </a:xfrm>
          <a:prstGeom prst="down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44489" name="Object 9"/>
          <p:cNvGraphicFramePr>
            <a:graphicFrameLocks noChangeAspect="1"/>
          </p:cNvGraphicFramePr>
          <p:nvPr/>
        </p:nvGraphicFramePr>
        <p:xfrm>
          <a:off x="6572250" y="5427663"/>
          <a:ext cx="1560513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94870" imgH="203024" progId="Equation.3">
                  <p:embed/>
                </p:oleObj>
              </mc:Choice>
              <mc:Fallback>
                <p:oleObj name="Equation" r:id="rId9" imgW="494870" imgH="203024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0" y="5427663"/>
                        <a:ext cx="1560513" cy="639762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490" name="Object 10"/>
          <p:cNvGraphicFramePr>
            <a:graphicFrameLocks noChangeAspect="1"/>
          </p:cNvGraphicFramePr>
          <p:nvPr/>
        </p:nvGraphicFramePr>
        <p:xfrm>
          <a:off x="6053138" y="4495800"/>
          <a:ext cx="1001712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83947" imgH="393529" progId="Equation.3">
                  <p:embed/>
                </p:oleObj>
              </mc:Choice>
              <mc:Fallback>
                <p:oleObj name="Equation" r:id="rId11" imgW="583947" imgH="393529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3138" y="4495800"/>
                        <a:ext cx="1001712" cy="674688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81400" y="285750"/>
            <a:ext cx="5524500" cy="609600"/>
          </a:xfrm>
        </p:spPr>
        <p:txBody>
          <a:bodyPr/>
          <a:lstStyle/>
          <a:p>
            <a:r>
              <a:rPr lang="en-US" dirty="0"/>
              <a:t>Special Case 3: Moving Plane</a:t>
            </a:r>
          </a:p>
        </p:txBody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60198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Planes are common in the man-made world</a:t>
            </a:r>
          </a:p>
          <a:p>
            <a:pPr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Motion Field (approximation)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Given small motion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a quadratic polynomial in image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Image Transformation between two frames (accurate)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Any amount of motion (arbitrary)</a:t>
            </a:r>
          </a:p>
          <a:p>
            <a:pPr lvl="1">
              <a:lnSpc>
                <a:spcPct val="90000"/>
              </a:lnSpc>
            </a:pPr>
            <a:r>
              <a:rPr lang="en-US" sz="1800" dirty="0" err="1">
                <a:cs typeface="Times New Roman" pitchFamily="18" charset="0"/>
              </a:rPr>
              <a:t>Homography</a:t>
            </a:r>
            <a:r>
              <a:rPr lang="en-US" sz="1800" dirty="0">
                <a:cs typeface="Times New Roman" pitchFamily="18" charset="0"/>
              </a:rPr>
              <a:t> (3x3 matrix) for all points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See Topic 5 Camera Models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Image Mosaicing for a planar scene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Aerial image sequence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Video of blackboard</a:t>
            </a:r>
          </a:p>
        </p:txBody>
      </p:sp>
      <p:graphicFrame>
        <p:nvGraphicFramePr>
          <p:cNvPr id="1110016" name="Object 0"/>
          <p:cNvGraphicFramePr>
            <a:graphicFrameLocks noChangeAspect="1"/>
          </p:cNvGraphicFramePr>
          <p:nvPr/>
        </p:nvGraphicFramePr>
        <p:xfrm>
          <a:off x="5715000" y="1066800"/>
          <a:ext cx="2165350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36033" imgH="444307" progId="Equation.3">
                  <p:embed/>
                </p:oleObj>
              </mc:Choice>
              <mc:Fallback>
                <p:oleObj name="Equation" r:id="rId3" imgW="1536033" imgH="444307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066800"/>
                        <a:ext cx="2165350" cy="625475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0017" name="Object 1"/>
          <p:cNvGraphicFramePr>
            <a:graphicFrameLocks noChangeAspect="1"/>
          </p:cNvGraphicFramePr>
          <p:nvPr/>
        </p:nvGraphicFramePr>
        <p:xfrm>
          <a:off x="3733800" y="1219200"/>
          <a:ext cx="80645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71252" imgH="241195" progId="Equation.3">
                  <p:embed/>
                </p:oleObj>
              </mc:Choice>
              <mc:Fallback>
                <p:oleObj name="Equation" r:id="rId5" imgW="571252" imgH="241195" progId="Equation.3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219200"/>
                        <a:ext cx="806450" cy="339725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=""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6534" name="AutoShape 6"/>
          <p:cNvSpPr>
            <a:spLocks noChangeArrowheads="1"/>
          </p:cNvSpPr>
          <p:nvPr/>
        </p:nvSpPr>
        <p:spPr bwMode="auto">
          <a:xfrm>
            <a:off x="4800600" y="1295400"/>
            <a:ext cx="762000" cy="228600"/>
          </a:xfrm>
          <a:prstGeom prst="rightArrow">
            <a:avLst>
              <a:gd name="adj1" fmla="val 50000"/>
              <a:gd name="adj2" fmla="val 8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10018" name="Object 2"/>
          <p:cNvGraphicFramePr>
            <a:graphicFrameLocks noChangeAspect="1"/>
          </p:cNvGraphicFramePr>
          <p:nvPr/>
        </p:nvGraphicFramePr>
        <p:xfrm>
          <a:off x="3381375" y="1981200"/>
          <a:ext cx="5762625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394200" imgH="762000" progId="Equation.3">
                  <p:embed/>
                </p:oleObj>
              </mc:Choice>
              <mc:Fallback>
                <p:oleObj name="Equation" r:id="rId7" imgW="4394200" imgH="7620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1375" y="1981200"/>
                        <a:ext cx="5762625" cy="1001713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6536" name="AutoShape 8"/>
          <p:cNvSpPr>
            <a:spLocks noChangeArrowheads="1"/>
          </p:cNvSpPr>
          <p:nvPr/>
        </p:nvSpPr>
        <p:spPr bwMode="auto">
          <a:xfrm>
            <a:off x="6248400" y="30480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10019" name="Object 3"/>
          <p:cNvGraphicFramePr>
            <a:graphicFrameLocks noChangeAspect="1"/>
          </p:cNvGraphicFramePr>
          <p:nvPr/>
        </p:nvGraphicFramePr>
        <p:xfrm>
          <a:off x="5638800" y="4724400"/>
          <a:ext cx="16002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494870" imgH="203024" progId="Equation.3">
                  <p:embed/>
                </p:oleObj>
              </mc:Choice>
              <mc:Fallback>
                <p:oleObj name="Equation" r:id="rId9" imgW="494870" imgH="203024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724400"/>
                        <a:ext cx="1600200" cy="657225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6538" name="Rectangle 10"/>
          <p:cNvSpPr>
            <a:spLocks noChangeArrowheads="1"/>
          </p:cNvSpPr>
          <p:nvPr/>
        </p:nvSpPr>
        <p:spPr bwMode="auto">
          <a:xfrm>
            <a:off x="3505200" y="3505200"/>
            <a:ext cx="5410200" cy="609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6539" name="Text Box 11"/>
          <p:cNvSpPr txBox="1">
            <a:spLocks noChangeArrowheads="1"/>
          </p:cNvSpPr>
          <p:nvPr/>
        </p:nvSpPr>
        <p:spPr bwMode="auto">
          <a:xfrm>
            <a:off x="3581400" y="3657600"/>
            <a:ext cx="53340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Only has 8 independent parameters (write it out!)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 dirty="0"/>
              <a:t>Special Cases: A Summary</a:t>
            </a:r>
          </a:p>
        </p:txBody>
      </p:sp>
      <p:sp>
        <p:nvSpPr>
          <p:cNvPr id="107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Pure Translation</a:t>
            </a:r>
          </a:p>
          <a:p>
            <a:pPr lvl="1"/>
            <a:r>
              <a:rPr lang="en-US" dirty="0">
                <a:cs typeface="Times New Roman" pitchFamily="18" charset="0"/>
              </a:rPr>
              <a:t>Vanishing point and FOE (focus of expansion)</a:t>
            </a:r>
          </a:p>
          <a:p>
            <a:pPr lvl="1"/>
            <a:r>
              <a:rPr lang="en-US" dirty="0">
                <a:cs typeface="Times New Roman" pitchFamily="18" charset="0"/>
              </a:rPr>
              <a:t>Only translation contributes to depth estimation</a:t>
            </a:r>
          </a:p>
          <a:p>
            <a:r>
              <a:rPr lang="en-US" dirty="0">
                <a:cs typeface="Times New Roman" pitchFamily="18" charset="0"/>
              </a:rPr>
              <a:t>Pure Rotation</a:t>
            </a:r>
          </a:p>
          <a:p>
            <a:pPr lvl="1"/>
            <a:r>
              <a:rPr lang="en-US" dirty="0">
                <a:cs typeface="Times New Roman" pitchFamily="18" charset="0"/>
              </a:rPr>
              <a:t>Does not carry 3D information</a:t>
            </a:r>
          </a:p>
          <a:p>
            <a:pPr lvl="1"/>
            <a:r>
              <a:rPr lang="en-US" dirty="0">
                <a:cs typeface="Times New Roman" pitchFamily="18" charset="0"/>
              </a:rPr>
              <a:t>Motion field: a quadratic polynomial in image, or </a:t>
            </a:r>
          </a:p>
          <a:p>
            <a:pPr lvl="1"/>
            <a:r>
              <a:rPr lang="en-US" dirty="0">
                <a:cs typeface="Times New Roman" pitchFamily="18" charset="0"/>
              </a:rPr>
              <a:t>Transform: </a:t>
            </a:r>
            <a:r>
              <a:rPr lang="en-US" dirty="0" err="1">
                <a:cs typeface="Times New Roman" pitchFamily="18" charset="0"/>
              </a:rPr>
              <a:t>Homography</a:t>
            </a:r>
            <a:r>
              <a:rPr lang="en-US" dirty="0">
                <a:cs typeface="Times New Roman" pitchFamily="18" charset="0"/>
              </a:rPr>
              <a:t> (3x3 matrix R) for all points</a:t>
            </a:r>
          </a:p>
          <a:p>
            <a:pPr lvl="1"/>
            <a:r>
              <a:rPr lang="en-US" dirty="0">
                <a:cs typeface="Times New Roman" pitchFamily="18" charset="0"/>
              </a:rPr>
              <a:t>Image mosaicing from a rotating camera</a:t>
            </a:r>
          </a:p>
          <a:p>
            <a:r>
              <a:rPr lang="en-US" dirty="0">
                <a:cs typeface="Times New Roman" pitchFamily="18" charset="0"/>
              </a:rPr>
              <a:t>Moving Plane</a:t>
            </a:r>
          </a:p>
          <a:p>
            <a:pPr lvl="1"/>
            <a:r>
              <a:rPr lang="en-US" dirty="0">
                <a:cs typeface="Times New Roman" pitchFamily="18" charset="0"/>
              </a:rPr>
              <a:t>Motion field is a quadratic polynomial in image, or</a:t>
            </a:r>
          </a:p>
          <a:p>
            <a:pPr lvl="1"/>
            <a:r>
              <a:rPr lang="en-US" dirty="0">
                <a:cs typeface="Times New Roman" pitchFamily="18" charset="0"/>
              </a:rPr>
              <a:t>Transform: </a:t>
            </a:r>
            <a:r>
              <a:rPr lang="en-US" dirty="0" err="1">
                <a:cs typeface="Times New Roman" pitchFamily="18" charset="0"/>
              </a:rPr>
              <a:t>Homography</a:t>
            </a:r>
            <a:r>
              <a:rPr lang="en-US" dirty="0">
                <a:cs typeface="Times New Roman" pitchFamily="18" charset="0"/>
              </a:rPr>
              <a:t> (3x3 matrix A) for all points</a:t>
            </a:r>
          </a:p>
          <a:p>
            <a:pPr lvl="1"/>
            <a:r>
              <a:rPr lang="en-US" dirty="0">
                <a:cs typeface="Times New Roman" pitchFamily="18" charset="0"/>
              </a:rPr>
              <a:t>Image mosaicing for a planar scene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15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500" name="Rectangle 12"/>
          <p:cNvSpPr>
            <a:spLocks noGrp="1" noChangeArrowheads="1"/>
          </p:cNvSpPr>
          <p:nvPr>
            <p:ph type="title"/>
          </p:nvPr>
        </p:nvSpPr>
        <p:spPr>
          <a:xfrm>
            <a:off x="6294438" y="381000"/>
            <a:ext cx="2849562" cy="533400"/>
          </a:xfrm>
        </p:spPr>
        <p:txBody>
          <a:bodyPr/>
          <a:lstStyle/>
          <a:p>
            <a:r>
              <a:rPr lang="en-US" sz="3200">
                <a:solidFill>
                  <a:srgbClr val="969696"/>
                </a:solidFill>
              </a:rPr>
              <a:t>3D Vision</a:t>
            </a:r>
          </a:p>
        </p:txBody>
      </p:sp>
      <p:sp>
        <p:nvSpPr>
          <p:cNvPr id="191501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0" y="3429000"/>
            <a:ext cx="4572000" cy="1093788"/>
          </a:xfrm>
        </p:spPr>
        <p:txBody>
          <a:bodyPr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D82204"/>
                </a:solidFill>
              </a:rPr>
              <a:t>Topic 4 of Part II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D82204"/>
                </a:solidFill>
              </a:rPr>
              <a:t>Visual Motion</a:t>
            </a:r>
          </a:p>
        </p:txBody>
      </p:sp>
      <p:sp>
        <p:nvSpPr>
          <p:cNvPr id="191502" name="Rectangle 14"/>
          <p:cNvSpPr>
            <a:spLocks noChangeArrowheads="1"/>
          </p:cNvSpPr>
          <p:nvPr/>
        </p:nvSpPr>
        <p:spPr bwMode="auto">
          <a:xfrm>
            <a:off x="3599627" y="1420813"/>
            <a:ext cx="1943160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800" b="0" i="1" dirty="0">
                <a:solidFill>
                  <a:srgbClr val="0066FF"/>
                </a:solidFill>
              </a:rPr>
              <a:t>CSC I6716</a:t>
            </a:r>
          </a:p>
          <a:p>
            <a:pPr algn="ctr"/>
            <a:r>
              <a:rPr lang="en-US" sz="2800" b="0" i="1" dirty="0">
                <a:solidFill>
                  <a:srgbClr val="0066FF"/>
                </a:solidFill>
              </a:rPr>
              <a:t>Fall 2023</a:t>
            </a:r>
          </a:p>
        </p:txBody>
      </p:sp>
      <p:pic>
        <p:nvPicPr>
          <p:cNvPr id="191508" name="vtswings.mpeg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3048000"/>
            <a:ext cx="2667000" cy="1817688"/>
          </a:xfrm>
          <a:prstGeom prst="rect">
            <a:avLst/>
          </a:prstGeom>
          <a:noFill/>
        </p:spPr>
      </p:pic>
      <p:sp>
        <p:nvSpPr>
          <p:cNvPr id="191511" name="Text Box 23"/>
          <p:cNvSpPr txBox="1">
            <a:spLocks noChangeArrowheads="1"/>
          </p:cNvSpPr>
          <p:nvPr/>
        </p:nvSpPr>
        <p:spPr bwMode="auto">
          <a:xfrm>
            <a:off x="0" y="6400800"/>
            <a:ext cx="8610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Cover Image/video credits: Rick Szeliski, MSR</a:t>
            </a:r>
          </a:p>
        </p:txBody>
      </p:sp>
      <p:sp>
        <p:nvSpPr>
          <p:cNvPr id="191513" name="Rectangle 25"/>
          <p:cNvSpPr>
            <a:spLocks noChangeArrowheads="1"/>
          </p:cNvSpPr>
          <p:nvPr/>
        </p:nvSpPr>
        <p:spPr bwMode="auto">
          <a:xfrm>
            <a:off x="228600" y="5791200"/>
            <a:ext cx="891540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b="1" i="1" dirty="0">
                <a:solidFill>
                  <a:schemeClr val="accent1"/>
                </a:solidFill>
              </a:rPr>
              <a:t>Zhigang Zhu, City College of New York  zzhu@ccny.cuny.edu</a:t>
            </a:r>
          </a:p>
        </p:txBody>
      </p:sp>
    </p:spTree>
    <p:extLst>
      <p:ext uri="{BB962C8B-B14F-4D97-AF65-F5344CB8AC3E}">
        <p14:creationId xmlns:p14="http://schemas.microsoft.com/office/powerpoint/2010/main" val="42939858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999" fill="hold"/>
                                        <p:tgtEl>
                                          <p:spTgt spid="1915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9150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15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9150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508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 dirty="0"/>
              <a:t>Motion Parallax</a:t>
            </a:r>
          </a:p>
        </p:txBody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[Observation 1]  The relative motion field of two instantaneously coincident points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Does not depend on the rotational component of motion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Points towards (away from) the vanishing point of the translation direction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[Observation 2] The motion field of two frames after rotation compensation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only includes the translation component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points towards (away from) the vanishing point p0 ( the </a:t>
            </a:r>
            <a:r>
              <a:rPr lang="en-US" sz="2000" dirty="0">
                <a:solidFill>
                  <a:srgbClr val="D82204"/>
                </a:solidFill>
                <a:cs typeface="Times New Roman" pitchFamily="18" charset="0"/>
              </a:rPr>
              <a:t>instantaneous </a:t>
            </a:r>
            <a:r>
              <a:rPr lang="en-US" sz="2000" dirty="0" err="1">
                <a:solidFill>
                  <a:srgbClr val="D82204"/>
                </a:solidFill>
                <a:cs typeface="Times New Roman" pitchFamily="18" charset="0"/>
              </a:rPr>
              <a:t>epipole</a:t>
            </a:r>
            <a:r>
              <a:rPr lang="en-US" sz="2000" dirty="0">
                <a:cs typeface="Times New Roman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the length of each motion vector is inversely proportional to the depth, and also proportional to the distance from point p to the vanishing point p0 of the translation direction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D82204"/>
                </a:solidFill>
                <a:cs typeface="Times New Roman" pitchFamily="18" charset="0"/>
              </a:rPr>
              <a:t>Question: how to remove rotation?</a:t>
            </a:r>
            <a:r>
              <a:rPr lang="en-US" sz="2000" dirty="0">
                <a:cs typeface="Times New Roman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Active vision : rotation known approximately?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5638800" y="285750"/>
            <a:ext cx="3467100" cy="609600"/>
          </a:xfrm>
        </p:spPr>
        <p:txBody>
          <a:bodyPr/>
          <a:lstStyle/>
          <a:p>
            <a:r>
              <a:rPr lang="en-US"/>
              <a:t>Outline of Motion </a:t>
            </a:r>
          </a:p>
        </p:txBody>
      </p:sp>
      <p:sp>
        <p:nvSpPr>
          <p:cNvPr id="66867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001000" cy="5791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Problems and Applications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The importance of visual motion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Problem Statement</a:t>
            </a:r>
            <a:endParaRPr lang="en-US" sz="3400" dirty="0"/>
          </a:p>
          <a:p>
            <a:pPr>
              <a:lnSpc>
                <a:spcPct val="90000"/>
              </a:lnSpc>
            </a:pPr>
            <a:r>
              <a:rPr lang="en-US" sz="2000" dirty="0"/>
              <a:t>The Motion Field of Rigid Motion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Basics – Notations and Equations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Three Important Special Cases: Translation, Rotation and Moving Plane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Motion Parallax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Optical Flow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Optical flow equation and the aperture problem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Estimating optical flow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3D motion &amp; structure from optical flow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Feature-based Approach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Two-frame algorithm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Multi-frame  algorithm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Structure from motion – Factorization method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Advanced Topics </a:t>
            </a:r>
          </a:p>
          <a:p>
            <a:pPr lvl="1">
              <a:lnSpc>
                <a:spcPct val="90000"/>
              </a:lnSpc>
            </a:pPr>
            <a:r>
              <a:rPr lang="en-US" sz="1600" dirty="0" err="1"/>
              <a:t>Spatio</a:t>
            </a:r>
            <a:r>
              <a:rPr lang="en-US" sz="1600" dirty="0"/>
              <a:t>-Temporal Image and </a:t>
            </a:r>
            <a:r>
              <a:rPr lang="en-US" sz="1600" dirty="0" err="1"/>
              <a:t>Epipolar</a:t>
            </a:r>
            <a:r>
              <a:rPr lang="en-US" sz="1600" dirty="0"/>
              <a:t> Plane Image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Video </a:t>
            </a:r>
            <a:r>
              <a:rPr lang="en-US" sz="1600" dirty="0" err="1"/>
              <a:t>Mosaicing</a:t>
            </a:r>
            <a:r>
              <a:rPr lang="en-US" sz="1600" dirty="0"/>
              <a:t> and Panorama Generation</a:t>
            </a:r>
          </a:p>
          <a:p>
            <a:pPr lvl="1">
              <a:lnSpc>
                <a:spcPct val="90000"/>
              </a:lnSpc>
            </a:pPr>
            <a:r>
              <a:rPr lang="en-US" sz="1600" dirty="0"/>
              <a:t>Motion-based Segmentation and Layered Representation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/>
              <a:t>Motion Parallax</a:t>
            </a:r>
          </a:p>
        </p:txBody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848600" cy="1981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endParaRPr lang="en-US" sz="20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[Observation 1]  The relative motion field of two instantaneously coincident points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Does not depend on the rotational component of motion</a:t>
            </a:r>
          </a:p>
          <a:p>
            <a:pPr lvl="1">
              <a:lnSpc>
                <a:spcPct val="90000"/>
              </a:lnSpc>
            </a:pPr>
            <a:r>
              <a:rPr lang="en-US" sz="2000">
                <a:cs typeface="Times New Roman" pitchFamily="18" charset="0"/>
              </a:rPr>
              <a:t>Points towards (away from) the vanishing point of the translation direction (the instantaneous epipole)</a:t>
            </a:r>
          </a:p>
          <a:p>
            <a:pPr lvl="1">
              <a:lnSpc>
                <a:spcPct val="90000"/>
              </a:lnSpc>
            </a:pPr>
            <a:endParaRPr lang="en-US" sz="2000">
              <a:cs typeface="Times New Roman" pitchFamily="18" charset="0"/>
            </a:endParaRPr>
          </a:p>
        </p:txBody>
      </p:sp>
      <p:sp>
        <p:nvSpPr>
          <p:cNvPr id="1074188" name="Text Box 12"/>
          <p:cNvSpPr txBox="1">
            <a:spLocks noChangeArrowheads="1"/>
          </p:cNvSpPr>
          <p:nvPr/>
        </p:nvSpPr>
        <p:spPr bwMode="auto">
          <a:xfrm>
            <a:off x="457200" y="3657600"/>
            <a:ext cx="3352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At instant t, three pairs of points happen to be coincident</a:t>
            </a:r>
          </a:p>
        </p:txBody>
      </p:sp>
      <p:sp>
        <p:nvSpPr>
          <p:cNvPr id="1074189" name="Text Box 13"/>
          <p:cNvSpPr txBox="1">
            <a:spLocks noChangeArrowheads="1"/>
          </p:cNvSpPr>
          <p:nvPr/>
        </p:nvSpPr>
        <p:spPr bwMode="auto">
          <a:xfrm>
            <a:off x="381000" y="4495800"/>
            <a:ext cx="350520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difference of the motion vectors of each pair cancels the rotational components</a:t>
            </a:r>
          </a:p>
        </p:txBody>
      </p:sp>
      <p:sp>
        <p:nvSpPr>
          <p:cNvPr id="1074190" name="Text Box 14"/>
          <p:cNvSpPr txBox="1">
            <a:spLocks noChangeArrowheads="1"/>
          </p:cNvSpPr>
          <p:nvPr/>
        </p:nvSpPr>
        <p:spPr bwMode="auto">
          <a:xfrm>
            <a:off x="304800" y="5638800"/>
            <a:ext cx="365760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. … and the </a:t>
            </a:r>
            <a:r>
              <a:rPr lang="en-US" dirty="0">
                <a:solidFill>
                  <a:srgbClr val="D82204"/>
                </a:solidFill>
              </a:rPr>
              <a:t>relative motion field</a:t>
            </a:r>
            <a:r>
              <a:rPr lang="en-US" dirty="0"/>
              <a:t> point in ( towards or away from) the VP of the </a:t>
            </a:r>
            <a:r>
              <a:rPr lang="en-US"/>
              <a:t>translational direction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4191000" y="3505200"/>
            <a:ext cx="4154488" cy="3124200"/>
            <a:chOff x="4191000" y="3505200"/>
            <a:chExt cx="4154488" cy="3124200"/>
          </a:xfrm>
        </p:grpSpPr>
        <p:sp>
          <p:nvSpPr>
            <p:cNvPr id="1074180" name="Rectangle 4"/>
            <p:cNvSpPr>
              <a:spLocks noChangeArrowheads="1"/>
            </p:cNvSpPr>
            <p:nvPr/>
          </p:nvSpPr>
          <p:spPr bwMode="auto">
            <a:xfrm>
              <a:off x="4191000" y="3505200"/>
              <a:ext cx="4114800" cy="312420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74181" name="Group 5"/>
            <p:cNvGrpSpPr>
              <a:grpSpLocks/>
            </p:cNvGrpSpPr>
            <p:nvPr/>
          </p:nvGrpSpPr>
          <p:grpSpPr bwMode="auto">
            <a:xfrm>
              <a:off x="5276850" y="4495800"/>
              <a:ext cx="2754313" cy="1600200"/>
              <a:chOff x="3305" y="2640"/>
              <a:chExt cx="1735" cy="1008"/>
            </a:xfrm>
          </p:grpSpPr>
          <p:sp>
            <p:nvSpPr>
              <p:cNvPr id="1074182" name="Rectangle 6"/>
              <p:cNvSpPr>
                <a:spLocks noChangeArrowheads="1"/>
              </p:cNvSpPr>
              <p:nvPr/>
            </p:nvSpPr>
            <p:spPr bwMode="auto">
              <a:xfrm>
                <a:off x="3914" y="3317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74183" name="Group 7"/>
              <p:cNvGrpSpPr>
                <a:grpSpLocks/>
              </p:cNvGrpSpPr>
              <p:nvPr/>
            </p:nvGrpSpPr>
            <p:grpSpPr bwMode="auto">
              <a:xfrm>
                <a:off x="3305" y="2640"/>
                <a:ext cx="1735" cy="1008"/>
                <a:chOff x="3305" y="2640"/>
                <a:chExt cx="1735" cy="1008"/>
              </a:xfrm>
            </p:grpSpPr>
            <p:sp>
              <p:nvSpPr>
                <p:cNvPr id="1074184" name="Line 8"/>
                <p:cNvSpPr>
                  <a:spLocks noChangeShapeType="1"/>
                </p:cNvSpPr>
                <p:nvPr/>
              </p:nvSpPr>
              <p:spPr bwMode="auto">
                <a:xfrm>
                  <a:off x="3530" y="2640"/>
                  <a:ext cx="425" cy="719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prstDash val="dash"/>
                  <a:round/>
                  <a:headEnd type="none" w="sm" len="sm"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18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032" y="3072"/>
                  <a:ext cx="1008" cy="21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1600">
                      <a:solidFill>
                        <a:srgbClr val="D82204"/>
                      </a:solidFill>
                    </a:rPr>
                    <a:t>Epipole (x</a:t>
                  </a:r>
                  <a:r>
                    <a:rPr lang="en-US" sz="1600" baseline="-25000">
                      <a:solidFill>
                        <a:srgbClr val="D82204"/>
                      </a:solidFill>
                    </a:rPr>
                    <a:t>0</a:t>
                  </a:r>
                  <a:r>
                    <a:rPr lang="en-US" sz="1600">
                      <a:solidFill>
                        <a:srgbClr val="D82204"/>
                      </a:solidFill>
                    </a:rPr>
                    <a:t>, y</a:t>
                  </a:r>
                  <a:r>
                    <a:rPr lang="en-US" sz="1600" baseline="-25000">
                      <a:solidFill>
                        <a:srgbClr val="D82204"/>
                      </a:solidFill>
                    </a:rPr>
                    <a:t>0</a:t>
                  </a:r>
                  <a:r>
                    <a:rPr lang="en-US" sz="1600">
                      <a:solidFill>
                        <a:srgbClr val="D82204"/>
                      </a:solidFill>
                    </a:rPr>
                    <a:t>)</a:t>
                  </a:r>
                </a:p>
              </p:txBody>
            </p:sp>
            <p:sp>
              <p:nvSpPr>
                <p:cNvPr id="1074186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3305" y="3377"/>
                  <a:ext cx="623" cy="269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prstDash val="dash"/>
                  <a:round/>
                  <a:headEnd type="none" w="sm" len="sm"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187" name="Line 11"/>
                <p:cNvSpPr>
                  <a:spLocks noChangeShapeType="1"/>
                </p:cNvSpPr>
                <p:nvPr/>
              </p:nvSpPr>
              <p:spPr bwMode="auto">
                <a:xfrm flipH="1" flipV="1">
                  <a:off x="3962" y="3355"/>
                  <a:ext cx="790" cy="293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prstDash val="dash"/>
                  <a:round/>
                  <a:headEnd type="none" w="sm" len="sm"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74192" name="Group 16"/>
            <p:cNvGrpSpPr>
              <a:grpSpLocks/>
            </p:cNvGrpSpPr>
            <p:nvPr/>
          </p:nvGrpSpPr>
          <p:grpSpPr bwMode="auto">
            <a:xfrm>
              <a:off x="5257800" y="4495800"/>
              <a:ext cx="2209800" cy="1600200"/>
              <a:chOff x="3312" y="2640"/>
              <a:chExt cx="1392" cy="1008"/>
            </a:xfrm>
          </p:grpSpPr>
          <p:sp>
            <p:nvSpPr>
              <p:cNvPr id="1074193" name="Line 17"/>
              <p:cNvSpPr>
                <a:spLocks noChangeShapeType="1"/>
              </p:cNvSpPr>
              <p:nvPr/>
            </p:nvSpPr>
            <p:spPr bwMode="auto">
              <a:xfrm>
                <a:off x="3552" y="2640"/>
                <a:ext cx="162" cy="285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round/>
                <a:headEnd type="none" w="sm" len="sm"/>
                <a:tailEnd type="triangle" w="lg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194" name="Line 18"/>
              <p:cNvSpPr>
                <a:spLocks noChangeShapeType="1"/>
              </p:cNvSpPr>
              <p:nvPr/>
            </p:nvSpPr>
            <p:spPr bwMode="auto">
              <a:xfrm flipH="1" flipV="1">
                <a:off x="4416" y="3504"/>
                <a:ext cx="288" cy="144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round/>
                <a:headEnd type="none" w="sm" len="sm"/>
                <a:tailEnd type="triangle" w="lg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195" name="Line 19"/>
              <p:cNvSpPr>
                <a:spLocks noChangeShapeType="1"/>
              </p:cNvSpPr>
              <p:nvPr/>
            </p:nvSpPr>
            <p:spPr bwMode="auto">
              <a:xfrm flipV="1">
                <a:off x="3312" y="3552"/>
                <a:ext cx="240" cy="96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round/>
                <a:headEnd type="none" w="sm" len="sm"/>
                <a:tailEnd type="triangle" w="lg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74196" name="Group 20"/>
            <p:cNvGrpSpPr>
              <a:grpSpLocks/>
            </p:cNvGrpSpPr>
            <p:nvPr/>
          </p:nvGrpSpPr>
          <p:grpSpPr bwMode="auto">
            <a:xfrm>
              <a:off x="5194300" y="3533775"/>
              <a:ext cx="3148013" cy="2628900"/>
              <a:chOff x="3272" y="2226"/>
              <a:chExt cx="1983" cy="1656"/>
            </a:xfrm>
          </p:grpSpPr>
          <p:grpSp>
            <p:nvGrpSpPr>
              <p:cNvPr id="1074197" name="Group 21"/>
              <p:cNvGrpSpPr>
                <a:grpSpLocks/>
              </p:cNvGrpSpPr>
              <p:nvPr/>
            </p:nvGrpSpPr>
            <p:grpSpPr bwMode="auto">
              <a:xfrm>
                <a:off x="3272" y="3502"/>
                <a:ext cx="280" cy="380"/>
                <a:chOff x="3272" y="3502"/>
                <a:chExt cx="280" cy="380"/>
              </a:xfrm>
            </p:grpSpPr>
            <p:sp>
              <p:nvSpPr>
                <p:cNvPr id="1074198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3295" y="3502"/>
                  <a:ext cx="257" cy="349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199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3299" y="3569"/>
                  <a:ext cx="1" cy="275"/>
                </a:xfrm>
                <a:prstGeom prst="line">
                  <a:avLst/>
                </a:prstGeom>
                <a:noFill/>
                <a:ln w="25400">
                  <a:solidFill>
                    <a:srgbClr val="D82204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200" name="Oval 24"/>
                <p:cNvSpPr>
                  <a:spLocks noChangeArrowheads="1"/>
                </p:cNvSpPr>
                <p:nvPr/>
              </p:nvSpPr>
              <p:spPr bwMode="auto">
                <a:xfrm>
                  <a:off x="3272" y="3780"/>
                  <a:ext cx="79" cy="85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201" name="Oval 25"/>
                <p:cNvSpPr>
                  <a:spLocks noChangeArrowheads="1"/>
                </p:cNvSpPr>
                <p:nvPr/>
              </p:nvSpPr>
              <p:spPr bwMode="auto">
                <a:xfrm>
                  <a:off x="3281" y="3797"/>
                  <a:ext cx="79" cy="85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74202" name="Group 26"/>
              <p:cNvGrpSpPr>
                <a:grpSpLocks/>
              </p:cNvGrpSpPr>
              <p:nvPr/>
            </p:nvGrpSpPr>
            <p:grpSpPr bwMode="auto">
              <a:xfrm>
                <a:off x="3526" y="2226"/>
                <a:ext cx="628" cy="655"/>
                <a:chOff x="3526" y="2226"/>
                <a:chExt cx="628" cy="655"/>
              </a:xfrm>
            </p:grpSpPr>
            <p:sp>
              <p:nvSpPr>
                <p:cNvPr id="1074203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3578" y="2538"/>
                  <a:ext cx="576" cy="288"/>
                </a:xfrm>
                <a:prstGeom prst="line">
                  <a:avLst/>
                </a:prstGeom>
                <a:noFill/>
                <a:ln w="25400">
                  <a:solidFill>
                    <a:srgbClr val="D82204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204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3573" y="2226"/>
                  <a:ext cx="430" cy="59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205" name="Oval 29"/>
                <p:cNvSpPr>
                  <a:spLocks noChangeArrowheads="1"/>
                </p:cNvSpPr>
                <p:nvPr/>
              </p:nvSpPr>
              <p:spPr bwMode="auto">
                <a:xfrm>
                  <a:off x="3530" y="2778"/>
                  <a:ext cx="79" cy="85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206" name="Oval 30"/>
                <p:cNvSpPr>
                  <a:spLocks noChangeArrowheads="1"/>
                </p:cNvSpPr>
                <p:nvPr/>
              </p:nvSpPr>
              <p:spPr bwMode="auto">
                <a:xfrm>
                  <a:off x="3526" y="2796"/>
                  <a:ext cx="79" cy="85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74207" name="Group 31"/>
              <p:cNvGrpSpPr>
                <a:grpSpLocks/>
              </p:cNvGrpSpPr>
              <p:nvPr/>
            </p:nvGrpSpPr>
            <p:grpSpPr bwMode="auto">
              <a:xfrm>
                <a:off x="4653" y="3550"/>
                <a:ext cx="602" cy="325"/>
                <a:chOff x="4653" y="3550"/>
                <a:chExt cx="602" cy="325"/>
              </a:xfrm>
            </p:grpSpPr>
            <p:sp>
              <p:nvSpPr>
                <p:cNvPr id="1074208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4679" y="3694"/>
                  <a:ext cx="576" cy="144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209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4679" y="3550"/>
                  <a:ext cx="240" cy="288"/>
                </a:xfrm>
                <a:prstGeom prst="line">
                  <a:avLst/>
                </a:prstGeom>
                <a:noFill/>
                <a:ln w="25400">
                  <a:solidFill>
                    <a:srgbClr val="D82204"/>
                  </a:solidFill>
                  <a:round/>
                  <a:headEnd type="none" w="sm" len="sm"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4210" name="Oval 34"/>
                <p:cNvSpPr>
                  <a:spLocks noChangeArrowheads="1"/>
                </p:cNvSpPr>
                <p:nvPr/>
              </p:nvSpPr>
              <p:spPr bwMode="auto">
                <a:xfrm>
                  <a:off x="4653" y="3790"/>
                  <a:ext cx="79" cy="85"/>
                </a:xfrm>
                <a:prstGeom prst="ellipse">
                  <a:avLst/>
                </a:prstGeom>
                <a:solidFill>
                  <a:schemeClr val="accent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211" name="Oval 35"/>
                <p:cNvSpPr>
                  <a:spLocks noChangeArrowheads="1"/>
                </p:cNvSpPr>
                <p:nvPr/>
              </p:nvSpPr>
              <p:spPr bwMode="auto">
                <a:xfrm>
                  <a:off x="4679" y="3790"/>
                  <a:ext cx="79" cy="85"/>
                </a:xfrm>
                <a:prstGeom prst="ellipse">
                  <a:avLst/>
                </a:prstGeom>
                <a:solidFill>
                  <a:srgbClr val="FFFF00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074212" name="Group 36"/>
            <p:cNvGrpSpPr>
              <a:grpSpLocks/>
            </p:cNvGrpSpPr>
            <p:nvPr/>
          </p:nvGrpSpPr>
          <p:grpSpPr bwMode="auto">
            <a:xfrm>
              <a:off x="5257800" y="3581400"/>
              <a:ext cx="3000375" cy="2292350"/>
              <a:chOff x="3312" y="2256"/>
              <a:chExt cx="1890" cy="1444"/>
            </a:xfrm>
          </p:grpSpPr>
          <p:sp>
            <p:nvSpPr>
              <p:cNvPr id="1074213" name="Line 37"/>
              <p:cNvSpPr>
                <a:spLocks noChangeShapeType="1"/>
              </p:cNvSpPr>
              <p:nvPr/>
            </p:nvSpPr>
            <p:spPr bwMode="auto">
              <a:xfrm>
                <a:off x="4005" y="2256"/>
                <a:ext cx="162" cy="285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prstDash val="sysDot"/>
                <a:round/>
                <a:headEnd type="none" w="sm" len="sm"/>
                <a:tailEnd type="triangle" w="lg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214" name="Line 38"/>
              <p:cNvSpPr>
                <a:spLocks noChangeShapeType="1"/>
              </p:cNvSpPr>
              <p:nvPr/>
            </p:nvSpPr>
            <p:spPr bwMode="auto">
              <a:xfrm flipH="1" flipV="1">
                <a:off x="4914" y="3556"/>
                <a:ext cx="288" cy="144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prstDash val="sysDot"/>
                <a:round/>
                <a:headEnd type="none" w="sm" len="sm"/>
                <a:tailEnd type="triangle" w="lg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4215" name="Line 39"/>
              <p:cNvSpPr>
                <a:spLocks noChangeShapeType="1"/>
              </p:cNvSpPr>
              <p:nvPr/>
            </p:nvSpPr>
            <p:spPr bwMode="auto">
              <a:xfrm flipV="1">
                <a:off x="3312" y="3504"/>
                <a:ext cx="240" cy="96"/>
              </a:xfrm>
              <a:prstGeom prst="line">
                <a:avLst/>
              </a:prstGeom>
              <a:noFill/>
              <a:ln w="22225">
                <a:solidFill>
                  <a:srgbClr val="0066FF"/>
                </a:solidFill>
                <a:prstDash val="sysDot"/>
                <a:round/>
                <a:headEnd type="none" w="sm" len="sm"/>
                <a:tailEnd type="triangle" w="lg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1074216" name="Object 40"/>
            <p:cNvGraphicFramePr>
              <a:graphicFrameLocks noChangeAspect="1"/>
            </p:cNvGraphicFramePr>
            <p:nvPr/>
          </p:nvGraphicFramePr>
          <p:xfrm>
            <a:off x="7086600" y="3657600"/>
            <a:ext cx="1258888" cy="649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3" imgW="889000" imgH="457200" progId="Equation.3">
                    <p:embed/>
                  </p:oleObj>
                </mc:Choice>
                <mc:Fallback>
                  <p:oleObj name="Equation" r:id="rId3" imgW="889000" imgH="457200" progId="Equation.3">
                    <p:embed/>
                    <p:pic>
                      <p:nvPicPr>
                        <p:cNvPr id="0" name="Picture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86600" y="3657600"/>
                          <a:ext cx="1258888" cy="649288"/>
                        </a:xfrm>
                        <a:prstGeom prst="rect">
                          <a:avLst/>
                        </a:prstGeom>
                        <a:solidFill>
                          <a:srgbClr val="FFCC99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4188" grpId="0" autoUpdateAnimBg="0"/>
      <p:bldP spid="1074189" grpId="0" autoUpdateAnimBg="0"/>
      <p:bldP spid="1074190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/>
              <a:t>Motion Parallax</a:t>
            </a:r>
          </a:p>
        </p:txBody>
      </p:sp>
      <p:sp>
        <p:nvSpPr>
          <p:cNvPr id="107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57912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[Observation 2] The motion field of two frames after rotation compensation 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only includes the translation component 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points towards (away from) the vanishing point p0 ( the </a:t>
            </a:r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instantaneous </a:t>
            </a:r>
            <a:r>
              <a:rPr lang="en-US" sz="1800" dirty="0" err="1">
                <a:solidFill>
                  <a:srgbClr val="D82204"/>
                </a:solidFill>
                <a:cs typeface="Times New Roman" pitchFamily="18" charset="0"/>
              </a:rPr>
              <a:t>epipole</a:t>
            </a:r>
            <a:r>
              <a:rPr lang="en-US" sz="1800" dirty="0">
                <a:cs typeface="Times New Roman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the length of each motion vector is inversely proportional to the depth, 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and also proportional to the distance from point p to the vanishing point p0 of the translation direction (if </a:t>
            </a:r>
            <a:r>
              <a:rPr lang="en-US" sz="1800" dirty="0" err="1">
                <a:cs typeface="Times New Roman" pitchFamily="18" charset="0"/>
              </a:rPr>
              <a:t>Tz</a:t>
            </a:r>
            <a:r>
              <a:rPr lang="en-US" sz="1800" dirty="0">
                <a:cs typeface="Times New Roman" pitchFamily="18" charset="0"/>
              </a:rPr>
              <a:t> &lt;&gt; 0) </a:t>
            </a:r>
          </a:p>
          <a:p>
            <a:pPr lvl="1">
              <a:lnSpc>
                <a:spcPct val="90000"/>
              </a:lnSpc>
            </a:pPr>
            <a:endParaRPr lang="en-US" sz="1800" dirty="0">
              <a:solidFill>
                <a:srgbClr val="D82204"/>
              </a:solidFill>
              <a:cs typeface="Times New Roman" pitchFamily="18" charset="0"/>
            </a:endParaRP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Question: how to remove rotation?</a:t>
            </a:r>
            <a:r>
              <a:rPr lang="en-US" sz="1800" dirty="0">
                <a:cs typeface="Times New Roman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Active vision : rotation known approximately?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Rotation compensation can be done by image warping after finding </a:t>
            </a:r>
            <a:r>
              <a:rPr lang="en-US" sz="1800" dirty="0">
                <a:solidFill>
                  <a:schemeClr val="tx1"/>
                </a:solidFill>
              </a:rPr>
              <a:t>three (3) pairs of coincident points</a:t>
            </a:r>
            <a:endParaRPr lang="en-US" sz="16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</p:txBody>
      </p:sp>
      <p:graphicFrame>
        <p:nvGraphicFramePr>
          <p:cNvPr id="1076228" name="Object 4"/>
          <p:cNvGraphicFramePr>
            <a:graphicFrameLocks noChangeAspect="1"/>
          </p:cNvGraphicFramePr>
          <p:nvPr/>
        </p:nvGraphicFramePr>
        <p:xfrm>
          <a:off x="6781800" y="1676400"/>
          <a:ext cx="1133475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99753" imgH="533169" progId="Equation.3">
                  <p:embed/>
                </p:oleObj>
              </mc:Choice>
              <mc:Fallback>
                <p:oleObj name="Equation" r:id="rId3" imgW="799753" imgH="533169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676400"/>
                        <a:ext cx="1133475" cy="757238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76229" name="Group 5"/>
          <p:cNvGrpSpPr>
            <a:grpSpLocks/>
          </p:cNvGrpSpPr>
          <p:nvPr/>
        </p:nvGrpSpPr>
        <p:grpSpPr bwMode="auto">
          <a:xfrm>
            <a:off x="6400800" y="2895600"/>
            <a:ext cx="2514600" cy="2362200"/>
            <a:chOff x="4032" y="1824"/>
            <a:chExt cx="1584" cy="1488"/>
          </a:xfrm>
        </p:grpSpPr>
        <p:sp>
          <p:nvSpPr>
            <p:cNvPr id="1076230" name="Rectangle 6"/>
            <p:cNvSpPr>
              <a:spLocks noChangeArrowheads="1"/>
            </p:cNvSpPr>
            <p:nvPr/>
          </p:nvSpPr>
          <p:spPr bwMode="auto">
            <a:xfrm>
              <a:off x="4032" y="1824"/>
              <a:ext cx="1584" cy="1488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76231" name="Group 7"/>
            <p:cNvGrpSpPr>
              <a:grpSpLocks/>
            </p:cNvGrpSpPr>
            <p:nvPr/>
          </p:nvGrpSpPr>
          <p:grpSpPr bwMode="auto">
            <a:xfrm>
              <a:off x="4300" y="1968"/>
              <a:ext cx="1076" cy="1056"/>
              <a:chOff x="4300" y="1968"/>
              <a:chExt cx="1076" cy="1056"/>
            </a:xfrm>
          </p:grpSpPr>
          <p:sp>
            <p:nvSpPr>
              <p:cNvPr id="1076232" name="Line 8"/>
              <p:cNvSpPr>
                <a:spLocks noChangeShapeType="1"/>
              </p:cNvSpPr>
              <p:nvPr/>
            </p:nvSpPr>
            <p:spPr bwMode="auto">
              <a:xfrm flipV="1">
                <a:off x="4300" y="2556"/>
                <a:ext cx="627" cy="374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233" name="Line 9"/>
              <p:cNvSpPr>
                <a:spLocks noChangeShapeType="1"/>
              </p:cNvSpPr>
              <p:nvPr/>
            </p:nvSpPr>
            <p:spPr bwMode="auto">
              <a:xfrm flipH="1" flipV="1">
                <a:off x="4950" y="2579"/>
                <a:ext cx="426" cy="445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76234" name="Line 10"/>
              <p:cNvSpPr>
                <a:spLocks noChangeShapeType="1"/>
              </p:cNvSpPr>
              <p:nvPr/>
            </p:nvSpPr>
            <p:spPr bwMode="auto">
              <a:xfrm flipV="1">
                <a:off x="4944" y="1968"/>
                <a:ext cx="288" cy="566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76235" name="Line 11"/>
            <p:cNvSpPr>
              <a:spLocks noChangeShapeType="1"/>
            </p:cNvSpPr>
            <p:nvPr/>
          </p:nvSpPr>
          <p:spPr bwMode="auto">
            <a:xfrm flipH="1">
              <a:off x="5094" y="1968"/>
              <a:ext cx="138" cy="270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 type="triangle" w="med" len="med"/>
              <a:tailEnd type="non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6236" name="Line 12"/>
            <p:cNvSpPr>
              <a:spLocks noChangeShapeType="1"/>
            </p:cNvSpPr>
            <p:nvPr/>
          </p:nvSpPr>
          <p:spPr bwMode="auto">
            <a:xfrm flipH="1" flipV="1">
              <a:off x="5145" y="2798"/>
              <a:ext cx="249" cy="255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 type="triangle" w="med" len="med"/>
              <a:tailEnd type="non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6237" name="Line 13"/>
            <p:cNvSpPr>
              <a:spLocks noChangeShapeType="1"/>
            </p:cNvSpPr>
            <p:nvPr/>
          </p:nvSpPr>
          <p:spPr bwMode="auto">
            <a:xfrm flipV="1">
              <a:off x="4300" y="2769"/>
              <a:ext cx="262" cy="175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 type="triangle" w="med" len="med"/>
              <a:tailEnd type="none" w="lg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6238" name="Rectangle 14"/>
            <p:cNvSpPr>
              <a:spLocks noChangeArrowheads="1"/>
            </p:cNvSpPr>
            <p:nvPr/>
          </p:nvSpPr>
          <p:spPr bwMode="auto">
            <a:xfrm>
              <a:off x="4896" y="2513"/>
              <a:ext cx="73" cy="79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239" name="Text Box 15"/>
            <p:cNvSpPr txBox="1">
              <a:spLocks noChangeArrowheads="1"/>
            </p:cNvSpPr>
            <p:nvPr/>
          </p:nvSpPr>
          <p:spPr bwMode="auto">
            <a:xfrm>
              <a:off x="5040" y="2400"/>
              <a:ext cx="43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D82204"/>
                  </a:solidFill>
                </a:rPr>
                <a:t>FOE</a:t>
              </a:r>
            </a:p>
          </p:txBody>
        </p:sp>
        <p:sp>
          <p:nvSpPr>
            <p:cNvPr id="1076240" name="Text Box 16"/>
            <p:cNvSpPr txBox="1">
              <a:spLocks noChangeArrowheads="1"/>
            </p:cNvSpPr>
            <p:nvPr/>
          </p:nvSpPr>
          <p:spPr bwMode="auto">
            <a:xfrm>
              <a:off x="4656" y="2352"/>
              <a:ext cx="432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D82204"/>
                  </a:solidFill>
                </a:rPr>
                <a:t>p</a:t>
              </a:r>
              <a:r>
                <a:rPr lang="en-US" b="1" baseline="-25000">
                  <a:solidFill>
                    <a:srgbClr val="D82204"/>
                  </a:solidFill>
                </a:rPr>
                <a:t>0</a:t>
              </a:r>
            </a:p>
          </p:txBody>
        </p:sp>
        <p:sp>
          <p:nvSpPr>
            <p:cNvPr id="1076241" name="Text Box 17"/>
            <p:cNvSpPr txBox="1">
              <a:spLocks noChangeArrowheads="1"/>
            </p:cNvSpPr>
            <p:nvPr/>
          </p:nvSpPr>
          <p:spPr bwMode="auto">
            <a:xfrm>
              <a:off x="4560" y="2736"/>
              <a:ext cx="24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D82204"/>
                  </a:solidFill>
                </a:rPr>
                <a:t>p</a:t>
              </a:r>
              <a:endParaRPr lang="en-US" b="1" baseline="-25000">
                <a:solidFill>
                  <a:srgbClr val="D82204"/>
                </a:solidFill>
              </a:endParaRPr>
            </a:p>
          </p:txBody>
        </p:sp>
        <p:sp>
          <p:nvSpPr>
            <p:cNvPr id="1076242" name="Oval 18"/>
            <p:cNvSpPr>
              <a:spLocks noChangeArrowheads="1"/>
            </p:cNvSpPr>
            <p:nvPr/>
          </p:nvSpPr>
          <p:spPr bwMode="auto">
            <a:xfrm>
              <a:off x="4518" y="2747"/>
              <a:ext cx="68" cy="6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243" name="Text Box 19"/>
            <p:cNvSpPr txBox="1">
              <a:spLocks noChangeArrowheads="1"/>
            </p:cNvSpPr>
            <p:nvPr/>
          </p:nvSpPr>
          <p:spPr bwMode="auto">
            <a:xfrm>
              <a:off x="4272" y="2880"/>
              <a:ext cx="240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>
                  <a:solidFill>
                    <a:srgbClr val="D82204"/>
                  </a:solidFill>
                </a:rPr>
                <a:t>v</a:t>
              </a:r>
              <a:endParaRPr lang="en-US" b="1" baseline="-25000">
                <a:solidFill>
                  <a:srgbClr val="D82204"/>
                </a:solidFill>
              </a:endParaRPr>
            </a:p>
          </p:txBody>
        </p:sp>
      </p:grpSp>
      <p:graphicFrame>
        <p:nvGraphicFramePr>
          <p:cNvPr id="1076244" name="Object 20"/>
          <p:cNvGraphicFramePr>
            <a:graphicFrameLocks noChangeAspect="1"/>
          </p:cNvGraphicFramePr>
          <p:nvPr/>
        </p:nvGraphicFramePr>
        <p:xfrm>
          <a:off x="6207125" y="5673725"/>
          <a:ext cx="25717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815312" imgH="393529" progId="Equation.3">
                  <p:embed/>
                </p:oleObj>
              </mc:Choice>
              <mc:Fallback>
                <p:oleObj name="Equation" r:id="rId5" imgW="1815312" imgH="393529" progId="Equation.3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25" y="5673725"/>
                        <a:ext cx="2571750" cy="558800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19800" y="285750"/>
            <a:ext cx="3086100" cy="6096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Importance of visual motion (apparent motion)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Many applications…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Problems:</a:t>
            </a:r>
          </a:p>
          <a:p>
            <a:pPr lvl="2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correspondence, reconstruction, segmentation, understanding in x-y-t space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Image motion field of rigid objects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Time derivative of both sides of the projection equation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Three important special cases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Pure translation – FOE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Pure rotation – no 3D information, but lead to mosaicing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Moving plane – </a:t>
            </a:r>
            <a:r>
              <a:rPr lang="en-US" dirty="0" err="1">
                <a:cs typeface="Times New Roman" pitchFamily="18" charset="0"/>
              </a:rPr>
              <a:t>homography</a:t>
            </a:r>
            <a:r>
              <a:rPr lang="en-US" dirty="0">
                <a:cs typeface="Times New Roman" pitchFamily="18" charset="0"/>
              </a:rPr>
              <a:t> with arbitrary motion</a:t>
            </a:r>
          </a:p>
          <a:p>
            <a:pPr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Motion parallax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Only depends on translational component of motion</a:t>
            </a:r>
          </a:p>
          <a:p>
            <a:pPr lvl="1">
              <a:lnSpc>
                <a:spcPct val="90000"/>
              </a:lnSpc>
            </a:pP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304800"/>
            <a:ext cx="4724400" cy="609600"/>
          </a:xfrm>
        </p:spPr>
        <p:txBody>
          <a:bodyPr/>
          <a:lstStyle/>
          <a:p>
            <a:r>
              <a:rPr lang="en-US" dirty="0"/>
              <a:t>Notion of Optical Flow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48006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The Notion of Optical Flow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Brightness constancy equation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Under most circumstance, the apparent brightness of moving objects remain constant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Optical Flow Equation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Relation of the apparent motion with the spatial and temporal derivatives of the image brightness</a:t>
            </a:r>
          </a:p>
          <a:p>
            <a:pPr>
              <a:lnSpc>
                <a:spcPct val="90000"/>
              </a:lnSpc>
            </a:pPr>
            <a:r>
              <a:rPr lang="en-US" sz="2200" dirty="0">
                <a:cs typeface="Times New Roman" pitchFamily="18" charset="0"/>
              </a:rPr>
              <a:t>Aperture problem</a:t>
            </a:r>
            <a:endParaRPr lang="en-US" sz="20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Only the component of the motion field in the direction of the spatial image gradient can be determined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The component in the direction perpendicular to the spatial gradient is not constrained by the optical flow equation</a:t>
            </a:r>
          </a:p>
          <a:p>
            <a:pPr lvl="1"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</p:txBody>
      </p:sp>
      <p:graphicFrame>
        <p:nvGraphicFramePr>
          <p:cNvPr id="1078276" name="Object 4"/>
          <p:cNvGraphicFramePr>
            <a:graphicFrameLocks noChangeAspect="1"/>
          </p:cNvGraphicFramePr>
          <p:nvPr/>
        </p:nvGraphicFramePr>
        <p:xfrm>
          <a:off x="5867400" y="1524000"/>
          <a:ext cx="1958975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14400" imgH="393700" progId="Equation.3">
                  <p:embed/>
                </p:oleObj>
              </mc:Choice>
              <mc:Fallback>
                <p:oleObj name="Equation" r:id="rId3" imgW="914400" imgH="3937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524000"/>
                        <a:ext cx="1958975" cy="842963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8277" name="Object 5"/>
          <p:cNvGraphicFramePr>
            <a:graphicFrameLocks noChangeAspect="1"/>
          </p:cNvGraphicFramePr>
          <p:nvPr/>
        </p:nvGraphicFramePr>
        <p:xfrm>
          <a:off x="5715000" y="2971800"/>
          <a:ext cx="2557463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93800" imgH="254000" progId="Equation.3">
                  <p:embed/>
                </p:oleObj>
              </mc:Choice>
              <mc:Fallback>
                <p:oleObj name="Equation" r:id="rId5" imgW="1193800" imgH="25400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971800"/>
                        <a:ext cx="2557463" cy="542925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5715000" y="4191000"/>
            <a:ext cx="2743200" cy="2209800"/>
            <a:chOff x="5715000" y="4191000"/>
            <a:chExt cx="2743200" cy="2209800"/>
          </a:xfrm>
        </p:grpSpPr>
        <p:sp>
          <p:nvSpPr>
            <p:cNvPr id="1078278" name="Rectangle 6"/>
            <p:cNvSpPr>
              <a:spLocks noChangeArrowheads="1"/>
            </p:cNvSpPr>
            <p:nvPr/>
          </p:nvSpPr>
          <p:spPr bwMode="auto">
            <a:xfrm>
              <a:off x="5715000" y="4191000"/>
              <a:ext cx="2743200" cy="2209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8279" name="Oval 7"/>
            <p:cNvSpPr>
              <a:spLocks noChangeArrowheads="1"/>
            </p:cNvSpPr>
            <p:nvPr/>
          </p:nvSpPr>
          <p:spPr bwMode="auto">
            <a:xfrm>
              <a:off x="6781800" y="4876800"/>
              <a:ext cx="762000" cy="762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8280" name="Line 8"/>
            <p:cNvSpPr>
              <a:spLocks noChangeShapeType="1"/>
            </p:cNvSpPr>
            <p:nvPr/>
          </p:nvSpPr>
          <p:spPr bwMode="auto">
            <a:xfrm>
              <a:off x="6248400" y="4572000"/>
              <a:ext cx="1143000" cy="12192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281" name="Line 9"/>
            <p:cNvSpPr>
              <a:spLocks noChangeShapeType="1"/>
            </p:cNvSpPr>
            <p:nvPr/>
          </p:nvSpPr>
          <p:spPr bwMode="auto">
            <a:xfrm>
              <a:off x="6781800" y="4648200"/>
              <a:ext cx="1143000" cy="12192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282" name="Line 10"/>
            <p:cNvSpPr>
              <a:spLocks noChangeShapeType="1"/>
            </p:cNvSpPr>
            <p:nvPr/>
          </p:nvSpPr>
          <p:spPr bwMode="auto">
            <a:xfrm>
              <a:off x="6800850" y="5141913"/>
              <a:ext cx="442913" cy="47783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283" name="Line 11"/>
            <p:cNvSpPr>
              <a:spLocks noChangeShapeType="1"/>
            </p:cNvSpPr>
            <p:nvPr/>
          </p:nvSpPr>
          <p:spPr bwMode="auto">
            <a:xfrm>
              <a:off x="7024688" y="4911725"/>
              <a:ext cx="496887" cy="53022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284" name="Line 12"/>
            <p:cNvSpPr>
              <a:spLocks noChangeShapeType="1"/>
            </p:cNvSpPr>
            <p:nvPr/>
          </p:nvSpPr>
          <p:spPr bwMode="auto">
            <a:xfrm flipV="1">
              <a:off x="6994525" y="5122863"/>
              <a:ext cx="214313" cy="19526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285" name="Line 13"/>
            <p:cNvSpPr>
              <a:spLocks noChangeShapeType="1"/>
            </p:cNvSpPr>
            <p:nvPr/>
          </p:nvSpPr>
          <p:spPr bwMode="auto">
            <a:xfrm>
              <a:off x="6983413" y="5324475"/>
              <a:ext cx="439737" cy="20638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286" name="Line 14"/>
            <p:cNvSpPr>
              <a:spLocks noChangeShapeType="1"/>
            </p:cNvSpPr>
            <p:nvPr/>
          </p:nvSpPr>
          <p:spPr bwMode="auto">
            <a:xfrm>
              <a:off x="7216775" y="5076825"/>
              <a:ext cx="217488" cy="242888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287" name="Text Box 15"/>
            <p:cNvSpPr txBox="1">
              <a:spLocks noChangeArrowheads="1"/>
            </p:cNvSpPr>
            <p:nvPr/>
          </p:nvSpPr>
          <p:spPr bwMode="auto">
            <a:xfrm>
              <a:off x="7239000" y="4876800"/>
              <a:ext cx="45720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rgbClr val="FF00FF"/>
                  </a:solidFill>
                </a:rPr>
                <a:t>?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28600" y="6386720"/>
            <a:ext cx="5860467" cy="438150"/>
            <a:chOff x="228600" y="6386720"/>
            <a:chExt cx="5860467" cy="438150"/>
          </a:xfrm>
        </p:grpSpPr>
        <p:pic>
          <p:nvPicPr>
            <p:cNvPr id="2" name="Picture 10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6386720"/>
              <a:ext cx="4943475" cy="438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5186191" y="6421129"/>
              <a:ext cx="90287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hlinkClick r:id="rId8" tooltip="Higher-order terms"/>
                </a:rPr>
                <a:t>H.O.T.</a:t>
              </a:r>
              <a:r>
                <a:rPr lang="en-US" dirty="0"/>
                <a:t> </a:t>
              </a:r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304800"/>
            <a:ext cx="4724400" cy="609600"/>
          </a:xfrm>
        </p:spPr>
        <p:txBody>
          <a:bodyPr/>
          <a:lstStyle/>
          <a:p>
            <a:r>
              <a:rPr lang="en-US" dirty="0"/>
              <a:t>Estimating Optical Flow</a:t>
            </a:r>
          </a:p>
        </p:txBody>
      </p:sp>
      <p:sp>
        <p:nvSpPr>
          <p:cNvPr id="108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62484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>
                <a:cs typeface="Times New Roman" pitchFamily="18" charset="0"/>
              </a:rPr>
              <a:t>Constant Flow Method</a:t>
            </a:r>
            <a:endParaRPr lang="en-US" sz="20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Assumption: the motion field is well approximated by a constant vector within any small region of the image plane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Solution: Least square of two variables (</a:t>
            </a:r>
            <a:r>
              <a:rPr lang="en-US" sz="1600" dirty="0" err="1">
                <a:cs typeface="Times New Roman" pitchFamily="18" charset="0"/>
              </a:rPr>
              <a:t>u,v</a:t>
            </a:r>
            <a:r>
              <a:rPr lang="en-US" sz="1600" dirty="0">
                <a:cs typeface="Times New Roman" pitchFamily="18" charset="0"/>
              </a:rPr>
              <a:t>) from </a:t>
            </a:r>
            <a:r>
              <a:rPr lang="en-US" sz="1600" dirty="0" err="1">
                <a:cs typeface="Times New Roman" pitchFamily="18" charset="0"/>
              </a:rPr>
              <a:t>NxN</a:t>
            </a:r>
            <a:r>
              <a:rPr lang="en-US" sz="1600" dirty="0">
                <a:cs typeface="Times New Roman" pitchFamily="18" charset="0"/>
              </a:rPr>
              <a:t> Equations – </a:t>
            </a:r>
            <a:r>
              <a:rPr lang="en-US" sz="1600" dirty="0" err="1">
                <a:cs typeface="Times New Roman" pitchFamily="18" charset="0"/>
              </a:rPr>
              <a:t>NxN</a:t>
            </a:r>
            <a:r>
              <a:rPr lang="en-US" sz="1600" dirty="0">
                <a:cs typeface="Times New Roman" pitchFamily="18" charset="0"/>
              </a:rPr>
              <a:t> (=5x5) planar patch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solidFill>
                  <a:srgbClr val="D82204"/>
                </a:solidFill>
                <a:cs typeface="Times New Roman" pitchFamily="18" charset="0"/>
              </a:rPr>
              <a:t>Condition: A</a:t>
            </a:r>
            <a:r>
              <a:rPr lang="en-US" sz="1600" baseline="30000" dirty="0">
                <a:solidFill>
                  <a:srgbClr val="D82204"/>
                </a:solidFill>
                <a:cs typeface="Times New Roman" pitchFamily="18" charset="0"/>
              </a:rPr>
              <a:t>T</a:t>
            </a:r>
            <a:r>
              <a:rPr lang="en-US" sz="1600" dirty="0">
                <a:solidFill>
                  <a:srgbClr val="D82204"/>
                </a:solidFill>
                <a:cs typeface="Times New Roman" pitchFamily="18" charset="0"/>
              </a:rPr>
              <a:t>A is NOT singular (null or parallel gradients)</a:t>
            </a:r>
            <a:endParaRPr lang="en-US" sz="2900" dirty="0">
              <a:solidFill>
                <a:srgbClr val="D82204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Weighted Least Square Method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Assumption: the motion field is approximated by a constant vector within any small region, and the error made by the approximation increases with the distance from the center where optical flow is to be computed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Solution: Weighted least square of two variables (</a:t>
            </a:r>
            <a:r>
              <a:rPr lang="en-US" sz="1600" dirty="0" err="1">
                <a:cs typeface="Times New Roman" pitchFamily="18" charset="0"/>
              </a:rPr>
              <a:t>u,v</a:t>
            </a:r>
            <a:r>
              <a:rPr lang="en-US" sz="1600" dirty="0">
                <a:cs typeface="Times New Roman" pitchFamily="18" charset="0"/>
              </a:rPr>
              <a:t>) from </a:t>
            </a:r>
            <a:r>
              <a:rPr lang="en-US" sz="1600" dirty="0" err="1">
                <a:cs typeface="Times New Roman" pitchFamily="18" charset="0"/>
              </a:rPr>
              <a:t>NxN</a:t>
            </a:r>
            <a:r>
              <a:rPr lang="en-US" sz="1600" dirty="0">
                <a:cs typeface="Times New Roman" pitchFamily="18" charset="0"/>
              </a:rPr>
              <a:t> Equations – </a:t>
            </a:r>
            <a:r>
              <a:rPr lang="en-US" sz="1600" dirty="0" err="1">
                <a:cs typeface="Times New Roman" pitchFamily="18" charset="0"/>
              </a:rPr>
              <a:t>NxN</a:t>
            </a:r>
            <a:r>
              <a:rPr lang="en-US" sz="1600" dirty="0">
                <a:cs typeface="Times New Roman" pitchFamily="18" charset="0"/>
              </a:rPr>
              <a:t> patch</a:t>
            </a:r>
            <a:r>
              <a:rPr lang="en-US" sz="2900" dirty="0">
                <a:cs typeface="Times New Roman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Affine Flow Method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Assumption: the motion field is well approximated by a affine parametric model  </a:t>
            </a:r>
            <a:r>
              <a:rPr lang="en-US" sz="1600" dirty="0" err="1">
                <a:cs typeface="Times New Roman" pitchFamily="18" charset="0"/>
              </a:rPr>
              <a:t>u</a:t>
            </a:r>
            <a:r>
              <a:rPr lang="en-US" sz="1600" baseline="30000" dirty="0" err="1">
                <a:cs typeface="Times New Roman" pitchFamily="18" charset="0"/>
              </a:rPr>
              <a:t>T</a:t>
            </a:r>
            <a:r>
              <a:rPr lang="en-US" sz="1600" dirty="0">
                <a:cs typeface="Times New Roman" pitchFamily="18" charset="0"/>
              </a:rPr>
              <a:t> = </a:t>
            </a:r>
            <a:r>
              <a:rPr lang="en-US" sz="1600" dirty="0" err="1">
                <a:cs typeface="Times New Roman" pitchFamily="18" charset="0"/>
              </a:rPr>
              <a:t>Ap</a:t>
            </a:r>
            <a:r>
              <a:rPr lang="en-US" sz="1600" baseline="30000" dirty="0" err="1">
                <a:cs typeface="Times New Roman" pitchFamily="18" charset="0"/>
              </a:rPr>
              <a:t>T</a:t>
            </a:r>
            <a:r>
              <a:rPr lang="en-US" sz="1600" dirty="0" err="1">
                <a:cs typeface="Times New Roman" pitchFamily="18" charset="0"/>
              </a:rPr>
              <a:t>+b</a:t>
            </a:r>
            <a:r>
              <a:rPr lang="en-US" sz="1600" dirty="0">
                <a:cs typeface="Times New Roman" pitchFamily="18" charset="0"/>
              </a:rPr>
              <a:t> (a plane patch with arbitrary orientation)</a:t>
            </a:r>
          </a:p>
          <a:p>
            <a:pPr lvl="1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Solution: Least square of 6 variables (</a:t>
            </a:r>
            <a:r>
              <a:rPr lang="en-US" sz="1600" dirty="0" err="1">
                <a:cs typeface="Times New Roman" pitchFamily="18" charset="0"/>
              </a:rPr>
              <a:t>A,b</a:t>
            </a:r>
            <a:r>
              <a:rPr lang="en-US" sz="1600" dirty="0">
                <a:cs typeface="Times New Roman" pitchFamily="18" charset="0"/>
              </a:rPr>
              <a:t>) from </a:t>
            </a:r>
            <a:r>
              <a:rPr lang="en-US" sz="1600" dirty="0" err="1">
                <a:cs typeface="Times New Roman" pitchFamily="18" charset="0"/>
              </a:rPr>
              <a:t>NxN</a:t>
            </a:r>
            <a:r>
              <a:rPr lang="en-US" sz="1600" dirty="0">
                <a:cs typeface="Times New Roman" pitchFamily="18" charset="0"/>
              </a:rPr>
              <a:t> Equations – </a:t>
            </a:r>
            <a:r>
              <a:rPr lang="en-US" sz="1600" dirty="0" err="1">
                <a:cs typeface="Times New Roman" pitchFamily="18" charset="0"/>
              </a:rPr>
              <a:t>NxN</a:t>
            </a:r>
            <a:r>
              <a:rPr lang="en-US" sz="1600" dirty="0">
                <a:cs typeface="Times New Roman" pitchFamily="18" charset="0"/>
              </a:rPr>
              <a:t> planar patch</a:t>
            </a:r>
            <a:r>
              <a:rPr lang="en-US" sz="2900" dirty="0">
                <a:cs typeface="Times New Roman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</p:txBody>
      </p:sp>
      <p:grpSp>
        <p:nvGrpSpPr>
          <p:cNvPr id="1080324" name="Group 4"/>
          <p:cNvGrpSpPr>
            <a:grpSpLocks/>
          </p:cNvGrpSpPr>
          <p:nvPr/>
        </p:nvGrpSpPr>
        <p:grpSpPr bwMode="auto">
          <a:xfrm>
            <a:off x="7467600" y="1295400"/>
            <a:ext cx="762000" cy="762000"/>
            <a:chOff x="4704" y="960"/>
            <a:chExt cx="480" cy="480"/>
          </a:xfrm>
        </p:grpSpPr>
        <p:sp>
          <p:nvSpPr>
            <p:cNvPr id="1080325" name="Rectangle 5"/>
            <p:cNvSpPr>
              <a:spLocks noChangeArrowheads="1"/>
            </p:cNvSpPr>
            <p:nvPr/>
          </p:nvSpPr>
          <p:spPr bwMode="auto">
            <a:xfrm>
              <a:off x="4704" y="1008"/>
              <a:ext cx="480" cy="432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326" name="Line 6"/>
            <p:cNvSpPr>
              <a:spLocks noChangeShapeType="1"/>
            </p:cNvSpPr>
            <p:nvPr/>
          </p:nvSpPr>
          <p:spPr bwMode="auto">
            <a:xfrm flipV="1">
              <a:off x="4944" y="1104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27" name="Line 7"/>
            <p:cNvSpPr>
              <a:spLocks noChangeShapeType="1"/>
            </p:cNvSpPr>
            <p:nvPr/>
          </p:nvSpPr>
          <p:spPr bwMode="auto">
            <a:xfrm flipV="1">
              <a:off x="4800" y="960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28" name="Line 8"/>
            <p:cNvSpPr>
              <a:spLocks noChangeShapeType="1"/>
            </p:cNvSpPr>
            <p:nvPr/>
          </p:nvSpPr>
          <p:spPr bwMode="auto">
            <a:xfrm flipV="1">
              <a:off x="5040" y="960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29" name="Line 9"/>
            <p:cNvSpPr>
              <a:spLocks noChangeShapeType="1"/>
            </p:cNvSpPr>
            <p:nvPr/>
          </p:nvSpPr>
          <p:spPr bwMode="auto">
            <a:xfrm flipV="1">
              <a:off x="4800" y="1200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30" name="Line 10"/>
            <p:cNvSpPr>
              <a:spLocks noChangeShapeType="1"/>
            </p:cNvSpPr>
            <p:nvPr/>
          </p:nvSpPr>
          <p:spPr bwMode="auto">
            <a:xfrm flipV="1">
              <a:off x="5040" y="1248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0331" name="Group 11"/>
          <p:cNvGrpSpPr>
            <a:grpSpLocks/>
          </p:cNvGrpSpPr>
          <p:nvPr/>
        </p:nvGrpSpPr>
        <p:grpSpPr bwMode="auto">
          <a:xfrm>
            <a:off x="7467600" y="3048000"/>
            <a:ext cx="762000" cy="762000"/>
            <a:chOff x="4704" y="1872"/>
            <a:chExt cx="480" cy="480"/>
          </a:xfrm>
        </p:grpSpPr>
        <p:sp>
          <p:nvSpPr>
            <p:cNvPr id="1080332" name="Rectangle 12"/>
            <p:cNvSpPr>
              <a:spLocks noChangeArrowheads="1"/>
            </p:cNvSpPr>
            <p:nvPr/>
          </p:nvSpPr>
          <p:spPr bwMode="auto">
            <a:xfrm>
              <a:off x="4704" y="1920"/>
              <a:ext cx="480" cy="432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333" name="Line 13"/>
            <p:cNvSpPr>
              <a:spLocks noChangeShapeType="1"/>
            </p:cNvSpPr>
            <p:nvPr/>
          </p:nvSpPr>
          <p:spPr bwMode="auto">
            <a:xfrm flipV="1">
              <a:off x="4944" y="2016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34" name="Line 14"/>
            <p:cNvSpPr>
              <a:spLocks noChangeShapeType="1"/>
            </p:cNvSpPr>
            <p:nvPr/>
          </p:nvSpPr>
          <p:spPr bwMode="auto">
            <a:xfrm flipV="1">
              <a:off x="4800" y="1872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35" name="Line 15"/>
            <p:cNvSpPr>
              <a:spLocks noChangeShapeType="1"/>
            </p:cNvSpPr>
            <p:nvPr/>
          </p:nvSpPr>
          <p:spPr bwMode="auto">
            <a:xfrm flipV="1">
              <a:off x="5040" y="1872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36" name="Line 16"/>
            <p:cNvSpPr>
              <a:spLocks noChangeShapeType="1"/>
            </p:cNvSpPr>
            <p:nvPr/>
          </p:nvSpPr>
          <p:spPr bwMode="auto">
            <a:xfrm flipV="1">
              <a:off x="4800" y="2112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37" name="Line 17"/>
            <p:cNvSpPr>
              <a:spLocks noChangeShapeType="1"/>
            </p:cNvSpPr>
            <p:nvPr/>
          </p:nvSpPr>
          <p:spPr bwMode="auto">
            <a:xfrm flipV="1">
              <a:off x="5040" y="2160"/>
              <a:ext cx="135" cy="12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80338" name="Group 18"/>
          <p:cNvGrpSpPr>
            <a:grpSpLocks/>
          </p:cNvGrpSpPr>
          <p:nvPr/>
        </p:nvGrpSpPr>
        <p:grpSpPr bwMode="auto">
          <a:xfrm>
            <a:off x="7391400" y="4876800"/>
            <a:ext cx="762000" cy="717550"/>
            <a:chOff x="4656" y="3052"/>
            <a:chExt cx="480" cy="452"/>
          </a:xfrm>
        </p:grpSpPr>
        <p:sp>
          <p:nvSpPr>
            <p:cNvPr id="1080339" name="Rectangle 19"/>
            <p:cNvSpPr>
              <a:spLocks noChangeArrowheads="1"/>
            </p:cNvSpPr>
            <p:nvPr/>
          </p:nvSpPr>
          <p:spPr bwMode="auto">
            <a:xfrm>
              <a:off x="4656" y="3072"/>
              <a:ext cx="480" cy="432"/>
            </a:xfrm>
            <a:prstGeom prst="rect">
              <a:avLst/>
            </a:prstGeom>
            <a:gradFill rotWithShape="0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0340" name="Line 20"/>
            <p:cNvSpPr>
              <a:spLocks noChangeShapeType="1"/>
            </p:cNvSpPr>
            <p:nvPr/>
          </p:nvSpPr>
          <p:spPr bwMode="auto">
            <a:xfrm flipV="1">
              <a:off x="4885" y="3207"/>
              <a:ext cx="101" cy="10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41" name="Line 21"/>
            <p:cNvSpPr>
              <a:spLocks noChangeShapeType="1"/>
            </p:cNvSpPr>
            <p:nvPr/>
          </p:nvSpPr>
          <p:spPr bwMode="auto">
            <a:xfrm flipV="1">
              <a:off x="4709" y="3052"/>
              <a:ext cx="156" cy="159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42" name="Line 22"/>
            <p:cNvSpPr>
              <a:spLocks noChangeShapeType="1"/>
            </p:cNvSpPr>
            <p:nvPr/>
          </p:nvSpPr>
          <p:spPr bwMode="auto">
            <a:xfrm flipV="1">
              <a:off x="4992" y="3069"/>
              <a:ext cx="102" cy="7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43" name="Line 23"/>
            <p:cNvSpPr>
              <a:spLocks noChangeShapeType="1"/>
            </p:cNvSpPr>
            <p:nvPr/>
          </p:nvSpPr>
          <p:spPr bwMode="auto">
            <a:xfrm flipV="1">
              <a:off x="4752" y="3276"/>
              <a:ext cx="101" cy="111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80344" name="Line 24"/>
            <p:cNvSpPr>
              <a:spLocks noChangeShapeType="1"/>
            </p:cNvSpPr>
            <p:nvPr/>
          </p:nvSpPr>
          <p:spPr bwMode="auto">
            <a:xfrm flipV="1">
              <a:off x="4992" y="3360"/>
              <a:ext cx="96" cy="75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304800"/>
            <a:ext cx="4724400" cy="609600"/>
          </a:xfrm>
        </p:spPr>
        <p:txBody>
          <a:bodyPr/>
          <a:lstStyle/>
          <a:p>
            <a:r>
              <a:rPr lang="en-US" dirty="0"/>
              <a:t>Using Optical Flow</a:t>
            </a:r>
          </a:p>
        </p:txBody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077200" cy="5791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3D motion and structure from optical flow (p 208- 212)</a:t>
            </a:r>
          </a:p>
          <a:p>
            <a:pPr lvl="1">
              <a:lnSpc>
                <a:spcPct val="90000"/>
              </a:lnSpc>
            </a:pPr>
            <a:r>
              <a:rPr lang="en-US" sz="2900" dirty="0">
                <a:cs typeface="Times New Roman" pitchFamily="18" charset="0"/>
              </a:rPr>
              <a:t>Input: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Intrinsic camera parameters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dense motion field (optical flow) of single rigid motion</a:t>
            </a:r>
          </a:p>
          <a:p>
            <a:pPr lvl="1">
              <a:lnSpc>
                <a:spcPct val="90000"/>
              </a:lnSpc>
            </a:pPr>
            <a:r>
              <a:rPr lang="en-US" sz="2900" dirty="0">
                <a:cs typeface="Times New Roman" pitchFamily="18" charset="0"/>
              </a:rPr>
              <a:t>Algorithm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( </a:t>
            </a:r>
            <a:r>
              <a:rPr lang="en-US" sz="1500" dirty="0">
                <a:cs typeface="Times New Roman" pitchFamily="18" charset="0"/>
              </a:rPr>
              <a:t>good compromise between ease of implementation and quality of results</a:t>
            </a:r>
            <a:r>
              <a:rPr lang="en-US" sz="1800" dirty="0">
                <a:cs typeface="Times New Roman" pitchFamily="18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Stage 1: Translation direction </a:t>
            </a:r>
          </a:p>
          <a:p>
            <a:pPr lvl="3">
              <a:lnSpc>
                <a:spcPct val="90000"/>
              </a:lnSpc>
            </a:pPr>
            <a:r>
              <a:rPr lang="en-US" sz="1400" dirty="0" err="1">
                <a:cs typeface="Times New Roman" pitchFamily="18" charset="0"/>
              </a:rPr>
              <a:t>Epipole</a:t>
            </a:r>
            <a:r>
              <a:rPr lang="en-US" sz="1400" dirty="0">
                <a:cs typeface="Times New Roman" pitchFamily="18" charset="0"/>
              </a:rPr>
              <a:t> (x0, y0) through approximate motion parallax</a:t>
            </a:r>
          </a:p>
          <a:p>
            <a:pPr lvl="3">
              <a:lnSpc>
                <a:spcPct val="90000"/>
              </a:lnSpc>
            </a:pPr>
            <a:r>
              <a:rPr lang="en-US" sz="1400" dirty="0">
                <a:cs typeface="Times New Roman" pitchFamily="18" charset="0"/>
              </a:rPr>
              <a:t>Key: Instantaneously coincident image points</a:t>
            </a:r>
          </a:p>
          <a:p>
            <a:pPr lvl="3">
              <a:lnSpc>
                <a:spcPct val="90000"/>
              </a:lnSpc>
            </a:pPr>
            <a:r>
              <a:rPr lang="en-US" sz="1400" dirty="0">
                <a:cs typeface="Times New Roman" pitchFamily="18" charset="0"/>
              </a:rPr>
              <a:t>Approximation: estimating differences for ALMOST coincident image points</a:t>
            </a:r>
          </a:p>
          <a:p>
            <a:pPr lvl="3">
              <a:lnSpc>
                <a:spcPct val="90000"/>
              </a:lnSpc>
            </a:pPr>
            <a:endParaRPr lang="en-US" sz="1400" dirty="0">
              <a:cs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Stage 2: Rotation flow and depth</a:t>
            </a:r>
          </a:p>
          <a:p>
            <a:pPr lvl="3">
              <a:lnSpc>
                <a:spcPct val="90000"/>
              </a:lnSpc>
            </a:pPr>
            <a:r>
              <a:rPr lang="en-US" sz="1400" dirty="0" err="1">
                <a:cs typeface="Times New Roman" pitchFamily="18" charset="0"/>
              </a:rPr>
              <a:t>Knowns</a:t>
            </a:r>
            <a:r>
              <a:rPr lang="en-US" sz="1400" dirty="0">
                <a:cs typeface="Times New Roman" pitchFamily="18" charset="0"/>
              </a:rPr>
              <a:t>: flow vector, and direction of translational component</a:t>
            </a:r>
          </a:p>
          <a:p>
            <a:pPr lvl="3">
              <a:lnSpc>
                <a:spcPct val="90000"/>
              </a:lnSpc>
            </a:pPr>
            <a:r>
              <a:rPr lang="en-US" sz="1400" dirty="0">
                <a:cs typeface="Times New Roman" pitchFamily="18" charset="0"/>
              </a:rPr>
              <a:t>One point, one equation (without depth)– </a:t>
            </a:r>
          </a:p>
          <a:p>
            <a:pPr lvl="4">
              <a:lnSpc>
                <a:spcPct val="90000"/>
              </a:lnSpc>
            </a:pPr>
            <a:r>
              <a:rPr lang="en-US" sz="1200" dirty="0">
                <a:cs typeface="Times New Roman" pitchFamily="18" charset="0"/>
              </a:rPr>
              <a:t>Least square approximation of the rotational component of flow</a:t>
            </a:r>
          </a:p>
          <a:p>
            <a:pPr lvl="3">
              <a:lnSpc>
                <a:spcPct val="90000"/>
              </a:lnSpc>
            </a:pPr>
            <a:r>
              <a:rPr lang="en-US" sz="1400" dirty="0">
                <a:cs typeface="Times New Roman" pitchFamily="18" charset="0"/>
              </a:rPr>
              <a:t>From motion field to depth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Output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Direction of translation (f </a:t>
            </a:r>
            <a:r>
              <a:rPr lang="en-US" sz="1600" dirty="0" err="1">
                <a:cs typeface="Times New Roman" pitchFamily="18" charset="0"/>
              </a:rPr>
              <a:t>Tx</a:t>
            </a:r>
            <a:r>
              <a:rPr lang="en-US" sz="1600" dirty="0">
                <a:cs typeface="Times New Roman" pitchFamily="18" charset="0"/>
              </a:rPr>
              <a:t>/</a:t>
            </a:r>
            <a:r>
              <a:rPr lang="en-US" sz="1600" dirty="0" err="1">
                <a:cs typeface="Times New Roman" pitchFamily="18" charset="0"/>
              </a:rPr>
              <a:t>Tz</a:t>
            </a:r>
            <a:r>
              <a:rPr lang="en-US" sz="1600" dirty="0">
                <a:cs typeface="Times New Roman" pitchFamily="18" charset="0"/>
              </a:rPr>
              <a:t>, f Ty/</a:t>
            </a:r>
            <a:r>
              <a:rPr lang="en-US" sz="1600" dirty="0" err="1">
                <a:cs typeface="Times New Roman" pitchFamily="18" charset="0"/>
              </a:rPr>
              <a:t>Tz</a:t>
            </a:r>
            <a:r>
              <a:rPr lang="en-US" sz="1600" dirty="0">
                <a:cs typeface="Times New Roman" pitchFamily="18" charset="0"/>
              </a:rPr>
              <a:t>, f) = (x0, y0, f)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Angular velocity 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3-D coordinates of scene points (up to a common unknown scale)</a:t>
            </a:r>
          </a:p>
          <a:p>
            <a:pPr lvl="2">
              <a:lnSpc>
                <a:spcPct val="90000"/>
              </a:lnSpc>
            </a:pPr>
            <a:endParaRPr lang="en-US" sz="1600" dirty="0">
              <a:cs typeface="Times New Roman" pitchFamily="18" charset="0"/>
            </a:endParaRPr>
          </a:p>
        </p:txBody>
      </p:sp>
      <p:graphicFrame>
        <p:nvGraphicFramePr>
          <p:cNvPr id="1082372" name="Object 4"/>
          <p:cNvGraphicFramePr>
            <a:graphicFrameLocks noChangeAspect="1"/>
          </p:cNvGraphicFramePr>
          <p:nvPr/>
        </p:nvGraphicFramePr>
        <p:xfrm>
          <a:off x="7162800" y="3124200"/>
          <a:ext cx="121920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90600" imgH="508000" progId="Equation.3">
                  <p:embed/>
                </p:oleObj>
              </mc:Choice>
              <mc:Fallback>
                <p:oleObj name="Equation" r:id="rId3" imgW="990600" imgH="5080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124200"/>
                        <a:ext cx="1219200" cy="627063"/>
                      </a:xfrm>
                      <a:prstGeom prst="rect">
                        <a:avLst/>
                      </a:prstGeom>
                      <a:solidFill>
                        <a:srgbClr val="FF00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2373" name="Object 5"/>
          <p:cNvGraphicFramePr>
            <a:graphicFrameLocks noChangeAspect="1"/>
          </p:cNvGraphicFramePr>
          <p:nvPr/>
        </p:nvGraphicFramePr>
        <p:xfrm>
          <a:off x="7010400" y="4191000"/>
          <a:ext cx="1133475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99753" imgH="533169" progId="Equation.3">
                  <p:embed/>
                </p:oleObj>
              </mc:Choice>
              <mc:Fallback>
                <p:oleObj name="Equation" r:id="rId5" imgW="799753" imgH="533169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191000"/>
                        <a:ext cx="1133475" cy="757238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Details </a:t>
            </a:r>
          </a:p>
        </p:txBody>
      </p:sp>
      <p:sp>
        <p:nvSpPr>
          <p:cNvPr id="108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 1. Get (</a:t>
            </a:r>
            <a:r>
              <a:rPr lang="en-US" dirty="0" err="1"/>
              <a:t>Tx</a:t>
            </a:r>
            <a:r>
              <a:rPr lang="en-US" dirty="0"/>
              <a:t>, Ty, </a:t>
            </a:r>
            <a:r>
              <a:rPr lang="en-US" dirty="0" err="1"/>
              <a:t>Tz</a:t>
            </a:r>
            <a:r>
              <a:rPr lang="en-US" dirty="0"/>
              <a:t>) = s (x0,y0,f)</a:t>
            </a:r>
          </a:p>
          <a:p>
            <a:r>
              <a:rPr lang="en-US" dirty="0"/>
              <a:t>Step 2. For every point (</a:t>
            </a:r>
            <a:r>
              <a:rPr lang="en-US" dirty="0" err="1"/>
              <a:t>x,y,f</a:t>
            </a:r>
            <a:r>
              <a:rPr lang="en-US" dirty="0"/>
              <a:t>) with known v, get one equation about </a:t>
            </a:r>
            <a:r>
              <a:rPr lang="en-US" dirty="0">
                <a:latin typeface="Symbol" pitchFamily="18" charset="2"/>
              </a:rPr>
              <a:t>w</a:t>
            </a:r>
            <a:r>
              <a:rPr lang="en-US" dirty="0"/>
              <a:t> from the motion equation  (by eliminate Z since it’s different from point to point)</a:t>
            </a:r>
          </a:p>
          <a:p>
            <a:r>
              <a:rPr lang="en-US" dirty="0"/>
              <a:t>Step 3. Get Z (up to a scale s) given T/s and </a:t>
            </a:r>
            <a:r>
              <a:rPr lang="en-US" dirty="0">
                <a:latin typeface="Symbol" pitchFamily="18" charset="2"/>
              </a:rPr>
              <a:t>w</a:t>
            </a:r>
            <a:r>
              <a:rPr lang="en-US" dirty="0"/>
              <a:t> </a:t>
            </a:r>
          </a:p>
        </p:txBody>
      </p:sp>
      <p:grpSp>
        <p:nvGrpSpPr>
          <p:cNvPr id="1084420" name="Group 4"/>
          <p:cNvGrpSpPr>
            <a:grpSpLocks/>
          </p:cNvGrpSpPr>
          <p:nvPr/>
        </p:nvGrpSpPr>
        <p:grpSpPr bwMode="auto">
          <a:xfrm>
            <a:off x="1452562" y="4284662"/>
            <a:ext cx="6508750" cy="2251075"/>
            <a:chOff x="1036" y="2682"/>
            <a:chExt cx="4100" cy="1418"/>
          </a:xfrm>
        </p:grpSpPr>
        <p:graphicFrame>
          <p:nvGraphicFramePr>
            <p:cNvPr id="1084421" name="Object 5"/>
            <p:cNvGraphicFramePr>
              <a:graphicFrameLocks noChangeAspect="1"/>
            </p:cNvGraphicFramePr>
            <p:nvPr/>
          </p:nvGraphicFramePr>
          <p:xfrm>
            <a:off x="1036" y="2682"/>
            <a:ext cx="3810" cy="6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4279680" imgH="736560" progId="Equation.3">
                    <p:embed/>
                  </p:oleObj>
                </mc:Choice>
                <mc:Fallback>
                  <p:oleObj name="Equation" r:id="rId2" imgW="4279680" imgH="736560" progId="Equation.3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6" y="2682"/>
                          <a:ext cx="3810" cy="658"/>
                        </a:xfrm>
                        <a:prstGeom prst="rect">
                          <a:avLst/>
                        </a:prstGeom>
                        <a:solidFill>
                          <a:srgbClr val="FF00FF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84422" name="AutoShape 6"/>
            <p:cNvSpPr>
              <a:spLocks/>
            </p:cNvSpPr>
            <p:nvPr/>
          </p:nvSpPr>
          <p:spPr bwMode="auto">
            <a:xfrm rot="16225715" flipV="1">
              <a:off x="2280" y="2760"/>
              <a:ext cx="240" cy="1632"/>
            </a:xfrm>
            <a:prstGeom prst="leftBrace">
              <a:avLst>
                <a:gd name="adj1" fmla="val 56667"/>
                <a:gd name="adj2" fmla="val 50000"/>
              </a:avLst>
            </a:prstGeom>
            <a:noFill/>
            <a:ln w="25400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4423" name="AutoShape 7"/>
            <p:cNvSpPr>
              <a:spLocks/>
            </p:cNvSpPr>
            <p:nvPr/>
          </p:nvSpPr>
          <p:spPr bwMode="auto">
            <a:xfrm rot="16225715" flipV="1">
              <a:off x="4008" y="2998"/>
              <a:ext cx="240" cy="1152"/>
            </a:xfrm>
            <a:prstGeom prst="leftBrace">
              <a:avLst>
                <a:gd name="adj1" fmla="val 40000"/>
                <a:gd name="adj2" fmla="val 50000"/>
              </a:avLst>
            </a:prstGeom>
            <a:noFill/>
            <a:ln w="25400">
              <a:solidFill>
                <a:srgbClr val="FF99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4424" name="Text Box 8"/>
            <p:cNvSpPr txBox="1">
              <a:spLocks noChangeArrowheads="1"/>
            </p:cNvSpPr>
            <p:nvPr/>
          </p:nvSpPr>
          <p:spPr bwMode="auto">
            <a:xfrm>
              <a:off x="1440" y="3696"/>
              <a:ext cx="1776" cy="40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Rotation part: no depth information</a:t>
              </a:r>
            </a:p>
          </p:txBody>
        </p:sp>
        <p:sp>
          <p:nvSpPr>
            <p:cNvPr id="1084425" name="Text Box 9"/>
            <p:cNvSpPr txBox="1">
              <a:spLocks noChangeArrowheads="1"/>
            </p:cNvSpPr>
            <p:nvPr/>
          </p:nvSpPr>
          <p:spPr bwMode="auto">
            <a:xfrm>
              <a:off x="3360" y="3744"/>
              <a:ext cx="1776" cy="23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Translation part: depth Z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 dirty="0"/>
              <a:t>Feature-Based Approach</a:t>
            </a:r>
          </a:p>
        </p:txBody>
      </p:sp>
      <p:sp>
        <p:nvSpPr>
          <p:cNvPr id="108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Two frame method - </a:t>
            </a:r>
            <a:r>
              <a:rPr lang="en-US" sz="2000" dirty="0">
                <a:cs typeface="Times New Roman" pitchFamily="18" charset="0"/>
              </a:rPr>
              <a:t>Feature matching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An Algorithm Based on the Constant Flow Method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Features – corners detection by observing the coefficient matrix of the spatial gradient evaluation  (2x2 matrix A</a:t>
            </a:r>
            <a:r>
              <a:rPr lang="en-US" sz="1600" baseline="30000" dirty="0">
                <a:cs typeface="Times New Roman" pitchFamily="18" charset="0"/>
              </a:rPr>
              <a:t>T</a:t>
            </a:r>
            <a:r>
              <a:rPr lang="en-US" sz="1600" dirty="0">
                <a:cs typeface="Times New Roman" pitchFamily="18" charset="0"/>
              </a:rPr>
              <a:t>A)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Iteration approach: estimation – warping – comparison</a:t>
            </a:r>
          </a:p>
          <a:p>
            <a:pPr lvl="2">
              <a:lnSpc>
                <a:spcPct val="90000"/>
              </a:lnSpc>
            </a:pPr>
            <a:endParaRPr lang="en-US" sz="16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Multiple frame method - </a:t>
            </a:r>
            <a:r>
              <a:rPr lang="en-US" sz="2000" dirty="0">
                <a:cs typeface="Times New Roman" pitchFamily="18" charset="0"/>
              </a:rPr>
              <a:t>Feature tracking</a:t>
            </a:r>
          </a:p>
          <a:p>
            <a:pPr lvl="1">
              <a:lnSpc>
                <a:spcPct val="90000"/>
              </a:lnSpc>
            </a:pPr>
            <a:r>
              <a:rPr lang="en-US" sz="1800" dirty="0" err="1">
                <a:cs typeface="Times New Roman" pitchFamily="18" charset="0"/>
              </a:rPr>
              <a:t>Kalman</a:t>
            </a:r>
            <a:r>
              <a:rPr lang="en-US" sz="1800" dirty="0">
                <a:cs typeface="Times New Roman" pitchFamily="18" charset="0"/>
              </a:rPr>
              <a:t> Filter Algorithm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Estimating the position and uncertainty of a moving feature in the next frame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Two parts: prediction (from previous trajectory) and measurement from feature matching</a:t>
            </a:r>
          </a:p>
          <a:p>
            <a:pPr lvl="2">
              <a:lnSpc>
                <a:spcPct val="90000"/>
              </a:lnSpc>
            </a:pPr>
            <a:endParaRPr lang="en-US" sz="1600" dirty="0">
              <a:cs typeface="Times New Roman" pitchFamily="18" charset="0"/>
            </a:endParaRPr>
          </a:p>
          <a:p>
            <a:pPr lvl="2">
              <a:lnSpc>
                <a:spcPct val="90000"/>
              </a:lnSpc>
            </a:pPr>
            <a:endParaRPr lang="en-US" sz="16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Using a sparse motion field 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3D motion and structure by feature tracking over frames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Factorization method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Orthographic projection model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Feature tracking over multiple frames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cs typeface="Times New Roman" pitchFamily="18" charset="0"/>
              </a:rPr>
              <a:t>SVD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85750"/>
            <a:ext cx="5067300" cy="609600"/>
          </a:xfrm>
        </p:spPr>
        <p:txBody>
          <a:bodyPr/>
          <a:lstStyle/>
          <a:p>
            <a:r>
              <a:rPr lang="en-US" dirty="0"/>
              <a:t>Motion-Based Segmentation</a:t>
            </a:r>
          </a:p>
        </p:txBody>
      </p:sp>
      <p:sp>
        <p:nvSpPr>
          <p:cNvPr id="108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772400" cy="5257800"/>
          </a:xfrm>
          <a:noFill/>
          <a:ln/>
        </p:spPr>
        <p:txBody>
          <a:bodyPr/>
          <a:lstStyle/>
          <a:p>
            <a:r>
              <a:rPr lang="en-US" sz="2000" dirty="0">
                <a:cs typeface="Times New Roman" pitchFamily="18" charset="0"/>
              </a:rPr>
              <a:t>Change Detection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Stationary camera(s), multiple moving subjects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Background modeling and updating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Background subtraction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Occlusion handling</a:t>
            </a:r>
          </a:p>
          <a:p>
            <a:pPr lvl="1"/>
            <a:endParaRPr lang="en-US" sz="2000" dirty="0">
              <a:cs typeface="Times New Roman" pitchFamily="18" charset="0"/>
            </a:endParaRPr>
          </a:p>
          <a:p>
            <a:r>
              <a:rPr lang="en-US" sz="2000" dirty="0">
                <a:cs typeface="Times New Roman" pitchFamily="18" charset="0"/>
              </a:rPr>
              <a:t>Layered representation (I)– rotating camera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Rotating camera + Independent moving objects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Sprite - background mosaicing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Synopsis – foreground object sequences</a:t>
            </a:r>
          </a:p>
          <a:p>
            <a:pPr lvl="2"/>
            <a:endParaRPr lang="en-US" sz="1800" dirty="0">
              <a:cs typeface="Times New Roman" pitchFamily="18" charset="0"/>
            </a:endParaRPr>
          </a:p>
          <a:p>
            <a:r>
              <a:rPr lang="en-US" sz="2000" dirty="0">
                <a:cs typeface="Times New Roman" pitchFamily="18" charset="0"/>
              </a:rPr>
              <a:t>Layered representation (II)– translating (and rotating) camera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Arbitrary camera motion </a:t>
            </a:r>
          </a:p>
          <a:p>
            <a:pPr lvl="1"/>
            <a:r>
              <a:rPr lang="en-US" sz="2000" dirty="0">
                <a:cs typeface="Times New Roman" pitchFamily="18" charset="0"/>
              </a:rPr>
              <a:t>Scene segmentation into layers </a:t>
            </a:r>
          </a:p>
          <a:p>
            <a:pPr lvl="1"/>
            <a:endParaRPr lang="en-US" sz="20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19800" y="285750"/>
            <a:ext cx="3086100" cy="609600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After learning motion, you should be able to</a:t>
            </a:r>
          </a:p>
          <a:p>
            <a:pPr lvl="1"/>
            <a:r>
              <a:rPr lang="en-US" dirty="0">
                <a:cs typeface="Times New Roman" pitchFamily="18" charset="0"/>
              </a:rPr>
              <a:t>Explain the fundamental problems of motion analysis</a:t>
            </a:r>
          </a:p>
          <a:p>
            <a:pPr lvl="1"/>
            <a:r>
              <a:rPr lang="en-US" dirty="0">
                <a:cs typeface="Times New Roman" pitchFamily="18" charset="0"/>
              </a:rPr>
              <a:t>Understand the relation of motion and stereo</a:t>
            </a:r>
          </a:p>
          <a:p>
            <a:pPr lvl="1"/>
            <a:r>
              <a:rPr lang="en-US" dirty="0">
                <a:cs typeface="Times New Roman" pitchFamily="18" charset="0"/>
              </a:rPr>
              <a:t>Estimate optical flow from a image sequence</a:t>
            </a:r>
          </a:p>
          <a:p>
            <a:pPr lvl="1"/>
            <a:r>
              <a:rPr lang="en-US" dirty="0">
                <a:cs typeface="Times New Roman" pitchFamily="18" charset="0"/>
              </a:rPr>
              <a:t>Extract and track image features over time </a:t>
            </a:r>
          </a:p>
          <a:p>
            <a:pPr lvl="1"/>
            <a:r>
              <a:rPr lang="en-US" dirty="0">
                <a:cs typeface="Times New Roman" pitchFamily="18" charset="0"/>
              </a:rPr>
              <a:t>Estimate 3D motion and structure from sparse motion field</a:t>
            </a:r>
          </a:p>
          <a:p>
            <a:pPr lvl="1"/>
            <a:r>
              <a:rPr lang="en-US" dirty="0">
                <a:cs typeface="Times New Roman" pitchFamily="18" charset="0"/>
              </a:rPr>
              <a:t>Extract Depth from 3D ST image formation under translational motion</a:t>
            </a:r>
          </a:p>
          <a:p>
            <a:pPr lvl="1"/>
            <a:r>
              <a:rPr lang="en-US" dirty="0">
                <a:cs typeface="Times New Roman" pitchFamily="18" charset="0"/>
              </a:rPr>
              <a:t>Know some important application of motion, such as change detection, image mosaicing and motion-based segmentation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04800"/>
            <a:ext cx="6172200" cy="609600"/>
          </a:xfrm>
        </p:spPr>
        <p:txBody>
          <a:bodyPr/>
          <a:lstStyle/>
          <a:p>
            <a:r>
              <a:rPr lang="en-US" dirty="0"/>
              <a:t>The Importance of Visual Motion</a:t>
            </a:r>
          </a:p>
        </p:txBody>
      </p:sp>
      <p:sp>
        <p:nvSpPr>
          <p:cNvPr id="102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305800" cy="5791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Structure from Motion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Apparent motion is a strong visual clue for 3D reconstruction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</a:rPr>
              <a:t>More than a multi-camera stereo system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Recognition by motion (only)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Biological visual systems use visual motion to infer properties of 3D world with little a priori knowledge of it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rgbClr val="D82204"/>
                </a:solidFill>
              </a:rPr>
              <a:t>Blurred image sequence</a:t>
            </a:r>
            <a:r>
              <a:rPr lang="en-US" sz="1800" dirty="0"/>
              <a:t> 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Visual Motion = Video !    </a:t>
            </a:r>
            <a:r>
              <a:rPr lang="en-US" sz="2000" b="1" dirty="0">
                <a:solidFill>
                  <a:schemeClr val="hlink"/>
                </a:solidFill>
              </a:rPr>
              <a:t>[Go to CVPR 2004-2010 Sites for Workshops]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Video Coding and Compression: MPEG 1, 2, 4, 7…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D82204"/>
                </a:solidFill>
              </a:rPr>
              <a:t>Video Mosaicing</a:t>
            </a:r>
            <a:r>
              <a:rPr lang="en-US" sz="2000" dirty="0"/>
              <a:t> and Layered Representation for IBR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Surveillance (</a:t>
            </a:r>
            <a:r>
              <a:rPr lang="en-US" sz="2000" dirty="0">
                <a:solidFill>
                  <a:srgbClr val="D82204"/>
                </a:solidFill>
              </a:rPr>
              <a:t>Human Tracking</a:t>
            </a:r>
            <a:r>
              <a:rPr lang="en-US" sz="2000" dirty="0"/>
              <a:t> and Traffic Monitoring)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rgbClr val="D82204"/>
                </a:solidFill>
              </a:rPr>
              <a:t>HCI using Human Gesture </a:t>
            </a:r>
            <a:r>
              <a:rPr lang="en-US" sz="2000" dirty="0">
                <a:solidFill>
                  <a:schemeClr val="tx1"/>
                </a:solidFill>
              </a:rPr>
              <a:t>(video camera)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Image-based Rendering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…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802" name="Rectangle 2"/>
          <p:cNvSpPr>
            <a:spLocks noGrp="1" noChangeArrowheads="1"/>
          </p:cNvSpPr>
          <p:nvPr>
            <p:ph type="title"/>
          </p:nvPr>
        </p:nvSpPr>
        <p:spPr>
          <a:xfrm>
            <a:off x="8001000" y="285750"/>
            <a:ext cx="1087438" cy="609600"/>
          </a:xfrm>
        </p:spPr>
        <p:txBody>
          <a:bodyPr/>
          <a:lstStyle/>
          <a:p>
            <a:r>
              <a:rPr lang="en-US"/>
              <a:t>Next</a:t>
            </a:r>
          </a:p>
        </p:txBody>
      </p:sp>
      <p:sp>
        <p:nvSpPr>
          <p:cNvPr id="110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7924800" cy="1066800"/>
          </a:xfrm>
        </p:spPr>
        <p:txBody>
          <a:bodyPr/>
          <a:lstStyle/>
          <a:p>
            <a:r>
              <a:rPr lang="en-US" sz="2000"/>
              <a:t>Reviews, Exam and Projects</a:t>
            </a:r>
          </a:p>
        </p:txBody>
      </p:sp>
      <p:sp>
        <p:nvSpPr>
          <p:cNvPr id="1100804" name="Text Box 4"/>
          <p:cNvSpPr txBox="1">
            <a:spLocks noChangeArrowheads="1"/>
          </p:cNvSpPr>
          <p:nvPr/>
        </p:nvSpPr>
        <p:spPr bwMode="auto">
          <a:xfrm>
            <a:off x="1968500" y="3352800"/>
            <a:ext cx="4883150" cy="1739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b="1">
                <a:solidFill>
                  <a:schemeClr val="accent1"/>
                </a:solidFill>
              </a:rPr>
              <a:t>Exam</a:t>
            </a:r>
          </a:p>
          <a:p>
            <a:pPr algn="ctr"/>
            <a:r>
              <a:rPr lang="en-US" sz="3600" b="1">
                <a:solidFill>
                  <a:schemeClr val="accent1"/>
                </a:solidFill>
              </a:rPr>
              <a:t>&amp;</a:t>
            </a:r>
          </a:p>
          <a:p>
            <a:pPr algn="ctr"/>
            <a:r>
              <a:rPr lang="en-US" sz="3600" b="1">
                <a:solidFill>
                  <a:schemeClr val="accent1"/>
                </a:solidFill>
              </a:rPr>
              <a:t>Project Presentations</a:t>
            </a:r>
          </a:p>
        </p:txBody>
      </p:sp>
      <p:sp>
        <p:nvSpPr>
          <p:cNvPr id="1100805" name="Rectangle 5"/>
          <p:cNvSpPr>
            <a:spLocks noChangeArrowheads="1"/>
          </p:cNvSpPr>
          <p:nvPr/>
        </p:nvSpPr>
        <p:spPr bwMode="auto">
          <a:xfrm>
            <a:off x="914400" y="5867400"/>
            <a:ext cx="196720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0066FF"/>
              </a:buClr>
              <a:buSzPct val="75000"/>
              <a:buFont typeface="Zapf Dingbats" charset="2"/>
              <a:buChar char="n"/>
            </a:pPr>
            <a:r>
              <a:rPr lang="en-US" sz="2000" dirty="0">
                <a:solidFill>
                  <a:srgbClr val="C0C0C0"/>
                </a:solidFill>
              </a:rPr>
              <a:t>Homework #4!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Blurred Sequence</a:t>
            </a:r>
          </a:p>
        </p:txBody>
      </p:sp>
      <p:sp>
        <p:nvSpPr>
          <p:cNvPr id="1020931" name="Text Box 3"/>
          <p:cNvSpPr txBox="1">
            <a:spLocks noChangeArrowheads="1"/>
          </p:cNvSpPr>
          <p:nvPr/>
        </p:nvSpPr>
        <p:spPr bwMode="auto">
          <a:xfrm>
            <a:off x="1104900" y="5867400"/>
            <a:ext cx="6934200" cy="7794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" pitchFamily="18" charset="0"/>
              </a:rPr>
              <a:t>An up-sampling from images of resolution 15x20 pixels 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From:  </a:t>
            </a:r>
            <a:r>
              <a:rPr lang="en-US" b="1" dirty="0">
                <a:latin typeface="Times" pitchFamily="18" charset="0"/>
              </a:rPr>
              <a:t>James W. Davis. MIT Media Lab</a:t>
            </a:r>
            <a:endParaRPr lang="en-US" b="1" dirty="0"/>
          </a:p>
        </p:txBody>
      </p:sp>
      <p:sp>
        <p:nvSpPr>
          <p:cNvPr id="1020933" name="Text Box 5"/>
          <p:cNvSpPr txBox="1">
            <a:spLocks noChangeArrowheads="1"/>
          </p:cNvSpPr>
          <p:nvPr/>
        </p:nvSpPr>
        <p:spPr bwMode="auto">
          <a:xfrm>
            <a:off x="609600" y="990600"/>
            <a:ext cx="79248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" pitchFamily="18" charset="0"/>
              </a:rPr>
              <a:t>Recognition by Actions:  </a:t>
            </a:r>
            <a:r>
              <a:rPr lang="en-US" b="1" dirty="0"/>
              <a:t>Recognize object from motion even if we cannot distinguish it in any images …</a:t>
            </a:r>
          </a:p>
        </p:txBody>
      </p:sp>
      <p:pic>
        <p:nvPicPr>
          <p:cNvPr id="2" name="mt_blur (Converted)" descr="mt_blur (Converted)">
            <a:hlinkClick r:id="" action="ppaction://media"/>
            <a:extLst>
              <a:ext uri="{FF2B5EF4-FFF2-40B4-BE49-F238E27FC236}">
                <a16:creationId xmlns:a16="http://schemas.microsoft.com/office/drawing/2014/main" id="{2C714704-A6A1-0B4A-80ED-E538CAD8F850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819400" y="1697080"/>
            <a:ext cx="3048000" cy="406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6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285750"/>
            <a:ext cx="4381500" cy="609600"/>
          </a:xfrm>
        </p:spPr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1018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r>
              <a:rPr lang="en-US" sz="1800" dirty="0">
                <a:cs typeface="Times New Roman" pitchFamily="18" charset="0"/>
              </a:rPr>
              <a:t>Two </a:t>
            </a:r>
            <a:r>
              <a:rPr lang="en-US" sz="1800" dirty="0" err="1">
                <a:cs typeface="Times New Roman" pitchFamily="18" charset="0"/>
              </a:rPr>
              <a:t>Subproblems</a:t>
            </a:r>
            <a:endParaRPr lang="en-US" sz="1800" dirty="0">
              <a:cs typeface="Times New Roman" pitchFamily="18" charset="0"/>
            </a:endParaRPr>
          </a:p>
          <a:p>
            <a:pPr lvl="1"/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Correspondence:</a:t>
            </a:r>
            <a:r>
              <a:rPr lang="en-US" sz="1800" dirty="0">
                <a:cs typeface="Times New Roman" pitchFamily="18" charset="0"/>
              </a:rPr>
              <a:t> Which elements of a frame correspond to which elements in the next frame?</a:t>
            </a:r>
          </a:p>
          <a:p>
            <a:pPr lvl="1"/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Reconstruction</a:t>
            </a:r>
            <a:r>
              <a:rPr lang="en-US" sz="1800" dirty="0">
                <a:cs typeface="Times New Roman" pitchFamily="18" charset="0"/>
              </a:rPr>
              <a:t> :Given a number of correspondences, and possibly the knowledge of the camera’s intrinsic parameters, how to recovery the 3-D motion and structure of the observed world</a:t>
            </a:r>
          </a:p>
          <a:p>
            <a:r>
              <a:rPr lang="en-US" sz="1800" dirty="0">
                <a:cs typeface="Times New Roman" pitchFamily="18" charset="0"/>
              </a:rPr>
              <a:t>Main Difference between Motion and Stereo</a:t>
            </a:r>
          </a:p>
          <a:p>
            <a:pPr lvl="1"/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Correspondence</a:t>
            </a:r>
            <a:r>
              <a:rPr lang="en-US" sz="1800" dirty="0">
                <a:cs typeface="Times New Roman" pitchFamily="18" charset="0"/>
              </a:rPr>
              <a:t>: the disparities between consecutive frames are much smaller due to dense temporal sampling</a:t>
            </a:r>
          </a:p>
          <a:p>
            <a:pPr lvl="1"/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Reconstruction</a:t>
            </a:r>
            <a:r>
              <a:rPr lang="en-US" sz="1800" dirty="0">
                <a:cs typeface="Times New Roman" pitchFamily="18" charset="0"/>
              </a:rPr>
              <a:t>: the visual motion could be caused by multiple motions ( instead of a single 3D rigid transformation)</a:t>
            </a:r>
          </a:p>
          <a:p>
            <a:r>
              <a:rPr lang="en-US" sz="1800" dirty="0">
                <a:cs typeface="Times New Roman" pitchFamily="18" charset="0"/>
              </a:rPr>
              <a:t>The Third  </a:t>
            </a:r>
            <a:r>
              <a:rPr lang="en-US" sz="1800" dirty="0" err="1">
                <a:cs typeface="Times New Roman" pitchFamily="18" charset="0"/>
              </a:rPr>
              <a:t>Subproblem</a:t>
            </a:r>
            <a:r>
              <a:rPr lang="en-US" sz="1800" dirty="0">
                <a:cs typeface="Times New Roman" pitchFamily="18" charset="0"/>
              </a:rPr>
              <a:t>, and Fourth….</a:t>
            </a:r>
          </a:p>
          <a:p>
            <a:pPr lvl="1"/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Motion Segmentation</a:t>
            </a:r>
            <a:r>
              <a:rPr lang="en-US" sz="1800" dirty="0">
                <a:cs typeface="Times New Roman" pitchFamily="18" charset="0"/>
              </a:rPr>
              <a:t>: what are the regions on the image plane corresponding to different moving objects?</a:t>
            </a:r>
          </a:p>
          <a:p>
            <a:pPr lvl="1"/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Motion Understanding</a:t>
            </a:r>
            <a:r>
              <a:rPr lang="en-US" sz="1800" dirty="0">
                <a:cs typeface="Times New Roman" pitchFamily="18" charset="0"/>
              </a:rPr>
              <a:t>: lip reading, gesture, expression, event…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285750"/>
            <a:ext cx="4381500" cy="609600"/>
          </a:xfrm>
        </p:spPr>
        <p:txBody>
          <a:bodyPr/>
          <a:lstStyle/>
          <a:p>
            <a:r>
              <a:rPr lang="en-US"/>
              <a:t>Approaches</a:t>
            </a:r>
          </a:p>
        </p:txBody>
      </p:sp>
      <p:sp>
        <p:nvSpPr>
          <p:cNvPr id="1032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5181600"/>
          </a:xfrm>
          <a:noFill/>
          <a:ln/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Two </a:t>
            </a:r>
            <a:r>
              <a:rPr lang="en-US" dirty="0" err="1">
                <a:cs typeface="Times New Roman" pitchFamily="18" charset="0"/>
              </a:rPr>
              <a:t>Subproblems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>
                <a:solidFill>
                  <a:srgbClr val="D82204"/>
                </a:solidFill>
                <a:cs typeface="Times New Roman" pitchFamily="18" charset="0"/>
              </a:rPr>
              <a:t>Correspondence:</a:t>
            </a:r>
            <a:r>
              <a:rPr lang="en-US" dirty="0">
                <a:cs typeface="Times New Roman" pitchFamily="18" charset="0"/>
              </a:rPr>
              <a:t> </a:t>
            </a:r>
          </a:p>
          <a:p>
            <a:pPr lvl="2"/>
            <a:r>
              <a:rPr lang="en-US" dirty="0">
                <a:cs typeface="Times New Roman" pitchFamily="18" charset="0"/>
              </a:rPr>
              <a:t>Differential Methods - &gt;dense measure (optical flow)</a:t>
            </a:r>
          </a:p>
          <a:p>
            <a:pPr lvl="2"/>
            <a:r>
              <a:rPr lang="en-US" dirty="0">
                <a:cs typeface="Times New Roman" pitchFamily="18" charset="0"/>
              </a:rPr>
              <a:t>Matching Methods -&gt; sparse measure</a:t>
            </a:r>
          </a:p>
          <a:p>
            <a:pPr lvl="1"/>
            <a:r>
              <a:rPr lang="en-US" dirty="0">
                <a:solidFill>
                  <a:srgbClr val="D82204"/>
                </a:solidFill>
                <a:cs typeface="Times New Roman" pitchFamily="18" charset="0"/>
              </a:rPr>
              <a:t>Reconstruction</a:t>
            </a:r>
            <a:r>
              <a:rPr lang="en-US" dirty="0">
                <a:cs typeface="Times New Roman" pitchFamily="18" charset="0"/>
              </a:rPr>
              <a:t> : More difficult than stereo since </a:t>
            </a:r>
          </a:p>
          <a:p>
            <a:pPr lvl="2"/>
            <a:r>
              <a:rPr lang="en-US" dirty="0">
                <a:cs typeface="Times New Roman" pitchFamily="18" charset="0"/>
              </a:rPr>
              <a:t>Motion (3D transformation </a:t>
            </a:r>
            <a:r>
              <a:rPr lang="en-US" dirty="0" err="1">
                <a:cs typeface="Times New Roman" pitchFamily="18" charset="0"/>
              </a:rPr>
              <a:t>betw</a:t>
            </a:r>
            <a:r>
              <a:rPr lang="en-US" dirty="0">
                <a:cs typeface="Times New Roman" pitchFamily="18" charset="0"/>
              </a:rPr>
              <a:t>. Frames) as well as structure needs to be recovered</a:t>
            </a:r>
          </a:p>
          <a:p>
            <a:pPr lvl="2"/>
            <a:r>
              <a:rPr lang="en-US" dirty="0">
                <a:cs typeface="Times New Roman" pitchFamily="18" charset="0"/>
              </a:rPr>
              <a:t>Small baseline causes large errors</a:t>
            </a:r>
          </a:p>
          <a:p>
            <a:r>
              <a:rPr lang="en-US" dirty="0">
                <a:cs typeface="Times New Roman" pitchFamily="18" charset="0"/>
              </a:rPr>
              <a:t>The Third  </a:t>
            </a:r>
            <a:r>
              <a:rPr lang="en-US" dirty="0" err="1">
                <a:cs typeface="Times New Roman" pitchFamily="18" charset="0"/>
              </a:rPr>
              <a:t>Subproblem</a:t>
            </a:r>
            <a:endParaRPr lang="en-US" dirty="0">
              <a:cs typeface="Times New Roman" pitchFamily="18" charset="0"/>
            </a:endParaRPr>
          </a:p>
          <a:p>
            <a:pPr lvl="1"/>
            <a:r>
              <a:rPr lang="en-US" dirty="0">
                <a:solidFill>
                  <a:srgbClr val="D82204"/>
                </a:solidFill>
                <a:cs typeface="Times New Roman" pitchFamily="18" charset="0"/>
              </a:rPr>
              <a:t>Motion Segmentation</a:t>
            </a:r>
            <a:r>
              <a:rPr lang="en-US" dirty="0">
                <a:cs typeface="Times New Roman" pitchFamily="18" charset="0"/>
              </a:rPr>
              <a:t>: Chicken and Egg problem</a:t>
            </a:r>
          </a:p>
          <a:p>
            <a:pPr lvl="2"/>
            <a:r>
              <a:rPr lang="en-US" dirty="0">
                <a:cs typeface="Times New Roman" pitchFamily="18" charset="0"/>
              </a:rPr>
              <a:t>Which should be solved first?  Matching or Segmentation</a:t>
            </a:r>
          </a:p>
          <a:p>
            <a:pPr lvl="3"/>
            <a:r>
              <a:rPr lang="en-US" dirty="0">
                <a:cs typeface="Times New Roman" pitchFamily="18" charset="0"/>
              </a:rPr>
              <a:t>Segmentation for matching elements</a:t>
            </a:r>
          </a:p>
          <a:p>
            <a:pPr lvl="3"/>
            <a:r>
              <a:rPr lang="en-US" dirty="0">
                <a:cs typeface="Times New Roman" pitchFamily="18" charset="0"/>
              </a:rPr>
              <a:t>Matching for Segmentation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85750"/>
            <a:ext cx="5981700" cy="609600"/>
          </a:xfrm>
        </p:spPr>
        <p:txBody>
          <a:bodyPr/>
          <a:lstStyle/>
          <a:p>
            <a:r>
              <a:rPr lang="en-US" dirty="0"/>
              <a:t>The Motion Field of Rigid Objects</a:t>
            </a:r>
          </a:p>
        </p:txBody>
      </p:sp>
      <p:sp>
        <p:nvSpPr>
          <p:cNvPr id="103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05800" cy="5562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Motion: 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cs typeface="Times New Roman" pitchFamily="18" charset="0"/>
              </a:rPr>
              <a:t>3D Motion ( R, T):</a:t>
            </a:r>
            <a:r>
              <a:rPr lang="en-US" dirty="0">
                <a:cs typeface="Times New Roman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camera motion (static scene)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or single object motion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solidFill>
                  <a:srgbClr val="D82204"/>
                </a:solidFill>
                <a:cs typeface="Times New Roman" pitchFamily="18" charset="0"/>
              </a:rPr>
              <a:t>Only one rigid, relative motion between the  camera and the scene (object)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cs typeface="Times New Roman" pitchFamily="18" charset="0"/>
              </a:rPr>
              <a:t>Image motion field:</a:t>
            </a:r>
            <a:r>
              <a:rPr lang="en-US" sz="2700" dirty="0">
                <a:cs typeface="Times New Roman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2D vector field of velocities of the image points induced by the relative motion.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cs typeface="Times New Roman" pitchFamily="18" charset="0"/>
              </a:rPr>
              <a:t>Data: Image sequence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cs typeface="Times New Roman" pitchFamily="18" charset="0"/>
              </a:rPr>
              <a:t>Many frames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captured at time t=0, 1, 2, …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cs typeface="Times New Roman" pitchFamily="18" charset="0"/>
              </a:rPr>
              <a:t>Basics: only consider two consecutive frames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We consider a reference frame and its consecutive frame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cs typeface="Times New Roman" pitchFamily="18" charset="0"/>
              </a:rPr>
              <a:t>Image motion field</a:t>
            </a:r>
            <a:r>
              <a:rPr lang="en-US" sz="2500" b="1" dirty="0">
                <a:cs typeface="Times New Roman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can be viewed </a:t>
            </a:r>
            <a:r>
              <a:rPr lang="en-US" sz="1800">
                <a:cs typeface="Times New Roman" pitchFamily="18" charset="0"/>
              </a:rPr>
              <a:t>as a disparity </a:t>
            </a:r>
            <a:r>
              <a:rPr lang="en-US" sz="1800" dirty="0">
                <a:cs typeface="Times New Roman" pitchFamily="18" charset="0"/>
              </a:rPr>
              <a:t>map of the two frames captured at two consecutive camera locations ( assuming we have a moving camera)</a:t>
            </a:r>
          </a:p>
          <a:p>
            <a:pPr>
              <a:lnSpc>
                <a:spcPct val="90000"/>
              </a:lnSpc>
            </a:pPr>
            <a:endParaRPr lang="en-US" sz="20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85750"/>
            <a:ext cx="5981700" cy="609600"/>
          </a:xfrm>
        </p:spPr>
        <p:txBody>
          <a:bodyPr/>
          <a:lstStyle/>
          <a:p>
            <a:r>
              <a:rPr lang="en-US"/>
              <a:t>The Motion Field of Rigid Objects</a:t>
            </a:r>
          </a:p>
        </p:txBody>
      </p:sp>
      <p:sp>
        <p:nvSpPr>
          <p:cNvPr id="103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5181600" cy="47244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Notations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P = (X,Y,Z)</a:t>
            </a:r>
            <a:r>
              <a:rPr lang="en-US" sz="1800" baseline="30000" dirty="0"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: 3-D point in the camera reference frame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p = (</a:t>
            </a:r>
            <a:r>
              <a:rPr lang="en-US" sz="1800" dirty="0" err="1">
                <a:cs typeface="Times New Roman" pitchFamily="18" charset="0"/>
              </a:rPr>
              <a:t>x,y,f</a:t>
            </a:r>
            <a:r>
              <a:rPr lang="en-US" sz="1800" dirty="0">
                <a:cs typeface="Times New Roman" pitchFamily="18" charset="0"/>
              </a:rPr>
              <a:t>)</a:t>
            </a:r>
            <a:r>
              <a:rPr lang="en-US" sz="1800" baseline="30000" dirty="0"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 : the projection of the scene point in the pinhole camera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Relative motion between P and the camera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T= (</a:t>
            </a:r>
            <a:r>
              <a:rPr lang="en-US" sz="1800" dirty="0" err="1">
                <a:cs typeface="Times New Roman" pitchFamily="18" charset="0"/>
              </a:rPr>
              <a:t>T</a:t>
            </a:r>
            <a:r>
              <a:rPr lang="en-US" sz="1800" baseline="-25000" dirty="0" err="1">
                <a:cs typeface="Times New Roman" pitchFamily="18" charset="0"/>
              </a:rPr>
              <a:t>x</a:t>
            </a:r>
            <a:r>
              <a:rPr lang="en-US" sz="1800" dirty="0" err="1">
                <a:cs typeface="Times New Roman" pitchFamily="18" charset="0"/>
              </a:rPr>
              <a:t>,T</a:t>
            </a:r>
            <a:r>
              <a:rPr lang="en-US" sz="1800" baseline="-25000" dirty="0" err="1">
                <a:cs typeface="Times New Roman" pitchFamily="18" charset="0"/>
              </a:rPr>
              <a:t>y</a:t>
            </a:r>
            <a:r>
              <a:rPr lang="en-US" sz="1800" dirty="0" err="1">
                <a:cs typeface="Times New Roman" pitchFamily="18" charset="0"/>
              </a:rPr>
              <a:t>,T</a:t>
            </a:r>
            <a:r>
              <a:rPr lang="en-US" sz="1800" baseline="-25000" dirty="0" err="1">
                <a:cs typeface="Times New Roman" pitchFamily="18" charset="0"/>
              </a:rPr>
              <a:t>z</a:t>
            </a:r>
            <a:r>
              <a:rPr lang="en-US" sz="1800" dirty="0">
                <a:cs typeface="Times New Roman" pitchFamily="18" charset="0"/>
              </a:rPr>
              <a:t>)</a:t>
            </a:r>
            <a:r>
              <a:rPr lang="en-US" sz="1800" baseline="30000" dirty="0"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: translation component of the motion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Symbol" pitchFamily="18" charset="2"/>
                <a:cs typeface="Times New Roman" pitchFamily="18" charset="0"/>
              </a:rPr>
              <a:t>w=(</a:t>
            </a:r>
            <a:r>
              <a:rPr lang="en-US" sz="1800" dirty="0" err="1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1800" baseline="-25000" dirty="0" err="1">
                <a:cs typeface="Times New Roman" pitchFamily="18" charset="0"/>
              </a:rPr>
              <a:t>x</a:t>
            </a:r>
            <a:r>
              <a:rPr lang="en-US" sz="1800" dirty="0">
                <a:latin typeface="Symbol" pitchFamily="18" charset="2"/>
                <a:cs typeface="Times New Roman" pitchFamily="18" charset="0"/>
              </a:rPr>
              <a:t>, </a:t>
            </a:r>
            <a:r>
              <a:rPr lang="en-US" sz="1800" dirty="0" err="1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1800" baseline="-25000" dirty="0" err="1">
                <a:cs typeface="Times New Roman" pitchFamily="18" charset="0"/>
              </a:rPr>
              <a:t>y</a:t>
            </a:r>
            <a:r>
              <a:rPr lang="en-US" sz="1800" dirty="0" err="1">
                <a:latin typeface="Symbol" pitchFamily="18" charset="2"/>
                <a:cs typeface="Times New Roman" pitchFamily="18" charset="0"/>
              </a:rPr>
              <a:t>,w</a:t>
            </a:r>
            <a:r>
              <a:rPr lang="en-US" sz="1800" baseline="-25000" dirty="0" err="1">
                <a:cs typeface="Times New Roman" pitchFamily="18" charset="0"/>
              </a:rPr>
              <a:t>z</a:t>
            </a:r>
            <a:r>
              <a:rPr lang="en-US" sz="1800" dirty="0">
                <a:latin typeface="Symbol" pitchFamily="18" charset="2"/>
                <a:cs typeface="Times New Roman" pitchFamily="18" charset="0"/>
              </a:rPr>
              <a:t>)</a:t>
            </a:r>
            <a:r>
              <a:rPr lang="en-US" sz="1800" baseline="30000" dirty="0">
                <a:latin typeface="Symbol" pitchFamily="18" charset="2"/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: the angular velocity</a:t>
            </a:r>
          </a:p>
          <a:p>
            <a:pPr lvl="1">
              <a:lnSpc>
                <a:spcPct val="90000"/>
              </a:lnSpc>
            </a:pPr>
            <a:endParaRPr lang="en-US" sz="1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Note: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How to connect this with stereo geometry  (with R, T)?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cs typeface="Times New Roman" pitchFamily="18" charset="0"/>
              </a:rPr>
              <a:t>Image velocity v= ?</a:t>
            </a:r>
          </a:p>
        </p:txBody>
      </p:sp>
      <p:graphicFrame>
        <p:nvGraphicFramePr>
          <p:cNvPr id="1108992" name="Object 0"/>
          <p:cNvGraphicFramePr>
            <a:graphicFrameLocks noChangeAspect="1"/>
          </p:cNvGraphicFramePr>
          <p:nvPr/>
        </p:nvGraphicFramePr>
        <p:xfrm>
          <a:off x="6705600" y="1066800"/>
          <a:ext cx="11430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3169" imgH="393529" progId="Equation.3">
                  <p:embed/>
                </p:oleObj>
              </mc:Choice>
              <mc:Fallback>
                <p:oleObj name="Equation" r:id="rId3" imgW="533169" imgH="393529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066800"/>
                        <a:ext cx="1143000" cy="842963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08993" name="Object 1"/>
          <p:cNvGraphicFramePr>
            <a:graphicFrameLocks noChangeAspect="1"/>
          </p:cNvGraphicFramePr>
          <p:nvPr/>
        </p:nvGraphicFramePr>
        <p:xfrm>
          <a:off x="6324600" y="2438400"/>
          <a:ext cx="22748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64781" imgH="177723" progId="Equation.3">
                  <p:embed/>
                </p:oleObj>
              </mc:Choice>
              <mc:Fallback>
                <p:oleObj name="Equation" r:id="rId5" imgW="964781" imgH="177723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438400"/>
                        <a:ext cx="2274888" cy="41910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" name="Group 43"/>
          <p:cNvGrpSpPr/>
          <p:nvPr/>
        </p:nvGrpSpPr>
        <p:grpSpPr>
          <a:xfrm>
            <a:off x="4876800" y="3276600"/>
            <a:ext cx="3863975" cy="3233738"/>
            <a:chOff x="4876800" y="3276600"/>
            <a:chExt cx="3863975" cy="3233738"/>
          </a:xfrm>
        </p:grpSpPr>
        <p:sp>
          <p:nvSpPr>
            <p:cNvPr id="1038369" name="Line 33"/>
            <p:cNvSpPr>
              <a:spLocks noChangeShapeType="1"/>
            </p:cNvSpPr>
            <p:nvPr/>
          </p:nvSpPr>
          <p:spPr bwMode="auto">
            <a:xfrm flipV="1">
              <a:off x="5489575" y="3376613"/>
              <a:ext cx="2233613" cy="270033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49" name="Freeform 13"/>
            <p:cNvSpPr>
              <a:spLocks/>
            </p:cNvSpPr>
            <p:nvPr/>
          </p:nvSpPr>
          <p:spPr bwMode="auto">
            <a:xfrm>
              <a:off x="5729288" y="5014913"/>
              <a:ext cx="1309687" cy="12620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43" y="212"/>
                </a:cxn>
                <a:cxn ang="0">
                  <a:pos x="643" y="584"/>
                </a:cxn>
                <a:cxn ang="0">
                  <a:pos x="0" y="371"/>
                </a:cxn>
                <a:cxn ang="0">
                  <a:pos x="0" y="0"/>
                </a:cxn>
              </a:cxnLst>
              <a:rect l="0" t="0" r="r" b="b"/>
              <a:pathLst>
                <a:path w="643" h="584">
                  <a:moveTo>
                    <a:pt x="0" y="0"/>
                  </a:moveTo>
                  <a:lnTo>
                    <a:pt x="643" y="212"/>
                  </a:lnTo>
                  <a:lnTo>
                    <a:pt x="643" y="584"/>
                  </a:lnTo>
                  <a:lnTo>
                    <a:pt x="0" y="3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0" name="Freeform 14"/>
            <p:cNvSpPr>
              <a:spLocks/>
            </p:cNvSpPr>
            <p:nvPr/>
          </p:nvSpPr>
          <p:spPr bwMode="auto">
            <a:xfrm>
              <a:off x="7677150" y="3284538"/>
              <a:ext cx="96838" cy="93662"/>
            </a:xfrm>
            <a:custGeom>
              <a:avLst/>
              <a:gdLst/>
              <a:ahLst/>
              <a:cxnLst>
                <a:cxn ang="0">
                  <a:pos x="60" y="34"/>
                </a:cxn>
                <a:cxn ang="0">
                  <a:pos x="53" y="60"/>
                </a:cxn>
                <a:cxn ang="0">
                  <a:pos x="26" y="67"/>
                </a:cxn>
                <a:cxn ang="0">
                  <a:pos x="26" y="67"/>
                </a:cxn>
                <a:cxn ang="0">
                  <a:pos x="7" y="60"/>
                </a:cxn>
                <a:cxn ang="0">
                  <a:pos x="0" y="34"/>
                </a:cxn>
                <a:cxn ang="0">
                  <a:pos x="0" y="34"/>
                </a:cxn>
                <a:cxn ang="0">
                  <a:pos x="7" y="7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53" y="7"/>
                </a:cxn>
                <a:cxn ang="0">
                  <a:pos x="60" y="34"/>
                </a:cxn>
              </a:cxnLst>
              <a:rect l="0" t="0" r="r" b="b"/>
              <a:pathLst>
                <a:path w="60" h="67">
                  <a:moveTo>
                    <a:pt x="60" y="34"/>
                  </a:moveTo>
                  <a:lnTo>
                    <a:pt x="53" y="60"/>
                  </a:lnTo>
                  <a:lnTo>
                    <a:pt x="26" y="67"/>
                  </a:lnTo>
                  <a:lnTo>
                    <a:pt x="26" y="67"/>
                  </a:lnTo>
                  <a:lnTo>
                    <a:pt x="7" y="60"/>
                  </a:lnTo>
                  <a:lnTo>
                    <a:pt x="0" y="34"/>
                  </a:lnTo>
                  <a:lnTo>
                    <a:pt x="0" y="34"/>
                  </a:lnTo>
                  <a:lnTo>
                    <a:pt x="7" y="7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53" y="7"/>
                  </a:lnTo>
                  <a:lnTo>
                    <a:pt x="60" y="34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1" name="Freeform 15"/>
            <p:cNvSpPr>
              <a:spLocks/>
            </p:cNvSpPr>
            <p:nvPr/>
          </p:nvSpPr>
          <p:spPr bwMode="auto">
            <a:xfrm>
              <a:off x="7688263" y="3359150"/>
              <a:ext cx="41275" cy="26988"/>
            </a:xfrm>
            <a:custGeom>
              <a:avLst/>
              <a:gdLst/>
              <a:ahLst/>
              <a:cxnLst>
                <a:cxn ang="0">
                  <a:pos x="19" y="19"/>
                </a:cxn>
                <a:cxn ang="0">
                  <a:pos x="19" y="19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26" y="6"/>
                </a:cxn>
                <a:cxn ang="0">
                  <a:pos x="26" y="19"/>
                </a:cxn>
                <a:cxn ang="0">
                  <a:pos x="19" y="19"/>
                </a:cxn>
              </a:cxnLst>
              <a:rect l="0" t="0" r="r" b="b"/>
              <a:pathLst>
                <a:path w="26" h="19">
                  <a:moveTo>
                    <a:pt x="19" y="19"/>
                  </a:moveTo>
                  <a:lnTo>
                    <a:pt x="19" y="19"/>
                  </a:lnTo>
                  <a:lnTo>
                    <a:pt x="0" y="6"/>
                  </a:lnTo>
                  <a:lnTo>
                    <a:pt x="0" y="0"/>
                  </a:lnTo>
                  <a:lnTo>
                    <a:pt x="26" y="6"/>
                  </a:lnTo>
                  <a:lnTo>
                    <a:pt x="26" y="19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2" name="Freeform 16"/>
            <p:cNvSpPr>
              <a:spLocks/>
            </p:cNvSpPr>
            <p:nvPr/>
          </p:nvSpPr>
          <p:spPr bwMode="auto">
            <a:xfrm>
              <a:off x="7664450" y="3332163"/>
              <a:ext cx="33338" cy="36512"/>
            </a:xfrm>
            <a:custGeom>
              <a:avLst/>
              <a:gdLst/>
              <a:ahLst/>
              <a:cxnLst>
                <a:cxn ang="0">
                  <a:pos x="7" y="26"/>
                </a:cxn>
                <a:cxn ang="0">
                  <a:pos x="7" y="26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0" y="20"/>
                </a:cxn>
                <a:cxn ang="0">
                  <a:pos x="14" y="26"/>
                </a:cxn>
                <a:cxn ang="0">
                  <a:pos x="7" y="26"/>
                </a:cxn>
              </a:cxnLst>
              <a:rect l="0" t="0" r="r" b="b"/>
              <a:pathLst>
                <a:path w="20" h="26">
                  <a:moveTo>
                    <a:pt x="7" y="26"/>
                  </a:moveTo>
                  <a:lnTo>
                    <a:pt x="7" y="26"/>
                  </a:lnTo>
                  <a:lnTo>
                    <a:pt x="0" y="0"/>
                  </a:lnTo>
                  <a:lnTo>
                    <a:pt x="7" y="0"/>
                  </a:lnTo>
                  <a:lnTo>
                    <a:pt x="20" y="20"/>
                  </a:lnTo>
                  <a:lnTo>
                    <a:pt x="14" y="26"/>
                  </a:lnTo>
                  <a:lnTo>
                    <a:pt x="7" y="2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3" name="Freeform 17"/>
            <p:cNvSpPr>
              <a:spLocks/>
            </p:cNvSpPr>
            <p:nvPr/>
          </p:nvSpPr>
          <p:spPr bwMode="auto">
            <a:xfrm>
              <a:off x="7664450" y="3294063"/>
              <a:ext cx="33338" cy="38100"/>
            </a:xfrm>
            <a:custGeom>
              <a:avLst/>
              <a:gdLst/>
              <a:ahLst/>
              <a:cxnLst>
                <a:cxn ang="0">
                  <a:pos x="0" y="27"/>
                </a:cxn>
                <a:cxn ang="0">
                  <a:pos x="0" y="27"/>
                </a:cxn>
                <a:cxn ang="0">
                  <a:pos x="7" y="0"/>
                </a:cxn>
                <a:cxn ang="0">
                  <a:pos x="20" y="7"/>
                </a:cxn>
                <a:cxn ang="0">
                  <a:pos x="7" y="27"/>
                </a:cxn>
                <a:cxn ang="0">
                  <a:pos x="0" y="27"/>
                </a:cxn>
                <a:cxn ang="0">
                  <a:pos x="0" y="27"/>
                </a:cxn>
              </a:cxnLst>
              <a:rect l="0" t="0" r="r" b="b"/>
              <a:pathLst>
                <a:path w="20" h="27">
                  <a:moveTo>
                    <a:pt x="0" y="27"/>
                  </a:moveTo>
                  <a:lnTo>
                    <a:pt x="0" y="27"/>
                  </a:lnTo>
                  <a:lnTo>
                    <a:pt x="7" y="0"/>
                  </a:lnTo>
                  <a:lnTo>
                    <a:pt x="20" y="7"/>
                  </a:lnTo>
                  <a:lnTo>
                    <a:pt x="7" y="27"/>
                  </a:lnTo>
                  <a:lnTo>
                    <a:pt x="0" y="27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4" name="Freeform 18"/>
            <p:cNvSpPr>
              <a:spLocks/>
            </p:cNvSpPr>
            <p:nvPr/>
          </p:nvSpPr>
          <p:spPr bwMode="auto">
            <a:xfrm>
              <a:off x="7677150" y="3276600"/>
              <a:ext cx="52388" cy="28575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7" y="13"/>
                </a:cxn>
                <a:cxn ang="0">
                  <a:pos x="26" y="0"/>
                </a:cxn>
                <a:cxn ang="0">
                  <a:pos x="33" y="6"/>
                </a:cxn>
                <a:cxn ang="0">
                  <a:pos x="7" y="2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33" h="20">
                  <a:moveTo>
                    <a:pt x="0" y="13"/>
                  </a:moveTo>
                  <a:lnTo>
                    <a:pt x="7" y="13"/>
                  </a:lnTo>
                  <a:lnTo>
                    <a:pt x="26" y="0"/>
                  </a:lnTo>
                  <a:lnTo>
                    <a:pt x="33" y="6"/>
                  </a:lnTo>
                  <a:lnTo>
                    <a:pt x="7" y="2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5" name="Freeform 19"/>
            <p:cNvSpPr>
              <a:spLocks/>
            </p:cNvSpPr>
            <p:nvPr/>
          </p:nvSpPr>
          <p:spPr bwMode="auto">
            <a:xfrm>
              <a:off x="6059488" y="5262563"/>
              <a:ext cx="96837" cy="84137"/>
            </a:xfrm>
            <a:custGeom>
              <a:avLst/>
              <a:gdLst/>
              <a:ahLst/>
              <a:cxnLst>
                <a:cxn ang="0">
                  <a:pos x="60" y="27"/>
                </a:cxn>
                <a:cxn ang="0">
                  <a:pos x="53" y="47"/>
                </a:cxn>
                <a:cxn ang="0">
                  <a:pos x="34" y="60"/>
                </a:cxn>
                <a:cxn ang="0">
                  <a:pos x="34" y="60"/>
                </a:cxn>
                <a:cxn ang="0">
                  <a:pos x="7" y="47"/>
                </a:cxn>
                <a:cxn ang="0">
                  <a:pos x="0" y="27"/>
                </a:cxn>
                <a:cxn ang="0">
                  <a:pos x="0" y="27"/>
                </a:cxn>
                <a:cxn ang="0">
                  <a:pos x="7" y="7"/>
                </a:cxn>
                <a:cxn ang="0">
                  <a:pos x="34" y="0"/>
                </a:cxn>
                <a:cxn ang="0">
                  <a:pos x="34" y="0"/>
                </a:cxn>
                <a:cxn ang="0">
                  <a:pos x="53" y="7"/>
                </a:cxn>
                <a:cxn ang="0">
                  <a:pos x="60" y="27"/>
                </a:cxn>
              </a:cxnLst>
              <a:rect l="0" t="0" r="r" b="b"/>
              <a:pathLst>
                <a:path w="60" h="60">
                  <a:moveTo>
                    <a:pt x="60" y="27"/>
                  </a:moveTo>
                  <a:lnTo>
                    <a:pt x="53" y="47"/>
                  </a:lnTo>
                  <a:lnTo>
                    <a:pt x="34" y="60"/>
                  </a:lnTo>
                  <a:lnTo>
                    <a:pt x="34" y="60"/>
                  </a:lnTo>
                  <a:lnTo>
                    <a:pt x="7" y="47"/>
                  </a:lnTo>
                  <a:lnTo>
                    <a:pt x="0" y="27"/>
                  </a:lnTo>
                  <a:lnTo>
                    <a:pt x="0" y="27"/>
                  </a:lnTo>
                  <a:lnTo>
                    <a:pt x="7" y="7"/>
                  </a:lnTo>
                  <a:lnTo>
                    <a:pt x="34" y="0"/>
                  </a:lnTo>
                  <a:lnTo>
                    <a:pt x="34" y="0"/>
                  </a:lnTo>
                  <a:lnTo>
                    <a:pt x="53" y="7"/>
                  </a:lnTo>
                  <a:lnTo>
                    <a:pt x="60" y="2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6" name="Freeform 20"/>
            <p:cNvSpPr>
              <a:spLocks/>
            </p:cNvSpPr>
            <p:nvPr/>
          </p:nvSpPr>
          <p:spPr bwMode="auto">
            <a:xfrm>
              <a:off x="6135688" y="5300663"/>
              <a:ext cx="31750" cy="34925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20" y="6"/>
                </a:cxn>
                <a:cxn ang="0">
                  <a:pos x="6" y="26"/>
                </a:cxn>
                <a:cxn ang="0">
                  <a:pos x="0" y="20"/>
                </a:cxn>
                <a:cxn ang="0">
                  <a:pos x="6" y="0"/>
                </a:cxn>
              </a:cxnLst>
              <a:rect l="0" t="0" r="r" b="b"/>
              <a:pathLst>
                <a:path w="20" h="26">
                  <a:moveTo>
                    <a:pt x="6" y="0"/>
                  </a:moveTo>
                  <a:lnTo>
                    <a:pt x="20" y="6"/>
                  </a:lnTo>
                  <a:lnTo>
                    <a:pt x="6" y="26"/>
                  </a:lnTo>
                  <a:lnTo>
                    <a:pt x="0" y="2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7" name="Freeform 21"/>
            <p:cNvSpPr>
              <a:spLocks/>
            </p:cNvSpPr>
            <p:nvPr/>
          </p:nvSpPr>
          <p:spPr bwMode="auto">
            <a:xfrm>
              <a:off x="6103938" y="5327650"/>
              <a:ext cx="41275" cy="19050"/>
            </a:xfrm>
            <a:custGeom>
              <a:avLst/>
              <a:gdLst/>
              <a:ahLst/>
              <a:cxnLst>
                <a:cxn ang="0">
                  <a:pos x="26" y="6"/>
                </a:cxn>
                <a:cxn ang="0">
                  <a:pos x="26" y="6"/>
                </a:cxn>
                <a:cxn ang="0">
                  <a:pos x="7" y="13"/>
                </a:cxn>
                <a:cxn ang="0">
                  <a:pos x="0" y="6"/>
                </a:cxn>
                <a:cxn ang="0">
                  <a:pos x="20" y="0"/>
                </a:cxn>
                <a:cxn ang="0">
                  <a:pos x="26" y="6"/>
                </a:cxn>
                <a:cxn ang="0">
                  <a:pos x="26" y="6"/>
                </a:cxn>
              </a:cxnLst>
              <a:rect l="0" t="0" r="r" b="b"/>
              <a:pathLst>
                <a:path w="26" h="13">
                  <a:moveTo>
                    <a:pt x="26" y="6"/>
                  </a:moveTo>
                  <a:lnTo>
                    <a:pt x="26" y="6"/>
                  </a:lnTo>
                  <a:lnTo>
                    <a:pt x="7" y="13"/>
                  </a:lnTo>
                  <a:lnTo>
                    <a:pt x="0" y="6"/>
                  </a:lnTo>
                  <a:lnTo>
                    <a:pt x="20" y="0"/>
                  </a:lnTo>
                  <a:lnTo>
                    <a:pt x="26" y="6"/>
                  </a:lnTo>
                  <a:lnTo>
                    <a:pt x="26" y="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8" name="Freeform 22"/>
            <p:cNvSpPr>
              <a:spLocks/>
            </p:cNvSpPr>
            <p:nvPr/>
          </p:nvSpPr>
          <p:spPr bwMode="auto">
            <a:xfrm>
              <a:off x="6070600" y="5327650"/>
              <a:ext cx="44450" cy="26988"/>
            </a:xfrm>
            <a:custGeom>
              <a:avLst/>
              <a:gdLst/>
              <a:ahLst/>
              <a:cxnLst>
                <a:cxn ang="0">
                  <a:pos x="27" y="19"/>
                </a:cxn>
                <a:cxn ang="0">
                  <a:pos x="20" y="13"/>
                </a:cxn>
                <a:cxn ang="0">
                  <a:pos x="0" y="6"/>
                </a:cxn>
                <a:cxn ang="0">
                  <a:pos x="7" y="0"/>
                </a:cxn>
                <a:cxn ang="0">
                  <a:pos x="27" y="6"/>
                </a:cxn>
                <a:cxn ang="0">
                  <a:pos x="27" y="13"/>
                </a:cxn>
                <a:cxn ang="0">
                  <a:pos x="27" y="19"/>
                </a:cxn>
              </a:cxnLst>
              <a:rect l="0" t="0" r="r" b="b"/>
              <a:pathLst>
                <a:path w="27" h="19">
                  <a:moveTo>
                    <a:pt x="27" y="19"/>
                  </a:moveTo>
                  <a:lnTo>
                    <a:pt x="20" y="13"/>
                  </a:lnTo>
                  <a:lnTo>
                    <a:pt x="0" y="6"/>
                  </a:lnTo>
                  <a:lnTo>
                    <a:pt x="7" y="0"/>
                  </a:lnTo>
                  <a:lnTo>
                    <a:pt x="27" y="6"/>
                  </a:lnTo>
                  <a:lnTo>
                    <a:pt x="27" y="13"/>
                  </a:lnTo>
                  <a:lnTo>
                    <a:pt x="27" y="1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59" name="Freeform 23"/>
            <p:cNvSpPr>
              <a:spLocks/>
            </p:cNvSpPr>
            <p:nvPr/>
          </p:nvSpPr>
          <p:spPr bwMode="auto">
            <a:xfrm>
              <a:off x="6049963" y="5300663"/>
              <a:ext cx="31750" cy="34925"/>
            </a:xfrm>
            <a:custGeom>
              <a:avLst/>
              <a:gdLst/>
              <a:ahLst/>
              <a:cxnLst>
                <a:cxn ang="0">
                  <a:pos x="13" y="26"/>
                </a:cxn>
                <a:cxn ang="0">
                  <a:pos x="13" y="26"/>
                </a:cxn>
                <a:cxn ang="0">
                  <a:pos x="0" y="6"/>
                </a:cxn>
                <a:cxn ang="0">
                  <a:pos x="13" y="0"/>
                </a:cxn>
                <a:cxn ang="0">
                  <a:pos x="20" y="20"/>
                </a:cxn>
                <a:cxn ang="0">
                  <a:pos x="13" y="26"/>
                </a:cxn>
                <a:cxn ang="0">
                  <a:pos x="13" y="26"/>
                </a:cxn>
              </a:cxnLst>
              <a:rect l="0" t="0" r="r" b="b"/>
              <a:pathLst>
                <a:path w="20" h="26">
                  <a:moveTo>
                    <a:pt x="13" y="26"/>
                  </a:moveTo>
                  <a:lnTo>
                    <a:pt x="13" y="26"/>
                  </a:lnTo>
                  <a:lnTo>
                    <a:pt x="0" y="6"/>
                  </a:lnTo>
                  <a:lnTo>
                    <a:pt x="13" y="0"/>
                  </a:lnTo>
                  <a:lnTo>
                    <a:pt x="20" y="20"/>
                  </a:lnTo>
                  <a:lnTo>
                    <a:pt x="13" y="26"/>
                  </a:lnTo>
                  <a:lnTo>
                    <a:pt x="13" y="26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60" name="Freeform 24"/>
            <p:cNvSpPr>
              <a:spLocks/>
            </p:cNvSpPr>
            <p:nvPr/>
          </p:nvSpPr>
          <p:spPr bwMode="auto">
            <a:xfrm>
              <a:off x="6049963" y="5272088"/>
              <a:ext cx="31750" cy="3651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0" y="20"/>
                </a:cxn>
                <a:cxn ang="0">
                  <a:pos x="13" y="0"/>
                </a:cxn>
                <a:cxn ang="0">
                  <a:pos x="20" y="6"/>
                </a:cxn>
                <a:cxn ang="0">
                  <a:pos x="13" y="26"/>
                </a:cxn>
                <a:cxn ang="0">
                  <a:pos x="0" y="26"/>
                </a:cxn>
                <a:cxn ang="0">
                  <a:pos x="0" y="20"/>
                </a:cxn>
              </a:cxnLst>
              <a:rect l="0" t="0" r="r" b="b"/>
              <a:pathLst>
                <a:path w="20" h="26">
                  <a:moveTo>
                    <a:pt x="0" y="20"/>
                  </a:moveTo>
                  <a:lnTo>
                    <a:pt x="0" y="20"/>
                  </a:lnTo>
                  <a:lnTo>
                    <a:pt x="13" y="0"/>
                  </a:lnTo>
                  <a:lnTo>
                    <a:pt x="20" y="6"/>
                  </a:lnTo>
                  <a:lnTo>
                    <a:pt x="13" y="26"/>
                  </a:lnTo>
                  <a:lnTo>
                    <a:pt x="0" y="26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61" name="Freeform 25"/>
            <p:cNvSpPr>
              <a:spLocks/>
            </p:cNvSpPr>
            <p:nvPr/>
          </p:nvSpPr>
          <p:spPr bwMode="auto">
            <a:xfrm>
              <a:off x="6070600" y="5254625"/>
              <a:ext cx="44450" cy="2540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6"/>
                </a:cxn>
                <a:cxn ang="0">
                  <a:pos x="20" y="0"/>
                </a:cxn>
                <a:cxn ang="0">
                  <a:pos x="27" y="13"/>
                </a:cxn>
                <a:cxn ang="0">
                  <a:pos x="7" y="19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27" h="19">
                  <a:moveTo>
                    <a:pt x="0" y="13"/>
                  </a:moveTo>
                  <a:lnTo>
                    <a:pt x="0" y="6"/>
                  </a:lnTo>
                  <a:lnTo>
                    <a:pt x="20" y="0"/>
                  </a:lnTo>
                  <a:lnTo>
                    <a:pt x="27" y="13"/>
                  </a:lnTo>
                  <a:lnTo>
                    <a:pt x="7" y="19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62" name="Freeform 26"/>
            <p:cNvSpPr>
              <a:spLocks/>
            </p:cNvSpPr>
            <p:nvPr/>
          </p:nvSpPr>
          <p:spPr bwMode="auto">
            <a:xfrm>
              <a:off x="6103938" y="5254625"/>
              <a:ext cx="41275" cy="25400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7" y="0"/>
                </a:cxn>
                <a:cxn ang="0">
                  <a:pos x="26" y="6"/>
                </a:cxn>
                <a:cxn ang="0">
                  <a:pos x="20" y="19"/>
                </a:cxn>
                <a:cxn ang="0">
                  <a:pos x="0" y="13"/>
                </a:cxn>
                <a:cxn ang="0">
                  <a:pos x="0" y="0"/>
                </a:cxn>
                <a:cxn ang="0">
                  <a:pos x="7" y="0"/>
                </a:cxn>
              </a:cxnLst>
              <a:rect l="0" t="0" r="r" b="b"/>
              <a:pathLst>
                <a:path w="26" h="19">
                  <a:moveTo>
                    <a:pt x="7" y="0"/>
                  </a:moveTo>
                  <a:lnTo>
                    <a:pt x="7" y="0"/>
                  </a:lnTo>
                  <a:lnTo>
                    <a:pt x="26" y="6"/>
                  </a:lnTo>
                  <a:lnTo>
                    <a:pt x="20" y="19"/>
                  </a:lnTo>
                  <a:lnTo>
                    <a:pt x="0" y="13"/>
                  </a:lnTo>
                  <a:lnTo>
                    <a:pt x="0" y="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63" name="Freeform 27"/>
            <p:cNvSpPr>
              <a:spLocks/>
            </p:cNvSpPr>
            <p:nvPr/>
          </p:nvSpPr>
          <p:spPr bwMode="auto">
            <a:xfrm>
              <a:off x="6135688" y="5262563"/>
              <a:ext cx="31750" cy="46037"/>
            </a:xfrm>
            <a:custGeom>
              <a:avLst/>
              <a:gdLst/>
              <a:ahLst/>
              <a:cxnLst>
                <a:cxn ang="0">
                  <a:pos x="6" y="7"/>
                </a:cxn>
                <a:cxn ang="0">
                  <a:pos x="6" y="7"/>
                </a:cxn>
                <a:cxn ang="0">
                  <a:pos x="20" y="27"/>
                </a:cxn>
                <a:cxn ang="0">
                  <a:pos x="6" y="33"/>
                </a:cxn>
                <a:cxn ang="0">
                  <a:pos x="0" y="13"/>
                </a:cxn>
                <a:cxn ang="0">
                  <a:pos x="6" y="0"/>
                </a:cxn>
                <a:cxn ang="0">
                  <a:pos x="6" y="7"/>
                </a:cxn>
              </a:cxnLst>
              <a:rect l="0" t="0" r="r" b="b"/>
              <a:pathLst>
                <a:path w="20" h="33">
                  <a:moveTo>
                    <a:pt x="6" y="7"/>
                  </a:moveTo>
                  <a:lnTo>
                    <a:pt x="6" y="7"/>
                  </a:lnTo>
                  <a:lnTo>
                    <a:pt x="20" y="27"/>
                  </a:lnTo>
                  <a:lnTo>
                    <a:pt x="6" y="33"/>
                  </a:lnTo>
                  <a:lnTo>
                    <a:pt x="0" y="13"/>
                  </a:lnTo>
                  <a:lnTo>
                    <a:pt x="6" y="0"/>
                  </a:lnTo>
                  <a:lnTo>
                    <a:pt x="6" y="7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64" name="Freeform 28"/>
            <p:cNvSpPr>
              <a:spLocks/>
            </p:cNvSpPr>
            <p:nvPr/>
          </p:nvSpPr>
          <p:spPr bwMode="auto">
            <a:xfrm>
              <a:off x="6135688" y="5300663"/>
              <a:ext cx="31750" cy="34925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20" y="6"/>
                </a:cxn>
                <a:cxn ang="0">
                  <a:pos x="6" y="26"/>
                </a:cxn>
                <a:cxn ang="0">
                  <a:pos x="0" y="20"/>
                </a:cxn>
                <a:cxn ang="0">
                  <a:pos x="6" y="0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20" h="26">
                  <a:moveTo>
                    <a:pt x="20" y="0"/>
                  </a:moveTo>
                  <a:lnTo>
                    <a:pt x="20" y="6"/>
                  </a:lnTo>
                  <a:lnTo>
                    <a:pt x="6" y="26"/>
                  </a:lnTo>
                  <a:lnTo>
                    <a:pt x="0" y="20"/>
                  </a:lnTo>
                  <a:lnTo>
                    <a:pt x="6" y="0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365" name="Rectangle 29"/>
            <p:cNvSpPr>
              <a:spLocks noChangeArrowheads="1"/>
            </p:cNvSpPr>
            <p:nvPr/>
          </p:nvSpPr>
          <p:spPr bwMode="auto">
            <a:xfrm>
              <a:off x="5791200" y="5080000"/>
              <a:ext cx="12382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600" b="1">
                  <a:solidFill>
                    <a:srgbClr val="000000"/>
                  </a:solidFill>
                </a:rPr>
                <a:t>p</a:t>
              </a:r>
              <a:endParaRPr lang="en-US" b="1"/>
            </a:p>
          </p:txBody>
        </p:sp>
        <p:sp>
          <p:nvSpPr>
            <p:cNvPr id="1038366" name="Oval 30"/>
            <p:cNvSpPr>
              <a:spLocks noChangeArrowheads="1"/>
            </p:cNvSpPr>
            <p:nvPr/>
          </p:nvSpPr>
          <p:spPr bwMode="auto">
            <a:xfrm>
              <a:off x="5413375" y="6010275"/>
              <a:ext cx="153988" cy="13335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367" name="Oval 31"/>
            <p:cNvSpPr>
              <a:spLocks noChangeArrowheads="1"/>
            </p:cNvSpPr>
            <p:nvPr/>
          </p:nvSpPr>
          <p:spPr bwMode="auto">
            <a:xfrm>
              <a:off x="7658100" y="3281363"/>
              <a:ext cx="155575" cy="13335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368" name="Line 32"/>
            <p:cNvSpPr>
              <a:spLocks noChangeShapeType="1"/>
            </p:cNvSpPr>
            <p:nvPr/>
          </p:nvSpPr>
          <p:spPr bwMode="auto">
            <a:xfrm flipH="1" flipV="1">
              <a:off x="5105400" y="5767388"/>
              <a:ext cx="384175" cy="309562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70" name="Line 34"/>
            <p:cNvSpPr>
              <a:spLocks noChangeShapeType="1"/>
            </p:cNvSpPr>
            <p:nvPr/>
          </p:nvSpPr>
          <p:spPr bwMode="auto">
            <a:xfrm flipV="1">
              <a:off x="5475288" y="5345113"/>
              <a:ext cx="635000" cy="746125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71" name="Line 35"/>
            <p:cNvSpPr>
              <a:spLocks noChangeShapeType="1"/>
            </p:cNvSpPr>
            <p:nvPr/>
          </p:nvSpPr>
          <p:spPr bwMode="auto">
            <a:xfrm flipV="1">
              <a:off x="6253163" y="3381375"/>
              <a:ext cx="1455737" cy="1787525"/>
            </a:xfrm>
            <a:prstGeom prst="line">
              <a:avLst/>
            </a:prstGeom>
            <a:noFill/>
            <a:ln w="25400">
              <a:solidFill>
                <a:srgbClr val="FF00FF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73" name="Text Box 37"/>
            <p:cNvSpPr txBox="1">
              <a:spLocks noChangeArrowheads="1"/>
            </p:cNvSpPr>
            <p:nvPr/>
          </p:nvSpPr>
          <p:spPr bwMode="auto">
            <a:xfrm>
              <a:off x="5413375" y="6142038"/>
              <a:ext cx="542925" cy="3683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O</a:t>
              </a:r>
              <a:endParaRPr lang="en-US" b="1" baseline="-25000"/>
            </a:p>
          </p:txBody>
        </p:sp>
        <p:sp>
          <p:nvSpPr>
            <p:cNvPr id="1038374" name="Text Box 38"/>
            <p:cNvSpPr txBox="1">
              <a:spLocks noChangeArrowheads="1"/>
            </p:cNvSpPr>
            <p:nvPr/>
          </p:nvSpPr>
          <p:spPr bwMode="auto">
            <a:xfrm>
              <a:off x="4876800" y="5843588"/>
              <a:ext cx="542925" cy="3683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X</a:t>
              </a:r>
              <a:endParaRPr lang="en-US" b="1" baseline="-25000"/>
            </a:p>
          </p:txBody>
        </p:sp>
        <p:sp>
          <p:nvSpPr>
            <p:cNvPr id="1038375" name="Text Box 39"/>
            <p:cNvSpPr txBox="1">
              <a:spLocks noChangeArrowheads="1"/>
            </p:cNvSpPr>
            <p:nvPr/>
          </p:nvSpPr>
          <p:spPr bwMode="auto">
            <a:xfrm>
              <a:off x="6962775" y="3546475"/>
              <a:ext cx="539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P</a:t>
              </a:r>
              <a:endParaRPr lang="en-US" b="1" baseline="-25000"/>
            </a:p>
          </p:txBody>
        </p:sp>
        <p:sp>
          <p:nvSpPr>
            <p:cNvPr id="1038376" name="Text Box 40"/>
            <p:cNvSpPr txBox="1">
              <a:spLocks noChangeArrowheads="1"/>
            </p:cNvSpPr>
            <p:nvPr/>
          </p:nvSpPr>
          <p:spPr bwMode="auto">
            <a:xfrm>
              <a:off x="8201025" y="3546475"/>
              <a:ext cx="5397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V</a:t>
              </a:r>
              <a:endParaRPr lang="en-US" b="1" baseline="-25000"/>
            </a:p>
          </p:txBody>
        </p:sp>
        <p:sp>
          <p:nvSpPr>
            <p:cNvPr id="1038377" name="Line 41"/>
            <p:cNvSpPr>
              <a:spLocks noChangeShapeType="1"/>
            </p:cNvSpPr>
            <p:nvPr/>
          </p:nvSpPr>
          <p:spPr bwMode="auto">
            <a:xfrm flipV="1">
              <a:off x="5489575" y="5686425"/>
              <a:ext cx="736600" cy="390525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78" name="Line 42"/>
            <p:cNvSpPr>
              <a:spLocks noChangeShapeType="1"/>
            </p:cNvSpPr>
            <p:nvPr/>
          </p:nvSpPr>
          <p:spPr bwMode="auto">
            <a:xfrm flipV="1">
              <a:off x="5489575" y="5478463"/>
              <a:ext cx="77788" cy="598487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79" name="Text Box 43"/>
            <p:cNvSpPr txBox="1">
              <a:spLocks noChangeArrowheads="1"/>
            </p:cNvSpPr>
            <p:nvPr/>
          </p:nvSpPr>
          <p:spPr bwMode="auto">
            <a:xfrm>
              <a:off x="5800725" y="5876925"/>
              <a:ext cx="384175" cy="3683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f</a:t>
              </a:r>
              <a:endParaRPr lang="en-US" b="1" baseline="-25000"/>
            </a:p>
          </p:txBody>
        </p:sp>
        <p:sp>
          <p:nvSpPr>
            <p:cNvPr id="1038380" name="Text Box 44"/>
            <p:cNvSpPr txBox="1">
              <a:spLocks noChangeArrowheads="1"/>
            </p:cNvSpPr>
            <p:nvPr/>
          </p:nvSpPr>
          <p:spPr bwMode="auto">
            <a:xfrm>
              <a:off x="6172200" y="5638800"/>
              <a:ext cx="388938" cy="3683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Z</a:t>
              </a:r>
              <a:endParaRPr lang="en-US" b="1" baseline="-25000"/>
            </a:p>
          </p:txBody>
        </p:sp>
        <p:sp>
          <p:nvSpPr>
            <p:cNvPr id="1038381" name="Text Box 45"/>
            <p:cNvSpPr txBox="1">
              <a:spLocks noChangeArrowheads="1"/>
            </p:cNvSpPr>
            <p:nvPr/>
          </p:nvSpPr>
          <p:spPr bwMode="auto">
            <a:xfrm>
              <a:off x="5257800" y="5280025"/>
              <a:ext cx="388938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Y</a:t>
              </a:r>
              <a:endParaRPr lang="en-US" b="1" baseline="-25000"/>
            </a:p>
          </p:txBody>
        </p:sp>
        <p:sp>
          <p:nvSpPr>
            <p:cNvPr id="1038382" name="Line 46"/>
            <p:cNvSpPr>
              <a:spLocks noChangeShapeType="1"/>
            </p:cNvSpPr>
            <p:nvPr/>
          </p:nvSpPr>
          <p:spPr bwMode="auto">
            <a:xfrm flipV="1">
              <a:off x="6400800" y="3709988"/>
              <a:ext cx="1752600" cy="1546225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83" name="Oval 47"/>
            <p:cNvSpPr>
              <a:spLocks noChangeArrowheads="1"/>
            </p:cNvSpPr>
            <p:nvPr/>
          </p:nvSpPr>
          <p:spPr bwMode="auto">
            <a:xfrm>
              <a:off x="6243638" y="5353050"/>
              <a:ext cx="74612" cy="7461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384" name="Line 48"/>
            <p:cNvSpPr>
              <a:spLocks noChangeShapeType="1"/>
            </p:cNvSpPr>
            <p:nvPr/>
          </p:nvSpPr>
          <p:spPr bwMode="auto">
            <a:xfrm>
              <a:off x="6108700" y="5292725"/>
              <a:ext cx="173038" cy="10160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85" name="Line 49"/>
            <p:cNvSpPr>
              <a:spLocks noChangeShapeType="1"/>
            </p:cNvSpPr>
            <p:nvPr/>
          </p:nvSpPr>
          <p:spPr bwMode="auto">
            <a:xfrm flipV="1">
              <a:off x="5486400" y="5397500"/>
              <a:ext cx="811213" cy="674688"/>
            </a:xfrm>
            <a:prstGeom prst="line">
              <a:avLst/>
            </a:prstGeom>
            <a:noFill/>
            <a:ln w="19050">
              <a:solidFill>
                <a:srgbClr val="FFCC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38386" name="Text Box 50"/>
            <p:cNvSpPr txBox="1">
              <a:spLocks noChangeArrowheads="1"/>
            </p:cNvSpPr>
            <p:nvPr/>
          </p:nvSpPr>
          <p:spPr bwMode="auto">
            <a:xfrm>
              <a:off x="6324600" y="5257800"/>
              <a:ext cx="384175" cy="3683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v</a:t>
              </a:r>
              <a:endParaRPr lang="en-US" b="1" baseline="-25000"/>
            </a:p>
          </p:txBody>
        </p:sp>
        <p:sp>
          <p:nvSpPr>
            <p:cNvPr id="1038372" name="Line 36"/>
            <p:cNvSpPr>
              <a:spLocks noChangeShapeType="1"/>
            </p:cNvSpPr>
            <p:nvPr/>
          </p:nvSpPr>
          <p:spPr bwMode="auto">
            <a:xfrm>
              <a:off x="7750175" y="3381375"/>
              <a:ext cx="457200" cy="304800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round/>
              <a:headEnd type="none" w="sm" len="sm"/>
              <a:tailEnd type="triangle" w="med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285750"/>
            <a:ext cx="5981700" cy="609600"/>
          </a:xfrm>
        </p:spPr>
        <p:txBody>
          <a:bodyPr/>
          <a:lstStyle/>
          <a:p>
            <a:r>
              <a:rPr lang="en-US"/>
              <a:t>The Motion Field of Rigid Objects</a:t>
            </a:r>
          </a:p>
        </p:txBody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5181600" cy="4724400"/>
          </a:xfrm>
          <a:noFill/>
          <a:ln/>
        </p:spPr>
        <p:txBody>
          <a:bodyPr/>
          <a:lstStyle/>
          <a:p>
            <a:r>
              <a:rPr lang="en-US" sz="1800" dirty="0">
                <a:cs typeface="Times New Roman" pitchFamily="18" charset="0"/>
              </a:rPr>
              <a:t>Notations</a:t>
            </a:r>
          </a:p>
          <a:p>
            <a:pPr lvl="1"/>
            <a:r>
              <a:rPr lang="en-US" sz="1800" dirty="0">
                <a:cs typeface="Times New Roman" pitchFamily="18" charset="0"/>
              </a:rPr>
              <a:t>P = (X,Y,Z)</a:t>
            </a:r>
            <a:r>
              <a:rPr lang="en-US" sz="1800" baseline="30000" dirty="0"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: 3-D point in the camera reference frame</a:t>
            </a:r>
          </a:p>
          <a:p>
            <a:pPr lvl="1"/>
            <a:r>
              <a:rPr lang="en-US" sz="1800" dirty="0">
                <a:cs typeface="Times New Roman" pitchFamily="18" charset="0"/>
              </a:rPr>
              <a:t>p = (</a:t>
            </a:r>
            <a:r>
              <a:rPr lang="en-US" sz="1800" dirty="0" err="1">
                <a:cs typeface="Times New Roman" pitchFamily="18" charset="0"/>
              </a:rPr>
              <a:t>x,y,f</a:t>
            </a:r>
            <a:r>
              <a:rPr lang="en-US" sz="1800" dirty="0">
                <a:cs typeface="Times New Roman" pitchFamily="18" charset="0"/>
              </a:rPr>
              <a:t>)</a:t>
            </a:r>
            <a:r>
              <a:rPr lang="en-US" sz="1800" baseline="30000" dirty="0"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 : the projection of the scene point in the pinhole camera</a:t>
            </a:r>
          </a:p>
          <a:p>
            <a:pPr lvl="1"/>
            <a:endParaRPr lang="en-US" sz="1800" dirty="0">
              <a:cs typeface="Times New Roman" pitchFamily="18" charset="0"/>
            </a:endParaRPr>
          </a:p>
          <a:p>
            <a:r>
              <a:rPr lang="en-US" sz="1800" dirty="0">
                <a:cs typeface="Times New Roman" pitchFamily="18" charset="0"/>
              </a:rPr>
              <a:t>Relative motion between P and the camera</a:t>
            </a:r>
          </a:p>
          <a:p>
            <a:pPr lvl="1"/>
            <a:r>
              <a:rPr lang="en-US" sz="1800" dirty="0">
                <a:cs typeface="Times New Roman" pitchFamily="18" charset="0"/>
              </a:rPr>
              <a:t>T= (</a:t>
            </a:r>
            <a:r>
              <a:rPr lang="en-US" sz="1800" dirty="0" err="1">
                <a:cs typeface="Times New Roman" pitchFamily="18" charset="0"/>
              </a:rPr>
              <a:t>T</a:t>
            </a:r>
            <a:r>
              <a:rPr lang="en-US" sz="1800" baseline="-25000" dirty="0" err="1">
                <a:cs typeface="Times New Roman" pitchFamily="18" charset="0"/>
              </a:rPr>
              <a:t>x</a:t>
            </a:r>
            <a:r>
              <a:rPr lang="en-US" sz="1800" dirty="0" err="1">
                <a:cs typeface="Times New Roman" pitchFamily="18" charset="0"/>
              </a:rPr>
              <a:t>,T</a:t>
            </a:r>
            <a:r>
              <a:rPr lang="en-US" sz="1800" baseline="-25000" dirty="0" err="1">
                <a:cs typeface="Times New Roman" pitchFamily="18" charset="0"/>
              </a:rPr>
              <a:t>y</a:t>
            </a:r>
            <a:r>
              <a:rPr lang="en-US" sz="1800" dirty="0" err="1">
                <a:cs typeface="Times New Roman" pitchFamily="18" charset="0"/>
              </a:rPr>
              <a:t>,T</a:t>
            </a:r>
            <a:r>
              <a:rPr lang="en-US" sz="1800" baseline="-25000" dirty="0" err="1">
                <a:cs typeface="Times New Roman" pitchFamily="18" charset="0"/>
              </a:rPr>
              <a:t>z</a:t>
            </a:r>
            <a:r>
              <a:rPr lang="en-US" sz="1800" dirty="0">
                <a:cs typeface="Times New Roman" pitchFamily="18" charset="0"/>
              </a:rPr>
              <a:t>)</a:t>
            </a:r>
            <a:r>
              <a:rPr lang="en-US" sz="1800" baseline="30000" dirty="0"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: translation component of the motion</a:t>
            </a:r>
          </a:p>
          <a:p>
            <a:pPr lvl="1"/>
            <a:r>
              <a:rPr lang="en-US" sz="1800" dirty="0">
                <a:latin typeface="Symbol" pitchFamily="18" charset="2"/>
                <a:cs typeface="Times New Roman" pitchFamily="18" charset="0"/>
              </a:rPr>
              <a:t>w=(</a:t>
            </a:r>
            <a:r>
              <a:rPr lang="en-US" sz="1800" dirty="0" err="1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1800" baseline="-25000" dirty="0" err="1">
                <a:cs typeface="Times New Roman" pitchFamily="18" charset="0"/>
              </a:rPr>
              <a:t>x</a:t>
            </a:r>
            <a:r>
              <a:rPr lang="en-US" sz="1800" dirty="0">
                <a:latin typeface="Symbol" pitchFamily="18" charset="2"/>
                <a:cs typeface="Times New Roman" pitchFamily="18" charset="0"/>
              </a:rPr>
              <a:t>, </a:t>
            </a:r>
            <a:r>
              <a:rPr lang="en-US" sz="1800" dirty="0" err="1">
                <a:latin typeface="Symbol" pitchFamily="18" charset="2"/>
                <a:cs typeface="Times New Roman" pitchFamily="18" charset="0"/>
              </a:rPr>
              <a:t>w</a:t>
            </a:r>
            <a:r>
              <a:rPr lang="en-US" sz="1800" baseline="-25000" dirty="0" err="1">
                <a:cs typeface="Times New Roman" pitchFamily="18" charset="0"/>
              </a:rPr>
              <a:t>y</a:t>
            </a:r>
            <a:r>
              <a:rPr lang="en-US" sz="1800" dirty="0" err="1">
                <a:latin typeface="Symbol" pitchFamily="18" charset="2"/>
                <a:cs typeface="Times New Roman" pitchFamily="18" charset="0"/>
              </a:rPr>
              <a:t>,w</a:t>
            </a:r>
            <a:r>
              <a:rPr lang="en-US" sz="1800" baseline="-25000" dirty="0" err="1">
                <a:cs typeface="Times New Roman" pitchFamily="18" charset="0"/>
              </a:rPr>
              <a:t>z</a:t>
            </a:r>
            <a:r>
              <a:rPr lang="en-US" sz="1800" dirty="0">
                <a:latin typeface="Symbol" pitchFamily="18" charset="2"/>
                <a:cs typeface="Times New Roman" pitchFamily="18" charset="0"/>
              </a:rPr>
              <a:t>)</a:t>
            </a:r>
            <a:r>
              <a:rPr lang="en-US" sz="1800" baseline="30000" dirty="0">
                <a:latin typeface="Symbol" pitchFamily="18" charset="2"/>
                <a:cs typeface="Times New Roman" pitchFamily="18" charset="0"/>
              </a:rPr>
              <a:t>T</a:t>
            </a:r>
            <a:r>
              <a:rPr lang="en-US" sz="1800" dirty="0">
                <a:cs typeface="Times New Roman" pitchFamily="18" charset="0"/>
              </a:rPr>
              <a:t>: the angular velocity</a:t>
            </a:r>
          </a:p>
          <a:p>
            <a:pPr lvl="1"/>
            <a:endParaRPr lang="en-US" sz="1800" dirty="0">
              <a:cs typeface="Times New Roman" pitchFamily="18" charset="0"/>
            </a:endParaRPr>
          </a:p>
          <a:p>
            <a:r>
              <a:rPr lang="en-US" sz="1800" dirty="0">
                <a:cs typeface="Times New Roman" pitchFamily="18" charset="0"/>
              </a:rPr>
              <a:t>Note:</a:t>
            </a:r>
          </a:p>
          <a:p>
            <a:pPr lvl="1"/>
            <a:r>
              <a:rPr lang="en-US" sz="1800" dirty="0">
                <a:cs typeface="Times New Roman" pitchFamily="18" charset="0"/>
              </a:rPr>
              <a:t>How to connect this with stereo geometry  (with R, T)?</a:t>
            </a:r>
          </a:p>
        </p:txBody>
      </p:sp>
      <p:graphicFrame>
        <p:nvGraphicFramePr>
          <p:cNvPr id="1053700" name="Object 4"/>
          <p:cNvGraphicFramePr>
            <a:graphicFrameLocks noChangeAspect="1"/>
          </p:cNvGraphicFramePr>
          <p:nvPr/>
        </p:nvGraphicFramePr>
        <p:xfrm>
          <a:off x="6705600" y="1066800"/>
          <a:ext cx="11430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33169" imgH="393529" progId="Equation.3">
                  <p:embed/>
                </p:oleObj>
              </mc:Choice>
              <mc:Fallback>
                <p:oleObj name="Equation" r:id="rId3" imgW="533169" imgH="393529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1066800"/>
                        <a:ext cx="1143000" cy="842963"/>
                      </a:xfrm>
                      <a:prstGeom prst="rect">
                        <a:avLst/>
                      </a:prstGeom>
                      <a:solidFill>
                        <a:srgbClr val="FFCC99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3701" name="Object 5"/>
          <p:cNvGraphicFramePr>
            <a:graphicFrameLocks noChangeAspect="1"/>
          </p:cNvGraphicFramePr>
          <p:nvPr/>
        </p:nvGraphicFramePr>
        <p:xfrm>
          <a:off x="6324600" y="2438400"/>
          <a:ext cx="22748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64781" imgH="177723" progId="Equation.3">
                  <p:embed/>
                </p:oleObj>
              </mc:Choice>
              <mc:Fallback>
                <p:oleObj name="Equation" r:id="rId5" imgW="964781" imgH="177723" progId="Equation.3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438400"/>
                        <a:ext cx="2274888" cy="41910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3702" name="Object 6"/>
          <p:cNvGraphicFramePr>
            <a:graphicFrameLocks noChangeAspect="1"/>
          </p:cNvGraphicFramePr>
          <p:nvPr/>
        </p:nvGraphicFramePr>
        <p:xfrm>
          <a:off x="5995988" y="3429000"/>
          <a:ext cx="2865437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133600" imgH="647700" progId="Equation.3">
                  <p:embed/>
                </p:oleObj>
              </mc:Choice>
              <mc:Fallback>
                <p:oleObj name="Equation" r:id="rId7" imgW="2133600" imgH="647700" progId="Equation.3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5988" y="3429000"/>
                        <a:ext cx="2865437" cy="869950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3703" name="Object 7"/>
          <p:cNvGraphicFramePr>
            <a:graphicFrameLocks noChangeAspect="1"/>
          </p:cNvGraphicFramePr>
          <p:nvPr/>
        </p:nvGraphicFramePr>
        <p:xfrm>
          <a:off x="6319838" y="4879975"/>
          <a:ext cx="23177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638300" imgH="647700" progId="Equation.3">
                  <p:embed/>
                </p:oleObj>
              </mc:Choice>
              <mc:Fallback>
                <p:oleObj name="Equation" r:id="rId9" imgW="1638300" imgH="647700" progId="Equation.3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9838" y="4879975"/>
                        <a:ext cx="2317750" cy="917575"/>
                      </a:xfrm>
                      <a:prstGeom prst="rect">
                        <a:avLst/>
                      </a:prstGeom>
                      <a:solidFill>
                        <a:srgbClr val="FF99CC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3704" name="AutoShape 8"/>
          <p:cNvSpPr>
            <a:spLocks noChangeArrowheads="1"/>
          </p:cNvSpPr>
          <p:nvPr/>
        </p:nvSpPr>
        <p:spPr bwMode="auto">
          <a:xfrm>
            <a:off x="7162800" y="2971800"/>
            <a:ext cx="5334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53705" name="AutoShape 9"/>
          <p:cNvSpPr>
            <a:spLocks noChangeArrowheads="1"/>
          </p:cNvSpPr>
          <p:nvPr/>
        </p:nvSpPr>
        <p:spPr bwMode="auto">
          <a:xfrm>
            <a:off x="7239000" y="4419600"/>
            <a:ext cx="5334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53706" name="Object 10"/>
          <p:cNvGraphicFramePr>
            <a:graphicFrameLocks noChangeAspect="1"/>
          </p:cNvGraphicFramePr>
          <p:nvPr/>
        </p:nvGraphicFramePr>
        <p:xfrm>
          <a:off x="0" y="5918200"/>
          <a:ext cx="682307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5143500" imgH="711200" progId="Equation.3">
                  <p:embed/>
                </p:oleObj>
              </mc:Choice>
              <mc:Fallback>
                <p:oleObj name="Equation" r:id="rId11" imgW="5143500" imgH="71120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918200"/>
                        <a:ext cx="6823075" cy="93980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3707" name="AutoShape 11"/>
          <p:cNvSpPr>
            <a:spLocks noChangeArrowheads="1"/>
          </p:cNvSpPr>
          <p:nvPr/>
        </p:nvSpPr>
        <p:spPr bwMode="auto">
          <a:xfrm>
            <a:off x="6858000" y="5943600"/>
            <a:ext cx="914400" cy="4572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s570_Blue_template">
  <a:themeElements>
    <a:clrScheme name="">
      <a:dk1>
        <a:srgbClr val="000000"/>
      </a:dk1>
      <a:lt1>
        <a:srgbClr val="DDDDDD"/>
      </a:lt1>
      <a:dk2>
        <a:srgbClr val="5F5F5F"/>
      </a:dk2>
      <a:lt2>
        <a:srgbClr val="DBA9D7"/>
      </a:lt2>
      <a:accent1>
        <a:srgbClr val="D2601A"/>
      </a:accent1>
      <a:accent2>
        <a:srgbClr val="AA583E"/>
      </a:accent2>
      <a:accent3>
        <a:srgbClr val="B6B6B6"/>
      </a:accent3>
      <a:accent4>
        <a:srgbClr val="BDBDBD"/>
      </a:accent4>
      <a:accent5>
        <a:srgbClr val="E5B6AB"/>
      </a:accent5>
      <a:accent6>
        <a:srgbClr val="9A4F37"/>
      </a:accent6>
      <a:hlink>
        <a:srgbClr val="A5253D"/>
      </a:hlink>
      <a:folHlink>
        <a:srgbClr val="EBE077"/>
      </a:folHlink>
    </a:clrScheme>
    <a:fontScheme name="cs570_Blue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570_Blu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70_Blue_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70_Blue_template 8">
        <a:dk1>
          <a:srgbClr val="474747"/>
        </a:dk1>
        <a:lt1>
          <a:srgbClr val="EB8B2B"/>
        </a:lt1>
        <a:dk2>
          <a:srgbClr val="5F5F5F"/>
        </a:dk2>
        <a:lt2>
          <a:srgbClr val="EB8B2B"/>
        </a:lt2>
        <a:accent1>
          <a:srgbClr val="D2601A"/>
        </a:accent1>
        <a:accent2>
          <a:srgbClr val="DC873A"/>
        </a:accent2>
        <a:accent3>
          <a:srgbClr val="B6B6B6"/>
        </a:accent3>
        <a:accent4>
          <a:srgbClr val="C97623"/>
        </a:accent4>
        <a:accent5>
          <a:srgbClr val="E5B6AB"/>
        </a:accent5>
        <a:accent6>
          <a:srgbClr val="C77A34"/>
        </a:accent6>
        <a:hlink>
          <a:srgbClr val="FE9B03"/>
        </a:hlink>
        <a:folHlink>
          <a:srgbClr val="EBE0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System:Desktop Folder:cs570_Blue_template</Template>
  <TotalTime>5211</TotalTime>
  <Pages>10</Pages>
  <Words>2824</Words>
  <Application>Microsoft Macintosh PowerPoint</Application>
  <PresentationFormat>Overhead</PresentationFormat>
  <Paragraphs>405</Paragraphs>
  <Slides>30</Slides>
  <Notes>26</Notes>
  <HiddenSlides>0</HiddenSlides>
  <MMClips>3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Times</vt:lpstr>
      <vt:lpstr>Zapf Dingbats</vt:lpstr>
      <vt:lpstr>Arial</vt:lpstr>
      <vt:lpstr>Helvetica</vt:lpstr>
      <vt:lpstr>Monotype Sorts</vt:lpstr>
      <vt:lpstr>Symbol</vt:lpstr>
      <vt:lpstr>cs570_Blue_template</vt:lpstr>
      <vt:lpstr>Equation</vt:lpstr>
      <vt:lpstr>3D Vision</vt:lpstr>
      <vt:lpstr>Outline of Motion </vt:lpstr>
      <vt:lpstr>The Importance of Visual Motion</vt:lpstr>
      <vt:lpstr>Blurred Sequence</vt:lpstr>
      <vt:lpstr>Problem Statement</vt:lpstr>
      <vt:lpstr>Approaches</vt:lpstr>
      <vt:lpstr>The Motion Field of Rigid Objects</vt:lpstr>
      <vt:lpstr>The Motion Field of Rigid Objects</vt:lpstr>
      <vt:lpstr>The Motion Field of Rigid Objects</vt:lpstr>
      <vt:lpstr>Basic Equations of Motion Field</vt:lpstr>
      <vt:lpstr>Break</vt:lpstr>
      <vt:lpstr>Motion Field vs. Disparity</vt:lpstr>
      <vt:lpstr>Special Case 1: Pure Translation</vt:lpstr>
      <vt:lpstr>Special Case 2: Pure Rotation </vt:lpstr>
      <vt:lpstr>Special Case 3: Moving Plane</vt:lpstr>
      <vt:lpstr>Special Cases: A Summary</vt:lpstr>
      <vt:lpstr>Next Class</vt:lpstr>
      <vt:lpstr>3D Vision</vt:lpstr>
      <vt:lpstr>Motion Parallax</vt:lpstr>
      <vt:lpstr>Motion Parallax</vt:lpstr>
      <vt:lpstr>Motion Parallax</vt:lpstr>
      <vt:lpstr>Summary</vt:lpstr>
      <vt:lpstr>Notion of Optical Flow</vt:lpstr>
      <vt:lpstr>Estimating Optical Flow</vt:lpstr>
      <vt:lpstr>Using Optical Flow</vt:lpstr>
      <vt:lpstr>Some Details </vt:lpstr>
      <vt:lpstr>Feature-Based Approach</vt:lpstr>
      <vt:lpstr>Motion-Based Segmentation</vt:lpstr>
      <vt:lpstr>Summary</vt:lpstr>
      <vt:lpstr>Next</vt:lpstr>
    </vt:vector>
  </TitlesOfParts>
  <Company>University of Massachusetts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subject/>
  <dc:creator>Computer Science</dc:creator>
  <cp:keywords/>
  <dc:description/>
  <cp:lastModifiedBy>Zhigang Zhu</cp:lastModifiedBy>
  <cp:revision>836</cp:revision>
  <cp:lastPrinted>1998-04-28T16:32:46Z</cp:lastPrinted>
  <dcterms:created xsi:type="dcterms:W3CDTF">2001-08-25T03:00:53Z</dcterms:created>
  <dcterms:modified xsi:type="dcterms:W3CDTF">2023-11-13T21:42:57Z</dcterms:modified>
</cp:coreProperties>
</file>