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341"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72" r:id="rId19"/>
    <p:sldId id="473" r:id="rId20"/>
    <p:sldId id="474" r:id="rId21"/>
    <p:sldId id="475" r:id="rId22"/>
    <p:sldId id="520" r:id="rId23"/>
    <p:sldId id="522" r:id="rId24"/>
    <p:sldId id="521" r:id="rId25"/>
    <p:sldId id="459" r:id="rId26"/>
    <p:sldId id="458" r:id="rId27"/>
    <p:sldId id="460" r:id="rId28"/>
    <p:sldId id="461" r:id="rId29"/>
    <p:sldId id="464" r:id="rId30"/>
    <p:sldId id="462" r:id="rId31"/>
    <p:sldId id="482" r:id="rId32"/>
    <p:sldId id="463" r:id="rId33"/>
    <p:sldId id="465" r:id="rId34"/>
    <p:sldId id="512" r:id="rId35"/>
    <p:sldId id="466" r:id="rId36"/>
    <p:sldId id="477" r:id="rId37"/>
    <p:sldId id="478" r:id="rId38"/>
    <p:sldId id="479" r:id="rId39"/>
    <p:sldId id="488" r:id="rId40"/>
    <p:sldId id="518" r:id="rId41"/>
    <p:sldId id="489" r:id="rId42"/>
    <p:sldId id="490" r:id="rId43"/>
    <p:sldId id="491" r:id="rId44"/>
    <p:sldId id="492" r:id="rId45"/>
    <p:sldId id="493" r:id="rId46"/>
    <p:sldId id="494" r:id="rId47"/>
    <p:sldId id="495" r:id="rId48"/>
    <p:sldId id="496" r:id="rId49"/>
    <p:sldId id="497" r:id="rId50"/>
    <p:sldId id="498" r:id="rId51"/>
    <p:sldId id="499" r:id="rId52"/>
    <p:sldId id="500" r:id="rId53"/>
    <p:sldId id="513" r:id="rId54"/>
    <p:sldId id="501" r:id="rId55"/>
    <p:sldId id="502" r:id="rId56"/>
    <p:sldId id="503" r:id="rId57"/>
    <p:sldId id="504" r:id="rId58"/>
    <p:sldId id="505" r:id="rId59"/>
    <p:sldId id="506" r:id="rId60"/>
    <p:sldId id="507" r:id="rId61"/>
    <p:sldId id="508" r:id="rId62"/>
    <p:sldId id="509" r:id="rId63"/>
    <p:sldId id="510" r:id="rId64"/>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0066FF"/>
    <a:srgbClr val="6666FF"/>
    <a:srgbClr val="B753B0"/>
    <a:srgbClr val="424680"/>
    <a:srgbClr val="D82204"/>
    <a:srgbClr val="FFCC99"/>
    <a:srgbClr val="CC66FF"/>
    <a:srgbClr val="DBD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63" autoAdjust="0"/>
    <p:restoredTop sz="95952" autoAdjust="0"/>
  </p:normalViewPr>
  <p:slideViewPr>
    <p:cSldViewPr>
      <p:cViewPr varScale="1">
        <p:scale>
          <a:sx n="117" d="100"/>
          <a:sy n="117" d="100"/>
        </p:scale>
        <p:origin x="992" y="176"/>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2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04946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92914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a:t>
            </a:r>
            <a:r>
              <a:rPr lang="en-US" sz="1100"/>
              <a:t>2**9 </a:t>
            </a:r>
            <a:r>
              <a:rPr lang="en-US" sz="1100" dirty="0"/>
              <a:t>*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Rot="1" noChangeAspect="1"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xfrm>
            <a:off x="1628775" y="560388"/>
            <a:ext cx="3724275" cy="2794000"/>
          </a:xfrm>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628775" y="560388"/>
            <a:ext cx="3724275" cy="27940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xfrm>
            <a:off x="1628775" y="560388"/>
            <a:ext cx="3724275" cy="2794000"/>
          </a:xfrm>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xfrm>
            <a:off x="1628775" y="560388"/>
            <a:ext cx="3724275" cy="2794000"/>
          </a:xfrm>
          <a:ln/>
        </p:spPr>
      </p:sp>
      <p:sp>
        <p:nvSpPr>
          <p:cNvPr id="948227" name="Rectangle 3"/>
          <p:cNvSpPr>
            <a:spLocks noGrp="1" noChangeArrowheads="1"/>
          </p:cNvSpPr>
          <p:nvPr>
            <p:ph type="body" idx="1"/>
          </p:nvPr>
        </p:nvSpPr>
        <p:spPr/>
        <p:txBody>
          <a:bodyPr/>
          <a:lstStyle/>
          <a:p>
            <a:r>
              <a:rPr lang="en-US" dirty="0"/>
              <a:t>Fixation stereo does not change the fact that depth resolution is inversely proportional to square of depth </a:t>
            </a:r>
          </a:p>
          <a:p>
            <a:r>
              <a:rPr lang="en-US" dirty="0"/>
              <a:t>Since the increasing rate of the disparity decreases with the distance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Left: reference camera</a:t>
            </a:r>
          </a:p>
          <a:p>
            <a:r>
              <a:rPr lang="en-US" dirty="0"/>
              <a:t>T: Vector in the left camera system </a:t>
            </a:r>
          </a:p>
          <a:p>
            <a:r>
              <a:rPr lang="en-US" dirty="0"/>
              <a:t>R: from Left to right</a:t>
            </a:r>
          </a:p>
          <a:p>
            <a:endParaRPr lang="en-US" dirty="0"/>
          </a:p>
          <a:p>
            <a:r>
              <a:rPr lang="en-US" dirty="0"/>
              <a:t>Image coordinates: in projective space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The projection of </a:t>
            </a:r>
            <a:r>
              <a:rPr lang="en-US" dirty="0" err="1"/>
              <a:t>TxPl</a:t>
            </a:r>
            <a:r>
              <a:rPr lang="en-US" dirty="0"/>
              <a:t> in vector (Pl-T) is zero</a:t>
            </a:r>
          </a:p>
          <a:p>
            <a:endParaRPr lang="en-US" dirty="0"/>
          </a:p>
          <a:p>
            <a:r>
              <a:rPr lang="en-US" dirty="0"/>
              <a:t>Note: the epipolar line about pr will pass through pl IFF R = I , which says</a:t>
            </a:r>
          </a:p>
          <a:p>
            <a:endParaRPr lang="en-US" dirty="0"/>
          </a:p>
          <a:p>
            <a:r>
              <a:rPr lang="en-US" dirty="0" err="1"/>
              <a:t>p</a:t>
            </a:r>
            <a:r>
              <a:rPr lang="en-US" baseline="-25000" dirty="0" err="1"/>
              <a:t>l</a:t>
            </a:r>
            <a:r>
              <a:rPr lang="en-US" baseline="30000" dirty="0" err="1"/>
              <a:t>T</a:t>
            </a:r>
            <a:r>
              <a:rPr lang="en-US" baseline="30000" dirty="0"/>
              <a:t> </a:t>
            </a:r>
            <a:r>
              <a:rPr lang="en-US" dirty="0"/>
              <a:t>S p</a:t>
            </a:r>
            <a:r>
              <a:rPr lang="en-US" baseline="-25000" dirty="0"/>
              <a:t>l</a:t>
            </a:r>
            <a:r>
              <a:rPr lang="en-US" dirty="0"/>
              <a:t> ==  0</a:t>
            </a:r>
          </a:p>
          <a:p>
            <a:endParaRPr lang="en-US" dirty="0"/>
          </a:p>
          <a:p>
            <a:r>
              <a:rPr lang="en-US" dirty="0"/>
              <a:t>It is the FOE geometry in visual motion. Otherwise,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(0). Essential Equation represents actually the epipolar plane in either the left or the right image</a:t>
            </a:r>
          </a:p>
          <a:p>
            <a:endParaRPr lang="en-US" dirty="0"/>
          </a:p>
          <a:p>
            <a:r>
              <a:rPr lang="en-US" dirty="0"/>
              <a:t>(1). Epipolar line in the right image given pl</a:t>
            </a:r>
          </a:p>
          <a:p>
            <a:r>
              <a:rPr lang="en-US" dirty="0"/>
              <a:t>	(</a:t>
            </a:r>
            <a:r>
              <a:rPr lang="en-US" dirty="0" err="1"/>
              <a:t>Ep</a:t>
            </a:r>
            <a:r>
              <a:rPr lang="en-US" baseline="-25000" dirty="0" err="1"/>
              <a:t>l</a:t>
            </a:r>
            <a:r>
              <a:rPr lang="en-US" dirty="0"/>
              <a:t>)</a:t>
            </a:r>
            <a:r>
              <a:rPr lang="en-US" baseline="30000" dirty="0" err="1"/>
              <a:t>T</a:t>
            </a:r>
            <a:r>
              <a:rPr lang="en-US" dirty="0" err="1"/>
              <a:t>p</a:t>
            </a:r>
            <a:r>
              <a:rPr lang="en-US" baseline="-25000" dirty="0" err="1"/>
              <a:t>r</a:t>
            </a:r>
            <a:r>
              <a:rPr lang="en-US" dirty="0"/>
              <a:t>=0</a:t>
            </a:r>
          </a:p>
          <a:p>
            <a:r>
              <a:rPr lang="en-US" dirty="0"/>
              <a:t>	</a:t>
            </a:r>
            <a:r>
              <a:rPr lang="en-US" dirty="0" err="1"/>
              <a:t>zr</a:t>
            </a:r>
            <a:r>
              <a:rPr lang="en-US" dirty="0"/>
              <a:t> = </a:t>
            </a:r>
            <a:r>
              <a:rPr lang="en-US" dirty="0" err="1"/>
              <a:t>fr</a:t>
            </a:r>
            <a:endParaRPr lang="en-US" dirty="0"/>
          </a:p>
          <a:p>
            <a:r>
              <a:rPr lang="en-US" dirty="0"/>
              <a:t>	extension of the equations  in pr = (</a:t>
            </a:r>
            <a:r>
              <a:rPr lang="en-US" dirty="0" err="1"/>
              <a:t>xr,yr,fr</a:t>
            </a:r>
            <a:r>
              <a:rPr lang="en-US" dirty="0"/>
              <a:t>)</a:t>
            </a:r>
          </a:p>
          <a:p>
            <a:endParaRPr lang="en-US" dirty="0"/>
          </a:p>
          <a:p>
            <a:r>
              <a:rPr lang="en-US" dirty="0"/>
              <a:t>(2). Epipolar line in the left image given pr</a:t>
            </a:r>
          </a:p>
          <a:p>
            <a:r>
              <a:rPr lang="en-US" dirty="0"/>
              <a:t>	(</a:t>
            </a:r>
            <a:r>
              <a:rPr lang="en-US" dirty="0" err="1"/>
              <a:t>p</a:t>
            </a:r>
            <a:r>
              <a:rPr lang="en-US" baseline="-25000" dirty="0" err="1"/>
              <a:t>r</a:t>
            </a:r>
            <a:r>
              <a:rPr lang="en-US" baseline="30000" dirty="0" err="1"/>
              <a:t>T</a:t>
            </a:r>
            <a:r>
              <a:rPr lang="en-US" dirty="0" err="1"/>
              <a:t>E</a:t>
            </a:r>
            <a:r>
              <a:rPr lang="en-US" dirty="0"/>
              <a:t>) p</a:t>
            </a:r>
            <a:r>
              <a:rPr lang="en-US" baseline="-25000" dirty="0"/>
              <a:t>l</a:t>
            </a:r>
            <a:r>
              <a:rPr lang="en-US" dirty="0"/>
              <a:t>=0</a:t>
            </a:r>
          </a:p>
          <a:p>
            <a:r>
              <a:rPr lang="en-US" dirty="0"/>
              <a:t>	</a:t>
            </a:r>
            <a:r>
              <a:rPr lang="en-US" dirty="0" err="1"/>
              <a:t>zl</a:t>
            </a:r>
            <a:r>
              <a:rPr lang="en-US" dirty="0"/>
              <a:t> = fl</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Ml and </a:t>
            </a:r>
            <a:r>
              <a:rPr lang="en-US" dirty="0" err="1"/>
              <a:t>Mr</a:t>
            </a:r>
            <a:r>
              <a:rPr lang="en-US" dirty="0"/>
              <a:t> are intrinsic matrix of the left and the right cameras</a:t>
            </a:r>
          </a:p>
          <a:p>
            <a:endParaRPr lang="en-US" dirty="0"/>
          </a:p>
          <a:p>
            <a:r>
              <a:rPr lang="en-US" dirty="0" err="1"/>
              <a:t>fx</a:t>
            </a:r>
            <a:r>
              <a:rPr lang="en-US" dirty="0"/>
              <a:t> = f/</a:t>
            </a:r>
            <a:r>
              <a:rPr lang="en-US" dirty="0" err="1"/>
              <a:t>sx</a:t>
            </a:r>
            <a:r>
              <a:rPr lang="en-US" dirty="0"/>
              <a:t>, </a:t>
            </a:r>
            <a:r>
              <a:rPr lang="en-US" dirty="0" err="1"/>
              <a:t>fy</a:t>
            </a:r>
            <a:r>
              <a:rPr lang="en-US" dirty="0"/>
              <a:t> = f/</a:t>
            </a:r>
            <a:r>
              <a:rPr lang="en-US" dirty="0" err="1"/>
              <a:t>sy</a:t>
            </a:r>
            <a:endParaRPr lang="en-US" dirty="0"/>
          </a:p>
          <a:p>
            <a:endParaRPr lang="en-US" dirty="0"/>
          </a:p>
          <a:p>
            <a:r>
              <a:rPr lang="en-US" dirty="0"/>
              <a:t>P-bar = (-</a:t>
            </a:r>
            <a:r>
              <a:rPr lang="en-US" dirty="0" err="1"/>
              <a:t>fx</a:t>
            </a:r>
            <a:r>
              <a:rPr lang="en-US" dirty="0"/>
              <a:t>*</a:t>
            </a:r>
            <a:r>
              <a:rPr lang="en-US" dirty="0" err="1"/>
              <a:t>x+f</a:t>
            </a:r>
            <a:r>
              <a:rPr lang="en-US" dirty="0"/>
              <a:t>*ox,</a:t>
            </a:r>
            <a:r>
              <a:rPr lang="en-US" baseline="0" dirty="0"/>
              <a:t> -</a:t>
            </a:r>
            <a:r>
              <a:rPr lang="en-US" baseline="0" dirty="0" err="1"/>
              <a:t>fy</a:t>
            </a:r>
            <a:r>
              <a:rPr lang="en-US" baseline="0" dirty="0"/>
              <a:t>*</a:t>
            </a:r>
            <a:r>
              <a:rPr lang="en-US" baseline="0" dirty="0" err="1"/>
              <a:t>y+f</a:t>
            </a:r>
            <a:r>
              <a:rPr lang="en-US" baseline="0" dirty="0"/>
              <a:t>*</a:t>
            </a:r>
            <a:r>
              <a:rPr lang="en-US" baseline="0" dirty="0" err="1"/>
              <a:t>oy</a:t>
            </a:r>
            <a:r>
              <a:rPr lang="en-US" baseline="0" dirty="0"/>
              <a:t>, f</a:t>
            </a:r>
            <a:r>
              <a:rPr lang="en-US" dirty="0"/>
              <a:t>) = (-x/</a:t>
            </a:r>
            <a:r>
              <a:rPr lang="en-US" dirty="0" err="1"/>
              <a:t>sx+ox</a:t>
            </a:r>
            <a:r>
              <a:rPr lang="en-US" dirty="0"/>
              <a:t>,</a:t>
            </a:r>
            <a:r>
              <a:rPr lang="en-US" baseline="0" dirty="0"/>
              <a:t> -y/</a:t>
            </a:r>
            <a:r>
              <a:rPr lang="en-US" baseline="0" dirty="0" err="1"/>
              <a:t>sy+oy</a:t>
            </a:r>
            <a:r>
              <a:rPr lang="en-US" baseline="0" dirty="0"/>
              <a:t>, 1)</a:t>
            </a:r>
            <a:endParaRPr lang="en-US" dirty="0"/>
          </a:p>
          <a:p>
            <a:r>
              <a:rPr lang="en-US" dirty="0" err="1"/>
              <a:t>Xim</a:t>
            </a:r>
            <a:r>
              <a:rPr lang="en-US" dirty="0"/>
              <a:t> = x1/x3, </a:t>
            </a:r>
            <a:r>
              <a:rPr lang="en-US" dirty="0" err="1"/>
              <a:t>yim</a:t>
            </a:r>
            <a:r>
              <a:rPr lang="en-US" dirty="0"/>
              <a:t> = x2/x3</a:t>
            </a:r>
          </a:p>
          <a:p>
            <a:r>
              <a:rPr lang="en-US" dirty="0"/>
              <a:t>(x1, x2, x3)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46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(1) </a:t>
            </a:r>
            <a:r>
              <a:rPr lang="en-US" dirty="0" err="1"/>
              <a:t>Epipole</a:t>
            </a:r>
            <a:r>
              <a:rPr lang="en-US" dirty="0"/>
              <a:t> on the left image</a:t>
            </a:r>
          </a:p>
          <a:p>
            <a:endParaRPr lang="en-US" dirty="0"/>
          </a:p>
          <a:p>
            <a:r>
              <a:rPr lang="en-US" dirty="0"/>
              <a:t>dot product of two vector pr , </a:t>
            </a:r>
            <a:r>
              <a:rPr lang="en-US" dirty="0" err="1"/>
              <a:t>Fel</a:t>
            </a:r>
            <a:r>
              <a:rPr lang="en-US" dirty="0"/>
              <a:t> = </a:t>
            </a:r>
            <a:r>
              <a:rPr lang="en-US" dirty="0" err="1"/>
              <a:t>ql</a:t>
            </a:r>
            <a:endParaRPr lang="en-US" dirty="0"/>
          </a:p>
          <a:p>
            <a:endParaRPr lang="en-US" dirty="0"/>
          </a:p>
          <a:p>
            <a:r>
              <a:rPr lang="en-US" dirty="0"/>
              <a:t>F is not zero matrix</a:t>
            </a:r>
          </a:p>
          <a:p>
            <a:r>
              <a:rPr lang="en-US" dirty="0"/>
              <a:t>pr could be anything </a:t>
            </a:r>
          </a:p>
          <a:p>
            <a:r>
              <a:rPr lang="en-US" dirty="0" err="1"/>
              <a:t>ql</a:t>
            </a:r>
            <a:r>
              <a:rPr lang="en-US" dirty="0"/>
              <a:t> must be zero vector</a:t>
            </a:r>
          </a:p>
          <a:p>
            <a:endParaRPr lang="en-US" dirty="0"/>
          </a:p>
          <a:p>
            <a:r>
              <a:rPr lang="en-US" dirty="0" err="1"/>
              <a:t>Fel</a:t>
            </a:r>
            <a:r>
              <a:rPr lang="en-US" dirty="0"/>
              <a:t> = 0 =&gt; </a:t>
            </a:r>
            <a:r>
              <a:rPr lang="en-US" dirty="0" err="1"/>
              <a:t>FtFel</a:t>
            </a:r>
            <a:r>
              <a:rPr lang="en-US" dirty="0"/>
              <a:t> = 0</a:t>
            </a:r>
          </a:p>
          <a:p>
            <a:endParaRPr lang="en-US" dirty="0"/>
          </a:p>
          <a:p>
            <a:r>
              <a:rPr lang="en-US" dirty="0"/>
              <a:t>F = </a:t>
            </a:r>
            <a:r>
              <a:rPr lang="en-US" dirty="0" err="1"/>
              <a:t>UDVt</a:t>
            </a:r>
            <a:endParaRPr lang="en-US" dirty="0"/>
          </a:p>
          <a:p>
            <a:endParaRPr lang="en-US" dirty="0"/>
          </a:p>
          <a:p>
            <a:r>
              <a:rPr lang="en-US" dirty="0"/>
              <a:t>Columns of V  are the eigenvectors of </a:t>
            </a:r>
            <a:r>
              <a:rPr lang="en-US" dirty="0" err="1"/>
              <a:t>FtF</a:t>
            </a:r>
            <a:r>
              <a:rPr lang="en-US" dirty="0"/>
              <a:t>  =&gt; The solution is the eigenvector corresponding to the null </a:t>
            </a:r>
            <a:r>
              <a:rPr lang="en-US" dirty="0" err="1"/>
              <a:t>eigenvalue</a:t>
            </a:r>
            <a:r>
              <a:rPr lang="en-US" dirty="0"/>
              <a:t> 0.</a:t>
            </a:r>
          </a:p>
          <a:p>
            <a:endParaRPr lang="en-US" dirty="0"/>
          </a:p>
          <a:p>
            <a:endParaRPr lang="en-US" dirty="0"/>
          </a:p>
          <a:p>
            <a:r>
              <a:rPr lang="en-US" dirty="0"/>
              <a:t>(2) </a:t>
            </a:r>
            <a:r>
              <a:rPr lang="en-US" dirty="0" err="1"/>
              <a:t>Epipole</a:t>
            </a:r>
            <a:r>
              <a:rPr lang="en-US" dirty="0"/>
              <a:t> on the right image</a:t>
            </a:r>
          </a:p>
          <a:p>
            <a:endParaRPr lang="en-US" dirty="0"/>
          </a:p>
          <a:p>
            <a:r>
              <a:rPr lang="en-US" dirty="0"/>
              <a:t>Do the similar thing to </a:t>
            </a:r>
            <a:r>
              <a:rPr lang="en-US" dirty="0" err="1"/>
              <a:t>er</a:t>
            </a:r>
            <a:endParaRPr lang="en-US" dirty="0"/>
          </a:p>
          <a:p>
            <a:pPr>
              <a:buFont typeface="Symbol" pitchFamily="18" charset="2"/>
              <a:buChar char="Þ"/>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23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cameras so that they have the same x axis, and Z axes are parallel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43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cameras so that they have the same x axis, and Z axes are parallel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64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Pr = R (Pl – T)</a:t>
            </a:r>
          </a:p>
          <a:p>
            <a:endParaRPr lang="en-US" dirty="0"/>
          </a:p>
          <a:p>
            <a:r>
              <a:rPr lang="en-US" dirty="0"/>
              <a:t>Pl’ = </a:t>
            </a:r>
            <a:r>
              <a:rPr lang="en-US" dirty="0" err="1"/>
              <a:t>Rrect</a:t>
            </a:r>
            <a:r>
              <a:rPr lang="en-US" dirty="0"/>
              <a:t> Pl</a:t>
            </a:r>
          </a:p>
          <a:p>
            <a:endParaRPr lang="en-US" dirty="0"/>
          </a:p>
          <a:p>
            <a:r>
              <a:rPr lang="en-US" dirty="0"/>
              <a:t>Pr’ = </a:t>
            </a:r>
            <a:r>
              <a:rPr lang="en-US" dirty="0" err="1"/>
              <a:t>Rrect</a:t>
            </a:r>
            <a:r>
              <a:rPr lang="en-US" dirty="0"/>
              <a:t> R</a:t>
            </a:r>
            <a:r>
              <a:rPr lang="en-US" baseline="30000" dirty="0"/>
              <a:t>T </a:t>
            </a:r>
            <a:r>
              <a:rPr lang="en-US" dirty="0"/>
              <a:t>Pr </a:t>
            </a:r>
          </a:p>
          <a:p>
            <a:endParaRPr lang="en-US" dirty="0"/>
          </a:p>
          <a:p>
            <a:r>
              <a:rPr lang="en-US" dirty="0"/>
              <a:t>First rotate the right camera so that it’s three axes parallel to the left camera; then</a:t>
            </a:r>
          </a:p>
          <a:p>
            <a:r>
              <a:rPr lang="en-US" dirty="0"/>
              <a:t>Rotate both cameras so that they have the same x axis, and Z axes are parallel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Homework 4 will use this pair</a:t>
            </a:r>
          </a:p>
          <a:p>
            <a:endParaRPr lang="en-US" dirty="0"/>
          </a:p>
          <a:p>
            <a:r>
              <a:rPr lang="en-US" dirty="0"/>
              <a:t>(1) Estimate F</a:t>
            </a:r>
          </a:p>
          <a:p>
            <a:endParaRPr lang="en-US" dirty="0"/>
          </a:p>
          <a:p>
            <a:r>
              <a:rPr lang="en-US" dirty="0"/>
              <a:t>(2) Find correspondences using correlation and features</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76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Can be used in stereo from a moving camera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785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Uncalibrated camera</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219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Rot="1" noChangeAspect="1"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4gBieVQ8nvjSe080LE0YY3jJFUngT70g/view?usp=share_link" TargetMode="External"/><Relationship Id="rId2" Type="http://schemas.openxmlformats.org/officeDocument/2006/relationships/hyperlink" Target="https://drive.google.com/file/d/1EA3tM5I_7oD479T8CgPx3E2x3crl99nc/view?usp=sharing" TargetMode="External"/><Relationship Id="rId1" Type="http://schemas.openxmlformats.org/officeDocument/2006/relationships/slideLayout" Target="../slideLayouts/slideLayout2.xml"/><Relationship Id="rId5" Type="http://schemas.openxmlformats.org/officeDocument/2006/relationships/hyperlink" Target="https://drive.google.com/file/d/1X5cp2WwCBuLE02a_UTeUgPIGURri5o-v/view?usp=share_link" TargetMode="External"/><Relationship Id="rId4" Type="http://schemas.openxmlformats.org/officeDocument/2006/relationships/hyperlink" Target="https://drive.google.com/file/d/1pHIpb1IUswVfF394ZPXtpy8yG7aoY3Kk/view?usp=share_lin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3.bin"/><Relationship Id="rId1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8.wmf"/><Relationship Id="rId17" Type="http://schemas.openxmlformats.org/officeDocument/2006/relationships/oleObject" Target="../embeddings/oleObject15.bin"/><Relationship Id="rId2" Type="http://schemas.openxmlformats.org/officeDocument/2006/relationships/notesSlide" Target="../notesSlides/notesSlide22.xml"/><Relationship Id="rId16"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2.wmf"/><Relationship Id="rId4" Type="http://schemas.openxmlformats.org/officeDocument/2006/relationships/image" Target="../media/image15.wmf"/><Relationship Id="rId9" Type="http://schemas.openxmlformats.org/officeDocument/2006/relationships/oleObject" Target="../embeddings/oleObject11.bin"/><Relationship Id="rId1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0.bin"/><Relationship Id="rId14" Type="http://schemas.openxmlformats.org/officeDocument/2006/relationships/image" Target="../media/image19.wmf"/></Relationships>
</file>

<file path=ppt/slides/_rels/slide3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27.bin"/><Relationship Id="rId10" Type="http://schemas.openxmlformats.org/officeDocument/2006/relationships/image" Target="../media/image30.wmf"/><Relationship Id="rId4" Type="http://schemas.openxmlformats.org/officeDocument/2006/relationships/image" Target="../media/image21.wmf"/><Relationship Id="rId9"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31.bin"/><Relationship Id="rId10" Type="http://schemas.openxmlformats.org/officeDocument/2006/relationships/image" Target="../media/image33.wmf"/><Relationship Id="rId4" Type="http://schemas.openxmlformats.org/officeDocument/2006/relationships/image" Target="../media/image31.wmf"/><Relationship Id="rId9"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35.bin"/><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0.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4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ri.cmu.edu/pubs/pub_244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ri.cmu.edu/people/kanade_takeo.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3673475" cy="1093788"/>
          </a:xfrm>
        </p:spPr>
        <p:txBody>
          <a:bodyPr/>
          <a:lstStyle/>
          <a:p>
            <a:pPr algn="ctr">
              <a:lnSpc>
                <a:spcPct val="90000"/>
              </a:lnSpc>
              <a:buFont typeface="Zapf Dingbats" charset="2"/>
              <a:buNone/>
            </a:pPr>
            <a:r>
              <a:rPr lang="en-US" sz="3200">
                <a:solidFill>
                  <a:srgbClr val="D82204"/>
                </a:solidFill>
              </a:rPr>
              <a:t>Topic 3 of Part II</a:t>
            </a:r>
          </a:p>
          <a:p>
            <a:pPr algn="ctr">
              <a:lnSpc>
                <a:spcPct val="90000"/>
              </a:lnSpc>
              <a:buFont typeface="Zapf Dingbats" charset="2"/>
              <a:buNone/>
            </a:pPr>
            <a:r>
              <a:rPr lang="en-US" sz="3200">
                <a:solidFill>
                  <a:srgbClr val="D82204"/>
                </a:solidFill>
              </a:rPr>
              <a:t>Stereo Vision</a:t>
            </a:r>
          </a:p>
        </p:txBody>
      </p:sp>
      <p:sp>
        <p:nvSpPr>
          <p:cNvPr id="191502" name="Rectangle 14"/>
          <p:cNvSpPr>
            <a:spLocks noChangeArrowheads="1"/>
          </p:cNvSpPr>
          <p:nvPr/>
        </p:nvSpPr>
        <p:spPr bwMode="auto">
          <a:xfrm>
            <a:off x="3739447" y="1420813"/>
            <a:ext cx="1943160" cy="954107"/>
          </a:xfrm>
          <a:prstGeom prst="rect">
            <a:avLst/>
          </a:prstGeom>
          <a:noFill/>
          <a:ln w="12700">
            <a:noFill/>
            <a:miter lim="800000"/>
            <a:headEnd/>
            <a:tailEnd/>
          </a:ln>
          <a:effectLst/>
        </p:spPr>
        <p:txBody>
          <a:bodyPr wrap="none">
            <a:spAutoFit/>
          </a:bodyPr>
          <a:lstStyle/>
          <a:p>
            <a:pPr algn="ctr"/>
            <a:r>
              <a:rPr lang="en-US" sz="2800" b="0" i="1" dirty="0">
                <a:solidFill>
                  <a:srgbClr val="0066FF"/>
                </a:solidFill>
              </a:rPr>
              <a:t>CSC I6716</a:t>
            </a:r>
          </a:p>
          <a:p>
            <a:pPr algn="ctr"/>
            <a:r>
              <a:rPr lang="en-US" sz="2800" b="0" i="1" dirty="0">
                <a:solidFill>
                  <a:srgbClr val="0066FF"/>
                </a:solidFill>
              </a:rPr>
              <a:t>Fall 2023</a:t>
            </a:r>
          </a:p>
        </p:txBody>
      </p:sp>
      <p:pic>
        <p:nvPicPr>
          <p:cNvPr id="191506" name="Picture 18" descr="StereoIcon"/>
          <p:cNvPicPr>
            <a:picLocks noChangeAspect="1" noChangeArrowheads="1"/>
          </p:cNvPicPr>
          <p:nvPr/>
        </p:nvPicPr>
        <p:blipFill>
          <a:blip r:embed="rId3" cstate="print"/>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dirty="0">
                <a:solidFill>
                  <a:schemeClr val="accent1"/>
                </a:solidFill>
              </a:rPr>
              <a:t>Zhigang Zhu, City College of New York  zzhu@ccny.cuny.edu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dirty="0"/>
              <a:t>Converging Axes – Usual setup of human eyes</a:t>
            </a:r>
          </a:p>
          <a:p>
            <a:pPr>
              <a:lnSpc>
                <a:spcPct val="90000"/>
              </a:lnSpc>
            </a:pPr>
            <a:r>
              <a:rPr lang="en-US" sz="2000" dirty="0"/>
              <a:t>Depth obtained by triangulation</a:t>
            </a:r>
          </a:p>
          <a:p>
            <a:pPr>
              <a:lnSpc>
                <a:spcPct val="90000"/>
              </a:lnSpc>
            </a:pPr>
            <a:r>
              <a:rPr lang="en-US" sz="2000" dirty="0"/>
              <a:t>Correspondence problem:  p</a:t>
            </a:r>
            <a:r>
              <a:rPr lang="en-US" baseline="-25000" dirty="0"/>
              <a:t>l</a:t>
            </a:r>
            <a:r>
              <a:rPr lang="en-US" sz="2000" dirty="0"/>
              <a:t> and p</a:t>
            </a:r>
            <a:r>
              <a:rPr lang="en-US" baseline="-25000" dirty="0"/>
              <a:t>r</a:t>
            </a:r>
            <a:r>
              <a:rPr lang="en-US" sz="2000" dirty="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r>
              <a:rPr lang="en-US" sz="2400" b="0" dirty="0">
                <a:solidFill>
                  <a:schemeClr val="bg2"/>
                </a:solidFill>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bg2"/>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dirty="0">
                <a:solidFill>
                  <a:schemeClr val="bg2"/>
                </a:solidFill>
              </a:rPr>
              <a:t>LEFT CAMERA</a:t>
            </a:r>
          </a:p>
        </p:txBody>
      </p:sp>
      <p:sp>
        <p:nvSpPr>
          <p:cNvPr id="927752" name="Text Box 8"/>
          <p:cNvSpPr txBox="1">
            <a:spLocks noChangeArrowheads="1"/>
          </p:cNvSpPr>
          <p:nvPr/>
        </p:nvSpPr>
        <p:spPr bwMode="auto">
          <a:xfrm>
            <a:off x="1143000" y="3124200"/>
            <a:ext cx="1608133"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Left image:</a:t>
            </a:r>
          </a:p>
          <a:p>
            <a:r>
              <a:rPr lang="en-US" sz="2400" b="0" dirty="0">
                <a:solidFill>
                  <a:schemeClr val="bg2"/>
                </a:solidFill>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79654"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Right image:</a:t>
            </a:r>
          </a:p>
          <a:p>
            <a:r>
              <a:rPr lang="en-US" sz="2400" b="0" dirty="0">
                <a:solidFill>
                  <a:schemeClr val="bg2"/>
                </a:solidFill>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dirty="0">
                <a:solidFill>
                  <a:schemeClr val="bg2"/>
                </a:solidFill>
              </a:rPr>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bg2"/>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Elevation </a:t>
                </a:r>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endParaRPr lang="en-US" sz="2400" b="0" baseline="-25000" dirty="0">
                  <a:solidFill>
                    <a:schemeClr val="bg2"/>
                  </a:solidFill>
                  <a:latin typeface="Times New Roman" charset="0"/>
                </a:endParaRP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dirty="0">
                    <a:solidFill>
                      <a:schemeClr val="bg2"/>
                    </a:solidFill>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bg2"/>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dirty="0">
                  <a:solidFill>
                    <a:schemeClr val="bg2"/>
                  </a:solidFill>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grpSp>
        <p:nvGrpSpPr>
          <p:cNvPr id="48" name="Group 47"/>
          <p:cNvGrpSpPr/>
          <p:nvPr/>
        </p:nvGrpSpPr>
        <p:grpSpPr>
          <a:xfrm>
            <a:off x="0" y="914400"/>
            <a:ext cx="9144000" cy="5943600"/>
            <a:chOff x="0" y="914400"/>
            <a:chExt cx="9144000" cy="5943600"/>
          </a:xfrm>
        </p:grpSpPr>
        <p:sp>
          <p:nvSpPr>
            <p:cNvPr id="47" name="Rectangle 46"/>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solidFill>
                    <a:schemeClr val="bg2"/>
                  </a:solid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57625" y="3097213"/>
            <a:ext cx="1579563" cy="754062"/>
          </p:xfrm>
          <a:graphic>
            <a:graphicData uri="http://schemas.openxmlformats.org/presentationml/2006/ole">
              <mc:AlternateContent xmlns:mc="http://schemas.openxmlformats.org/markup-compatibility/2006">
                <mc:Choice xmlns:v="urn:schemas-microsoft-com:vml" Requires="v">
                  <p:oleObj name="Equation" r:id="rId2" imgW="825480" imgH="393480" progId="Equation.3">
                    <p:embed/>
                  </p:oleObj>
                </mc:Choice>
                <mc:Fallback>
                  <p:oleObj name="Equation" r:id="rId2" imgW="825480" imgH="393480" progId="Equation.3">
                    <p:embed/>
                    <p:pic>
                      <p:nvPicPr>
                        <p:cNvPr id="0"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097213"/>
                          <a:ext cx="1579563" cy="754062"/>
                        </a:xfrm>
                        <a:prstGeom prst="rect">
                          <a:avLst/>
                        </a:prstGeom>
                        <a:solidFill>
                          <a:srgbClr val="FF99CC"/>
                        </a:solidFill>
                      </p:spPr>
                    </p:pic>
                  </p:oleObj>
                </mc:Fallback>
              </mc:AlternateContent>
            </a:graphicData>
          </a:graphic>
        </p:graphicFrame>
        <p:sp>
          <p:nvSpPr>
            <p:cNvPr id="907309" name="Text Box 45"/>
            <p:cNvSpPr txBox="1">
              <a:spLocks noChangeArrowheads="1"/>
            </p:cNvSpPr>
            <p:nvPr/>
          </p:nvSpPr>
          <p:spPr bwMode="auto">
            <a:xfrm>
              <a:off x="7239000" y="2819400"/>
              <a:ext cx="1689886"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a:t>d =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705225" y="3124200"/>
          <a:ext cx="1579563" cy="754063"/>
        </p:xfrm>
        <a:graphic>
          <a:graphicData uri="http://schemas.openxmlformats.org/presentationml/2006/ole">
            <mc:AlternateContent xmlns:mc="http://schemas.openxmlformats.org/markup-compatibility/2006">
              <mc:Choice xmlns:v="urn:schemas-microsoft-com:vml" Requires="v">
                <p:oleObj name="Equation" r:id="rId2" imgW="825480" imgH="393480" progId="Equation.3">
                  <p:embed/>
                </p:oleObj>
              </mc:Choice>
              <mc:Fallback>
                <p:oleObj name="Equation" r:id="rId2" imgW="825480" imgH="393480" progId="Equation.3">
                  <p:embed/>
                  <p:pic>
                    <p:nvPicPr>
                      <p:cNvPr id="0"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3124200"/>
                        <a:ext cx="1579563" cy="754063"/>
                      </a:xfrm>
                      <a:prstGeom prst="rect">
                        <a:avLst/>
                      </a:prstGeom>
                      <a:solidFill>
                        <a:srgbClr val="FF99CC"/>
                      </a:solidFill>
                    </p:spPr>
                  </p:pic>
                </p:oleObj>
              </mc:Fallback>
            </mc:AlternateContent>
          </a:graphicData>
        </a:graphic>
      </p:graphicFrame>
      <p:sp>
        <p:nvSpPr>
          <p:cNvPr id="929837" name="Text Box 45"/>
          <p:cNvSpPr txBox="1">
            <a:spLocks noChangeArrowheads="1"/>
          </p:cNvSpPr>
          <p:nvPr/>
        </p:nvSpPr>
        <p:spPr bwMode="auto">
          <a:xfrm>
            <a:off x="7010400" y="2819400"/>
            <a:ext cx="1672253" cy="830997"/>
          </a:xfrm>
          <a:prstGeom prst="rect">
            <a:avLst/>
          </a:prstGeom>
          <a:noFill/>
          <a:ln w="12700">
            <a:noFill/>
            <a:miter lim="800000"/>
            <a:headEnd type="none" w="sm" len="sm"/>
            <a:tailEnd type="none" w="sm" len="sm"/>
          </a:ln>
          <a:effectLst/>
        </p:spPr>
        <p:txBody>
          <a:bodyPr wrap="none">
            <a:spAutoFit/>
          </a:bodyPr>
          <a:lstStyle/>
          <a:p>
            <a:r>
              <a:rPr lang="en-US" sz="2400" dirty="0"/>
              <a:t>Disparity  </a:t>
            </a:r>
          </a:p>
          <a:p>
            <a:r>
              <a:rPr lang="en-US" sz="2400" dirty="0"/>
              <a:t>d = </a:t>
            </a:r>
            <a:r>
              <a:rPr lang="en-US" sz="2400" dirty="0" err="1"/>
              <a:t>x</a:t>
            </a:r>
            <a:r>
              <a:rPr lang="en-US" sz="2400" baseline="-20000" dirty="0" err="1"/>
              <a:t>r</a:t>
            </a:r>
            <a:r>
              <a:rPr lang="en-US" sz="2400" dirty="0"/>
              <a:t> - x</a:t>
            </a:r>
            <a:r>
              <a:rPr lang="en-US" sz="2400" baseline="-20000" dirty="0"/>
              <a:t>l </a:t>
            </a:r>
            <a:endParaRPr lang="en-US" sz="2400" dirty="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638800" y="914400"/>
            <a:ext cx="3048000" cy="3505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dirty="0"/>
              <a:t>Given the same image localization error</a:t>
            </a:r>
          </a:p>
          <a:p>
            <a:pPr lvl="1">
              <a:lnSpc>
                <a:spcPct val="90000"/>
              </a:lnSpc>
            </a:pPr>
            <a:r>
              <a:rPr lang="en-US" sz="1800" dirty="0"/>
              <a:t>Angle of cones in the figure</a:t>
            </a:r>
          </a:p>
          <a:p>
            <a:pPr>
              <a:lnSpc>
                <a:spcPct val="90000"/>
              </a:lnSpc>
            </a:pPr>
            <a:r>
              <a:rPr lang="en-US" sz="1800" dirty="0"/>
              <a:t>Depth Accuracy (Depth Resolution) vs. Baseline</a:t>
            </a:r>
          </a:p>
          <a:p>
            <a:pPr lvl="1">
              <a:lnSpc>
                <a:spcPct val="90000"/>
              </a:lnSpc>
            </a:pPr>
            <a:r>
              <a:rPr lang="en-US" sz="1800" dirty="0"/>
              <a:t>Depth Error </a:t>
            </a:r>
            <a:r>
              <a:rPr lang="en-US" sz="1800" dirty="0">
                <a:sym typeface="Symbol" pitchFamily="18" charset="2"/>
              </a:rPr>
              <a:t></a:t>
            </a:r>
            <a:r>
              <a:rPr lang="en-US" sz="1800" dirty="0"/>
              <a:t> 1/B (Baseline length)</a:t>
            </a:r>
          </a:p>
          <a:p>
            <a:pPr lvl="1">
              <a:lnSpc>
                <a:spcPct val="90000"/>
              </a:lnSpc>
            </a:pPr>
            <a:r>
              <a:rPr lang="en-US" sz="1800" dirty="0"/>
              <a:t>PROS of  Longer baseline, </a:t>
            </a:r>
          </a:p>
          <a:p>
            <a:pPr lvl="2">
              <a:lnSpc>
                <a:spcPct val="90000"/>
              </a:lnSpc>
            </a:pPr>
            <a:r>
              <a:rPr lang="en-US" sz="1600" dirty="0"/>
              <a:t>better depth estimation</a:t>
            </a:r>
          </a:p>
          <a:p>
            <a:pPr lvl="1">
              <a:lnSpc>
                <a:spcPct val="90000"/>
              </a:lnSpc>
            </a:pPr>
            <a:r>
              <a:rPr lang="en-US" sz="1800" dirty="0"/>
              <a:t>CONS</a:t>
            </a:r>
          </a:p>
          <a:p>
            <a:pPr lvl="2">
              <a:lnSpc>
                <a:spcPct val="90000"/>
              </a:lnSpc>
            </a:pPr>
            <a:r>
              <a:rPr lang="en-US" sz="1600" dirty="0"/>
              <a:t>smaller common FOV</a:t>
            </a:r>
          </a:p>
          <a:p>
            <a:pPr lvl="2">
              <a:lnSpc>
                <a:spcPct val="90000"/>
              </a:lnSpc>
            </a:pPr>
            <a:r>
              <a:rPr lang="en-US" sz="1600" dirty="0"/>
              <a:t>Correspondence harder due to occlusion</a:t>
            </a:r>
          </a:p>
          <a:p>
            <a:pPr>
              <a:lnSpc>
                <a:spcPct val="90000"/>
              </a:lnSpc>
            </a:pPr>
            <a:r>
              <a:rPr lang="en-US" sz="1800" dirty="0"/>
              <a:t>Depth Accuracy (Depth Resolution) vs. Depth</a:t>
            </a:r>
          </a:p>
          <a:p>
            <a:pPr lvl="1">
              <a:lnSpc>
                <a:spcPct val="90000"/>
              </a:lnSpc>
            </a:pPr>
            <a:r>
              <a:rPr lang="en-US" sz="1800" dirty="0"/>
              <a:t>Disparity (&gt;0) </a:t>
            </a:r>
            <a:r>
              <a:rPr lang="en-US" sz="1800" dirty="0">
                <a:sym typeface="Symbol" pitchFamily="18" charset="2"/>
              </a:rPr>
              <a:t> 1/ Depth</a:t>
            </a:r>
            <a:endParaRPr lang="en-US" sz="1800" dirty="0"/>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r>
              <a:rPr lang="en-US" sz="1800" dirty="0"/>
              <a:t>An Example</a:t>
            </a:r>
          </a:p>
          <a:p>
            <a:pPr lvl="1">
              <a:lnSpc>
                <a:spcPct val="90000"/>
              </a:lnSpc>
            </a:pPr>
            <a:r>
              <a:rPr lang="en-US" sz="1800" dirty="0"/>
              <a:t>f = 16 x 512/8 pixels, B = 0.5 m</a:t>
            </a:r>
          </a:p>
          <a:p>
            <a:pPr lvl="1">
              <a:lnSpc>
                <a:spcPct val="90000"/>
              </a:lnSpc>
            </a:pPr>
            <a:r>
              <a:rPr lang="en-US" sz="1800" dirty="0"/>
              <a:t>Depth error vs. depth</a:t>
            </a:r>
          </a:p>
          <a:p>
            <a:pPr>
              <a:lnSpc>
                <a:spcPct val="90000"/>
              </a:lnSpc>
            </a:pPr>
            <a:endParaRPr lang="en-US" sz="1800" dirty="0"/>
          </a:p>
          <a:p>
            <a:pPr>
              <a:lnSpc>
                <a:spcPct val="90000"/>
              </a:lnSpc>
            </a:pPr>
            <a:endParaRPr lang="en-US" sz="1800" dirty="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2</a:t>
              </a:r>
              <a:r>
                <a:rPr lang="en-US" sz="1400" b="0" dirty="0">
                  <a:latin typeface="Times New Roman" charset="0"/>
                </a:rPr>
                <a:t>&gt;</a:t>
              </a:r>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1</a:t>
              </a:r>
              <a:endParaRPr lang="en-US" sz="1400" b="0" dirty="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694488" y="4895850"/>
          <a:ext cx="1314450" cy="701675"/>
        </p:xfrm>
        <a:graphic>
          <a:graphicData uri="http://schemas.openxmlformats.org/presentationml/2006/ole">
            <mc:AlternateContent xmlns:mc="http://schemas.openxmlformats.org/markup-compatibility/2006">
              <mc:Choice xmlns:v="urn:schemas-microsoft-com:vml" Requires="v">
                <p:oleObj name="Equation" r:id="rId3" imgW="825480" imgH="444240" progId="Equation.3">
                  <p:embed/>
                </p:oleObj>
              </mc:Choice>
              <mc:Fallback>
                <p:oleObj name="Equation" r:id="rId3" imgW="825480" imgH="444240" progId="Equation.3">
                  <p:embed/>
                  <p:pic>
                    <p:nvPicPr>
                      <p:cNvPr id="0" name="Picture 20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488" y="4895850"/>
                        <a:ext cx="1314450" cy="701675"/>
                      </a:xfrm>
                      <a:prstGeom prst="rect">
                        <a:avLst/>
                      </a:prstGeom>
                      <a:solidFill>
                        <a:srgbClr val="FF99CC"/>
                      </a:solidFill>
                    </p:spPr>
                  </p:pic>
                </p:oleObj>
              </mc:Fallback>
            </mc:AlternateContent>
          </a:graphicData>
        </a:graphic>
      </p:graphicFrame>
      <p:graphicFrame>
        <p:nvGraphicFramePr>
          <p:cNvPr id="902179" name="Object 2083"/>
          <p:cNvGraphicFramePr>
            <a:graphicFrameLocks noChangeAspect="1"/>
          </p:cNvGraphicFramePr>
          <p:nvPr/>
        </p:nvGraphicFramePr>
        <p:xfrm>
          <a:off x="6780213" y="5943600"/>
          <a:ext cx="1314450" cy="660400"/>
        </p:xfrm>
        <a:graphic>
          <a:graphicData uri="http://schemas.openxmlformats.org/presentationml/2006/ole">
            <mc:AlternateContent xmlns:mc="http://schemas.openxmlformats.org/markup-compatibility/2006">
              <mc:Choice xmlns:v="urn:schemas-microsoft-com:vml" Requires="v">
                <p:oleObj name="Equation" r:id="rId5" imgW="825480" imgH="419040" progId="Equation.3">
                  <p:embed/>
                </p:oleObj>
              </mc:Choice>
              <mc:Fallback>
                <p:oleObj name="Equation" r:id="rId5" imgW="825480" imgH="419040" progId="Equation.3">
                  <p:embed/>
                  <p:pic>
                    <p:nvPicPr>
                      <p:cNvPr id="0" name="Picture 20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0213" y="5943600"/>
                        <a:ext cx="1314450" cy="660400"/>
                      </a:xfrm>
                      <a:prstGeom prst="rect">
                        <a:avLst/>
                      </a:prstGeom>
                      <a:solidFill>
                        <a:srgbClr val="FF99CC"/>
                      </a:solidFill>
                    </p:spPr>
                  </p:pic>
                </p:oleObj>
              </mc:Fallback>
            </mc:AlternateContent>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Relative error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dirty="0"/>
              <a:t>Stereo with Parallel Axes </a:t>
            </a:r>
          </a:p>
          <a:p>
            <a:pPr lvl="1"/>
            <a:r>
              <a:rPr lang="en-US" sz="2000" dirty="0"/>
              <a:t>Short baseline</a:t>
            </a:r>
          </a:p>
          <a:p>
            <a:pPr lvl="2"/>
            <a:r>
              <a:rPr lang="en-US" sz="1800" dirty="0"/>
              <a:t>large common FOV</a:t>
            </a:r>
          </a:p>
          <a:p>
            <a:pPr lvl="2"/>
            <a:r>
              <a:rPr lang="en-US" sz="1800" dirty="0"/>
              <a:t>large depth error</a:t>
            </a:r>
          </a:p>
          <a:p>
            <a:pPr lvl="1"/>
            <a:r>
              <a:rPr lang="en-US" sz="2000" dirty="0">
                <a:solidFill>
                  <a:srgbClr val="D82204"/>
                </a:solidFill>
              </a:rPr>
              <a:t>Long baseline</a:t>
            </a:r>
          </a:p>
          <a:p>
            <a:pPr lvl="2"/>
            <a:r>
              <a:rPr lang="en-US" sz="1800" dirty="0">
                <a:solidFill>
                  <a:srgbClr val="D82204"/>
                </a:solidFill>
              </a:rPr>
              <a:t>small depth error</a:t>
            </a:r>
          </a:p>
          <a:p>
            <a:pPr lvl="2"/>
            <a:r>
              <a:rPr lang="en-US" sz="1800" dirty="0">
                <a:solidFill>
                  <a:srgbClr val="D82204"/>
                </a:solidFill>
              </a:rPr>
              <a:t>small common FOV</a:t>
            </a:r>
          </a:p>
          <a:p>
            <a:pPr lvl="2"/>
            <a:r>
              <a:rPr lang="en-US" sz="1800" dirty="0">
                <a:solidFill>
                  <a:srgbClr val="D82204"/>
                </a:solidFill>
              </a:rPr>
              <a:t>More occlusion problems</a:t>
            </a:r>
          </a:p>
          <a:p>
            <a:endParaRPr lang="en-US" sz="2000" dirty="0"/>
          </a:p>
          <a:p>
            <a:r>
              <a:rPr lang="en-US" sz="2000" dirty="0"/>
              <a:t>Two optical axes intersect at the Fixation Point</a:t>
            </a:r>
          </a:p>
          <a:p>
            <a:pPr lvl="1"/>
            <a:r>
              <a:rPr lang="en-US" sz="2000" dirty="0"/>
              <a:t>converging angle </a:t>
            </a:r>
            <a:r>
              <a:rPr lang="en-US" sz="2000" dirty="0">
                <a:latin typeface="Symbol" pitchFamily="18" charset="2"/>
              </a:rPr>
              <a:t>q</a:t>
            </a:r>
          </a:p>
          <a:p>
            <a:pPr lvl="1"/>
            <a:r>
              <a:rPr lang="en-US" sz="2000" dirty="0"/>
              <a:t>The common FOV Increases</a:t>
            </a:r>
          </a:p>
          <a:p>
            <a:endParaRPr lang="en-US" sz="2000" dirty="0"/>
          </a:p>
          <a:p>
            <a:endParaRPr lang="en-US" sz="2000" dirty="0"/>
          </a:p>
          <a:p>
            <a:endParaRPr lang="en-US" sz="2000" dirty="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25" name="Group 24"/>
          <p:cNvGrpSpPr/>
          <p:nvPr/>
        </p:nvGrpSpPr>
        <p:grpSpPr>
          <a:xfrm>
            <a:off x="5257800" y="1447800"/>
            <a:ext cx="3657600" cy="5167313"/>
            <a:chOff x="5257800" y="1447800"/>
            <a:chExt cx="3657600" cy="5167313"/>
          </a:xfrm>
        </p:grpSpPr>
        <p:grpSp>
          <p:nvGrpSpPr>
            <p:cNvPr id="22" name="Group 21"/>
            <p:cNvGrpSpPr/>
            <p:nvPr/>
          </p:nvGrpSpPr>
          <p:grpSpPr>
            <a:xfrm>
              <a:off x="5334000" y="1447800"/>
              <a:ext cx="3581400" cy="5167313"/>
              <a:chOff x="5334000" y="1447800"/>
              <a:chExt cx="3581400" cy="5167313"/>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32913" name="Text Box 49"/>
              <p:cNvSpPr txBox="1">
                <a:spLocks noChangeArrowheads="1"/>
              </p:cNvSpPr>
              <p:nvPr/>
            </p:nvSpPr>
            <p:spPr bwMode="auto">
              <a:xfrm>
                <a:off x="6858000" y="3124200"/>
                <a:ext cx="3810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grpSp>
        <p:sp>
          <p:nvSpPr>
            <p:cNvPr id="23" name="Freeform 22"/>
            <p:cNvSpPr/>
            <p:nvPr/>
          </p:nvSpPr>
          <p:spPr bwMode="auto">
            <a:xfrm>
              <a:off x="5257800" y="1838325"/>
              <a:ext cx="638175"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Freeform 23"/>
            <p:cNvSpPr/>
            <p:nvPr/>
          </p:nvSpPr>
          <p:spPr bwMode="auto">
            <a:xfrm rot="11006943">
              <a:off x="8230938" y="1923413"/>
              <a:ext cx="668517" cy="1009650"/>
            </a:xfrm>
            <a:custGeom>
              <a:avLst/>
              <a:gdLst>
                <a:gd name="connsiteX0" fmla="*/ 85725 w 638175"/>
                <a:gd name="connsiteY0" fmla="*/ 28575 h 1009650"/>
                <a:gd name="connsiteX1" fmla="*/ 123825 w 638175"/>
                <a:gd name="connsiteY1" fmla="*/ 990600 h 1009650"/>
                <a:gd name="connsiteX2" fmla="*/ 638175 w 638175"/>
                <a:gd name="connsiteY2" fmla="*/ 1009650 h 1009650"/>
                <a:gd name="connsiteX3" fmla="*/ 628650 w 638175"/>
                <a:gd name="connsiteY3" fmla="*/ 19050 h 1009650"/>
                <a:gd name="connsiteX4" fmla="*/ 0 w 638175"/>
                <a:gd name="connsiteY4" fmla="*/ 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009650">
                  <a:moveTo>
                    <a:pt x="85725" y="28575"/>
                  </a:moveTo>
                  <a:lnTo>
                    <a:pt x="123825" y="990600"/>
                  </a:lnTo>
                  <a:lnTo>
                    <a:pt x="638175" y="1009650"/>
                  </a:lnTo>
                  <a:lnTo>
                    <a:pt x="628650" y="19050"/>
                  </a:lnTo>
                  <a:lnTo>
                    <a:pt x="0" y="0"/>
                  </a:lnTo>
                </a:path>
              </a:pathLst>
            </a:cu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88" name="Text Box 32"/>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1059" name="Rectangle 3"/>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1060" name="Rectangle 4"/>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solidFill>
                  <a:srgbClr val="D82204"/>
                </a:solidFill>
              </a:rPr>
              <a:t>Disparity properties</a:t>
            </a:r>
          </a:p>
          <a:p>
            <a:pPr lvl="1">
              <a:lnSpc>
                <a:spcPct val="90000"/>
              </a:lnSpc>
            </a:pPr>
            <a:r>
              <a:rPr lang="en-US" sz="1800" dirty="0">
                <a:solidFill>
                  <a:srgbClr val="D82204"/>
                </a:solidFill>
              </a:rPr>
              <a:t>Disparity uses angle instead of distance</a:t>
            </a:r>
          </a:p>
          <a:p>
            <a:pPr lvl="1">
              <a:lnSpc>
                <a:spcPct val="90000"/>
              </a:lnSpc>
            </a:pPr>
            <a:r>
              <a:rPr lang="en-US" sz="1800" dirty="0">
                <a:solidFill>
                  <a:srgbClr val="D82204"/>
                </a:solidFill>
              </a:rPr>
              <a:t>Zero disparity at fixation point</a:t>
            </a:r>
          </a:p>
          <a:p>
            <a:pPr lvl="2">
              <a:lnSpc>
                <a:spcPct val="90000"/>
              </a:lnSpc>
            </a:pPr>
            <a:r>
              <a:rPr lang="en-US" sz="1600" dirty="0">
                <a:solidFill>
                  <a:srgbClr val="D82204"/>
                </a:solidFill>
              </a:rPr>
              <a:t>and the Zero-disparity </a:t>
            </a:r>
            <a:r>
              <a:rPr lang="en-US" sz="1600" dirty="0" err="1">
                <a:solidFill>
                  <a:srgbClr val="D82204"/>
                </a:solidFill>
              </a:rPr>
              <a:t>horopter</a:t>
            </a:r>
            <a:endParaRPr lang="en-US" sz="1600" dirty="0">
              <a:solidFill>
                <a:srgbClr val="D82204"/>
              </a:solidFill>
            </a:endParaRPr>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t>Depth Accuracy vs. Depth</a:t>
            </a:r>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endParaRPr lang="en-US" sz="1800" dirty="0"/>
          </a:p>
          <a:p>
            <a:pPr>
              <a:lnSpc>
                <a:spcPct val="90000"/>
              </a:lnSpc>
            </a:pPr>
            <a:endParaRPr lang="en-US" sz="1800" dirty="0"/>
          </a:p>
        </p:txBody>
      </p:sp>
      <p:sp>
        <p:nvSpPr>
          <p:cNvPr id="941062" name="Line 6"/>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1063" name="Line 7"/>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1064" name="Line 8"/>
          <p:cNvSpPr>
            <a:spLocks noChangeShapeType="1"/>
          </p:cNvSpPr>
          <p:nvPr/>
        </p:nvSpPr>
        <p:spPr bwMode="auto">
          <a:xfrm rot="902067" flipV="1">
            <a:off x="6556375" y="2249488"/>
            <a:ext cx="769938" cy="4129087"/>
          </a:xfrm>
          <a:prstGeom prst="line">
            <a:avLst/>
          </a:prstGeom>
          <a:noFill/>
          <a:ln w="12700">
            <a:solidFill>
              <a:srgbClr val="0000FF"/>
            </a:solidFill>
            <a:round/>
            <a:headEnd type="none" w="sm" len="sm"/>
            <a:tailEnd type="none" w="sm" len="sm"/>
          </a:ln>
          <a:effectLst/>
        </p:spPr>
        <p:txBody>
          <a:bodyPr/>
          <a:lstStyle/>
          <a:p>
            <a:endParaRPr lang="en-US"/>
          </a:p>
        </p:txBody>
      </p:sp>
      <p:sp>
        <p:nvSpPr>
          <p:cNvPr id="941067" name="Line 11"/>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1068" name="Line 12"/>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1069" name="Line 13"/>
          <p:cNvSpPr>
            <a:spLocks noChangeShapeType="1"/>
          </p:cNvSpPr>
          <p:nvPr/>
        </p:nvSpPr>
        <p:spPr bwMode="auto">
          <a:xfrm rot="20824418" flipV="1">
            <a:off x="7543800" y="2513013"/>
            <a:ext cx="725488" cy="3687762"/>
          </a:xfrm>
          <a:prstGeom prst="line">
            <a:avLst/>
          </a:prstGeom>
          <a:noFill/>
          <a:ln w="12700">
            <a:solidFill>
              <a:srgbClr val="FF0000"/>
            </a:solidFill>
            <a:round/>
            <a:headEnd type="none" w="sm" len="sm"/>
            <a:tailEnd type="none" w="sm" len="sm"/>
          </a:ln>
          <a:effectLst/>
        </p:spPr>
        <p:txBody>
          <a:bodyPr/>
          <a:lstStyle/>
          <a:p>
            <a:endParaRPr lang="en-US"/>
          </a:p>
        </p:txBody>
      </p:sp>
      <p:sp>
        <p:nvSpPr>
          <p:cNvPr id="941072"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1073"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1074" name="Text Box 1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1076" name="Oval 2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1077" name="Text Box 21"/>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1078" name="Oval 22"/>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1079" name="Line 23"/>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0" name="Line 24"/>
          <p:cNvSpPr>
            <a:spLocks noChangeShapeType="1"/>
          </p:cNvSpPr>
          <p:nvPr/>
        </p:nvSpPr>
        <p:spPr bwMode="auto">
          <a:xfrm>
            <a:off x="7696200" y="5105400"/>
            <a:ext cx="228600" cy="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1" name="Text Box 25"/>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1082" name="Text Box 26"/>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1083" name="Text Box 27"/>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 0</a:t>
            </a:r>
          </a:p>
        </p:txBody>
      </p:sp>
      <p:sp>
        <p:nvSpPr>
          <p:cNvPr id="941086" name="Freeform 30"/>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1087" name="Text Box 31"/>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31" name="Text Box 27"/>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310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310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solidFill>
                  <a:srgbClr val="D82204"/>
                </a:solidFill>
              </a:rPr>
              <a:t>Disparity increases with the distance of objects from the fixation points</a:t>
            </a:r>
          </a:p>
          <a:p>
            <a:pPr lvl="2">
              <a:lnSpc>
                <a:spcPct val="90000"/>
              </a:lnSpc>
            </a:pPr>
            <a:r>
              <a:rPr lang="en-US" sz="1600">
                <a:solidFill>
                  <a:srgbClr val="D82204"/>
                </a:solidFill>
              </a:rPr>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3108"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3109"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3110"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3111"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3112"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3113"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3114"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3115"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3116"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3117"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3118"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3119"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3120"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1"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2"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3123"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3124"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&gt;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&gt; 0</a:t>
            </a:r>
          </a:p>
        </p:txBody>
      </p:sp>
      <p:sp>
        <p:nvSpPr>
          <p:cNvPr id="943125"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3126"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3127"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3128"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dirty="0"/>
              <a:t>Problem</a:t>
            </a:r>
          </a:p>
          <a:p>
            <a:pPr lvl="1">
              <a:lnSpc>
                <a:spcPct val="90000"/>
              </a:lnSpc>
            </a:pPr>
            <a:r>
              <a:rPr lang="en-US" sz="1800" dirty="0"/>
              <a:t>Infer 3D structure of a scene from two or more images taken from different viewpoints</a:t>
            </a:r>
          </a:p>
          <a:p>
            <a:pPr lvl="1">
              <a:lnSpc>
                <a:spcPct val="90000"/>
              </a:lnSpc>
            </a:pPr>
            <a:endParaRPr lang="en-US" sz="3400" dirty="0"/>
          </a:p>
          <a:p>
            <a:pPr>
              <a:lnSpc>
                <a:spcPct val="90000"/>
              </a:lnSpc>
            </a:pPr>
            <a:r>
              <a:rPr lang="en-US" dirty="0"/>
              <a:t>Two primary Sub-problems</a:t>
            </a:r>
          </a:p>
          <a:p>
            <a:pPr lvl="1">
              <a:lnSpc>
                <a:spcPct val="90000"/>
              </a:lnSpc>
            </a:pPr>
            <a:r>
              <a:rPr lang="en-US" sz="1800" dirty="0"/>
              <a:t>Correspondence problem (stereo match) -&gt; disparity map</a:t>
            </a:r>
          </a:p>
          <a:p>
            <a:pPr lvl="2">
              <a:lnSpc>
                <a:spcPct val="90000"/>
              </a:lnSpc>
            </a:pPr>
            <a:r>
              <a:rPr lang="en-US" sz="1600" dirty="0"/>
              <a:t>“Similar” instead of “Same”</a:t>
            </a:r>
          </a:p>
          <a:p>
            <a:pPr lvl="2">
              <a:lnSpc>
                <a:spcPct val="90000"/>
              </a:lnSpc>
            </a:pPr>
            <a:r>
              <a:rPr lang="en-US" sz="1600" dirty="0"/>
              <a:t>Occlusion problem: some parts of the scene are visible only  in one eye</a:t>
            </a:r>
          </a:p>
          <a:p>
            <a:pPr lvl="1">
              <a:lnSpc>
                <a:spcPct val="90000"/>
              </a:lnSpc>
            </a:pPr>
            <a:r>
              <a:rPr lang="en-US" sz="1800" dirty="0"/>
              <a:t>Reconstruction problem -&gt; 3D</a:t>
            </a:r>
          </a:p>
          <a:p>
            <a:pPr lvl="2">
              <a:lnSpc>
                <a:spcPct val="90000"/>
              </a:lnSpc>
            </a:pPr>
            <a:r>
              <a:rPr lang="en-US" sz="1600" dirty="0"/>
              <a:t>What we need to know about the cameras’ parameters</a:t>
            </a:r>
          </a:p>
          <a:p>
            <a:pPr lvl="2">
              <a:lnSpc>
                <a:spcPct val="90000"/>
              </a:lnSpc>
            </a:pPr>
            <a:r>
              <a:rPr lang="en-US" sz="1600" dirty="0"/>
              <a:t>Often a stereo calibration problem</a:t>
            </a:r>
          </a:p>
          <a:p>
            <a:pPr>
              <a:lnSpc>
                <a:spcPct val="90000"/>
              </a:lnSpc>
            </a:pPr>
            <a:r>
              <a:rPr lang="en-US" dirty="0"/>
              <a:t>Lectures on Stereo Vision</a:t>
            </a:r>
          </a:p>
          <a:p>
            <a:pPr lvl="1">
              <a:lnSpc>
                <a:spcPct val="90000"/>
              </a:lnSpc>
            </a:pPr>
            <a:r>
              <a:rPr lang="en-US" sz="1800" dirty="0"/>
              <a:t>Stereo Geometry – Epipolar Geometry (*) </a:t>
            </a:r>
          </a:p>
          <a:p>
            <a:pPr lvl="1">
              <a:lnSpc>
                <a:spcPct val="90000"/>
              </a:lnSpc>
            </a:pPr>
            <a:r>
              <a:rPr lang="en-US" sz="1800" dirty="0"/>
              <a:t>Correspondence Problem (*) – Two classes of approaches</a:t>
            </a:r>
          </a:p>
          <a:p>
            <a:pPr lvl="1">
              <a:lnSpc>
                <a:spcPct val="90000"/>
              </a:lnSpc>
            </a:pPr>
            <a:r>
              <a:rPr lang="en-US" sz="1800" dirty="0"/>
              <a:t>3D Reconstruction Problems – Three approaches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5155"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solidFill>
                  <a:srgbClr val="D82204"/>
                </a:solidFill>
              </a:rPr>
              <a:t>&lt;0  : inside the horopter</a:t>
            </a:r>
          </a:p>
          <a:p>
            <a:pPr>
              <a:lnSpc>
                <a:spcPct val="90000"/>
              </a:lnSpc>
            </a:pPr>
            <a:endParaRPr lang="en-US" sz="1600">
              <a:solidFill>
                <a:srgbClr val="D82204"/>
              </a:solidFill>
            </a:endParaRPr>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5156"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5157"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5158" name="Line 6"/>
          <p:cNvSpPr>
            <a:spLocks noChangeShapeType="1"/>
          </p:cNvSpPr>
          <p:nvPr/>
        </p:nvSpPr>
        <p:spPr bwMode="auto">
          <a:xfrm rot="902067" flipV="1">
            <a:off x="6553200" y="2260600"/>
            <a:ext cx="801688" cy="4119563"/>
          </a:xfrm>
          <a:prstGeom prst="line">
            <a:avLst/>
          </a:prstGeom>
          <a:noFill/>
          <a:ln w="12700">
            <a:solidFill>
              <a:srgbClr val="0000FF"/>
            </a:solidFill>
            <a:round/>
            <a:headEnd type="none" w="sm" len="sm"/>
            <a:tailEnd type="none" w="sm" len="sm"/>
          </a:ln>
          <a:effectLst/>
        </p:spPr>
        <p:txBody>
          <a:bodyPr/>
          <a:lstStyle/>
          <a:p>
            <a:endParaRPr lang="en-US"/>
          </a:p>
        </p:txBody>
      </p:sp>
      <p:sp>
        <p:nvSpPr>
          <p:cNvPr id="945159"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5160"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5161"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5162"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5163"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5164"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5165"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5166"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sp>
        <p:nvSpPr>
          <p:cNvPr id="945167"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5168"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5169" name="Line 17"/>
          <p:cNvSpPr>
            <a:spLocks noChangeShapeType="1"/>
          </p:cNvSpPr>
          <p:nvPr/>
        </p:nvSpPr>
        <p:spPr bwMode="auto">
          <a:xfrm flipV="1">
            <a:off x="7543800" y="4267200"/>
            <a:ext cx="152400" cy="76200"/>
          </a:xfrm>
          <a:prstGeom prst="line">
            <a:avLst/>
          </a:prstGeom>
          <a:noFill/>
          <a:ln w="12700">
            <a:solidFill>
              <a:schemeClr val="bg2">
                <a:lumMod val="95000"/>
                <a:lumOff val="5000"/>
              </a:schemeClr>
            </a:solidFill>
            <a:round/>
            <a:headEnd type="none" w="sm" len="sm"/>
            <a:tailEnd type="triangle" w="sm" len="sm"/>
          </a:ln>
          <a:effectLst/>
        </p:spPr>
        <p:txBody>
          <a:bodyPr/>
          <a:lstStyle/>
          <a:p>
            <a:endParaRPr lang="en-US"/>
          </a:p>
        </p:txBody>
      </p:sp>
      <p:sp>
        <p:nvSpPr>
          <p:cNvPr id="945170"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5171" name="Text Box 19"/>
          <p:cNvSpPr txBox="1">
            <a:spLocks noChangeArrowheads="1"/>
          </p:cNvSpPr>
          <p:nvPr/>
        </p:nvSpPr>
        <p:spPr bwMode="auto">
          <a:xfrm>
            <a:off x="7162800" y="4114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5172"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&lt;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&lt; 0</a:t>
            </a:r>
          </a:p>
        </p:txBody>
      </p:sp>
      <p:sp>
        <p:nvSpPr>
          <p:cNvPr id="945173"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5174"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5177"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5178"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5179" name="Line 27"/>
          <p:cNvSpPr>
            <a:spLocks noChangeShapeType="1"/>
          </p:cNvSpPr>
          <p:nvPr/>
        </p:nvSpPr>
        <p:spPr bwMode="auto">
          <a:xfrm flipV="1">
            <a:off x="6019800" y="1447800"/>
            <a:ext cx="152400" cy="4800600"/>
          </a:xfrm>
          <a:prstGeom prst="line">
            <a:avLst/>
          </a:prstGeom>
          <a:noFill/>
          <a:ln w="12700">
            <a:solidFill>
              <a:schemeClr val="bg2"/>
            </a:solidFill>
            <a:round/>
            <a:headEnd type="none" w="sm" len="sm"/>
            <a:tailEnd type="none" w="sm" len="sm"/>
          </a:ln>
          <a:effectLst/>
        </p:spPr>
        <p:txBody>
          <a:bodyPr/>
          <a:lstStyle/>
          <a:p>
            <a:endParaRPr lang="en-US"/>
          </a:p>
        </p:txBody>
      </p:sp>
      <p:sp>
        <p:nvSpPr>
          <p:cNvPr id="945180" name="Line 28"/>
          <p:cNvSpPr>
            <a:spLocks noChangeShapeType="1"/>
          </p:cNvSpPr>
          <p:nvPr/>
        </p:nvSpPr>
        <p:spPr bwMode="auto">
          <a:xfrm flipH="1" flipV="1">
            <a:off x="6172200" y="2514600"/>
            <a:ext cx="1828800" cy="3733800"/>
          </a:xfrm>
          <a:prstGeom prst="line">
            <a:avLst/>
          </a:prstGeom>
          <a:noFill/>
          <a:ln w="12700">
            <a:solidFill>
              <a:schemeClr val="bg2"/>
            </a:solidFill>
            <a:round/>
            <a:headEnd type="none" w="sm" len="sm"/>
            <a:tailEnd type="none" w="sm" len="sm"/>
          </a:ln>
          <a:effectLst/>
        </p:spPr>
        <p:txBody>
          <a:bodyPr/>
          <a:lstStyle/>
          <a:p>
            <a:endParaRPr lang="en-US"/>
          </a:p>
        </p:txBody>
      </p:sp>
      <p:sp>
        <p:nvSpPr>
          <p:cNvPr id="945181" name="Line 29"/>
          <p:cNvSpPr>
            <a:spLocks noChangeShapeType="1"/>
          </p:cNvSpPr>
          <p:nvPr/>
        </p:nvSpPr>
        <p:spPr bwMode="auto">
          <a:xfrm flipH="1" flipV="1">
            <a:off x="6172200" y="1524000"/>
            <a:ext cx="1828800" cy="4724400"/>
          </a:xfrm>
          <a:prstGeom prst="line">
            <a:avLst/>
          </a:prstGeom>
          <a:noFill/>
          <a:ln w="12700">
            <a:solidFill>
              <a:schemeClr val="bg2"/>
            </a:solidFill>
            <a:round/>
            <a:headEnd type="none" w="sm" len="sm"/>
            <a:tailEnd type="none" w="sm" len="sm"/>
          </a:ln>
          <a:effec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7203"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dirty="0"/>
              <a:t>Two optical axes intersect at the Fixation Point</a:t>
            </a:r>
          </a:p>
          <a:p>
            <a:pPr lvl="1">
              <a:lnSpc>
                <a:spcPct val="90000"/>
              </a:lnSpc>
            </a:pPr>
            <a:r>
              <a:rPr lang="en-US" sz="1800" dirty="0"/>
              <a:t>converging angle </a:t>
            </a:r>
            <a:r>
              <a:rPr lang="en-US" sz="1800" dirty="0">
                <a:latin typeface="Symbol" pitchFamily="18" charset="2"/>
              </a:rPr>
              <a:t>q</a:t>
            </a:r>
          </a:p>
          <a:p>
            <a:pPr lvl="1">
              <a:lnSpc>
                <a:spcPct val="90000"/>
              </a:lnSpc>
            </a:pPr>
            <a:r>
              <a:rPr lang="en-US" sz="1800" dirty="0"/>
              <a:t>The common FOV Increases</a:t>
            </a:r>
          </a:p>
          <a:p>
            <a:pPr>
              <a:lnSpc>
                <a:spcPct val="90000"/>
              </a:lnSpc>
            </a:pPr>
            <a:endParaRPr lang="en-US" sz="1800" dirty="0"/>
          </a:p>
          <a:p>
            <a:pPr>
              <a:lnSpc>
                <a:spcPct val="90000"/>
              </a:lnSpc>
            </a:pPr>
            <a:r>
              <a:rPr lang="en-US" sz="1800" dirty="0"/>
              <a:t>Disparity properties</a:t>
            </a:r>
          </a:p>
          <a:p>
            <a:pPr lvl="1">
              <a:lnSpc>
                <a:spcPct val="90000"/>
              </a:lnSpc>
            </a:pPr>
            <a:r>
              <a:rPr lang="en-US" sz="1800" dirty="0"/>
              <a:t>Disparity uses angle instead of distance</a:t>
            </a:r>
          </a:p>
          <a:p>
            <a:pPr lvl="1">
              <a:lnSpc>
                <a:spcPct val="90000"/>
              </a:lnSpc>
            </a:pPr>
            <a:r>
              <a:rPr lang="en-US" sz="1800" dirty="0"/>
              <a:t>Zero disparity at fixation point</a:t>
            </a:r>
          </a:p>
          <a:p>
            <a:pPr lvl="2">
              <a:lnSpc>
                <a:spcPct val="90000"/>
              </a:lnSpc>
            </a:pPr>
            <a:r>
              <a:rPr lang="en-US" sz="1600" dirty="0"/>
              <a:t>and the Zero-disparity </a:t>
            </a:r>
            <a:r>
              <a:rPr lang="en-US" sz="1600" dirty="0" err="1"/>
              <a:t>horopter</a:t>
            </a:r>
            <a:endParaRPr lang="en-US" sz="1600" dirty="0"/>
          </a:p>
          <a:p>
            <a:pPr lvl="1">
              <a:lnSpc>
                <a:spcPct val="90000"/>
              </a:lnSpc>
            </a:pPr>
            <a:r>
              <a:rPr lang="en-US" sz="1800" dirty="0"/>
              <a:t>Disparity increases with the distance of objects from the fixation points</a:t>
            </a:r>
          </a:p>
          <a:p>
            <a:pPr lvl="2">
              <a:lnSpc>
                <a:spcPct val="90000"/>
              </a:lnSpc>
            </a:pPr>
            <a:r>
              <a:rPr lang="en-US" sz="1600" dirty="0"/>
              <a:t>&gt;0  : outside of the </a:t>
            </a:r>
            <a:r>
              <a:rPr lang="en-US" sz="1600" dirty="0" err="1"/>
              <a:t>horopter</a:t>
            </a:r>
            <a:endParaRPr lang="en-US" sz="1600" dirty="0"/>
          </a:p>
          <a:p>
            <a:pPr lvl="2">
              <a:lnSpc>
                <a:spcPct val="90000"/>
              </a:lnSpc>
            </a:pPr>
            <a:r>
              <a:rPr lang="en-US" sz="1600" dirty="0"/>
              <a:t>&lt;0  : inside the </a:t>
            </a:r>
            <a:r>
              <a:rPr lang="en-US" sz="1600" dirty="0" err="1"/>
              <a:t>horopter</a:t>
            </a:r>
            <a:endParaRPr lang="en-US" sz="1600" dirty="0"/>
          </a:p>
          <a:p>
            <a:pPr>
              <a:lnSpc>
                <a:spcPct val="90000"/>
              </a:lnSpc>
            </a:pPr>
            <a:endParaRPr lang="en-US" sz="1800" dirty="0"/>
          </a:p>
          <a:p>
            <a:pPr>
              <a:lnSpc>
                <a:spcPct val="90000"/>
              </a:lnSpc>
            </a:pPr>
            <a:r>
              <a:rPr lang="en-US" sz="1800" dirty="0">
                <a:solidFill>
                  <a:srgbClr val="D82204"/>
                </a:solidFill>
              </a:rPr>
              <a:t>Depth Accuracy vs. Depth</a:t>
            </a:r>
          </a:p>
          <a:p>
            <a:pPr lvl="1">
              <a:lnSpc>
                <a:spcPct val="90000"/>
              </a:lnSpc>
            </a:pPr>
            <a:r>
              <a:rPr lang="en-US" sz="1800" dirty="0">
                <a:solidFill>
                  <a:srgbClr val="D82204"/>
                </a:solidFill>
              </a:rPr>
              <a:t>Depth Error </a:t>
            </a:r>
            <a:r>
              <a:rPr lang="en-US" sz="1800" dirty="0">
                <a:solidFill>
                  <a:srgbClr val="D82204"/>
                </a:solidFill>
                <a:sym typeface="Symbol" pitchFamily="18" charset="2"/>
              </a:rPr>
              <a:t> Depth</a:t>
            </a:r>
            <a:r>
              <a:rPr lang="en-US" sz="1800" baseline="30000" dirty="0">
                <a:solidFill>
                  <a:srgbClr val="D82204"/>
                </a:solidFill>
                <a:sym typeface="Symbol" pitchFamily="18" charset="2"/>
              </a:rPr>
              <a:t>2</a:t>
            </a:r>
            <a:endParaRPr lang="en-US" sz="1800" dirty="0">
              <a:solidFill>
                <a:srgbClr val="D82204"/>
              </a:solidFill>
            </a:endParaRPr>
          </a:p>
          <a:p>
            <a:pPr lvl="1">
              <a:lnSpc>
                <a:spcPct val="90000"/>
              </a:lnSpc>
            </a:pPr>
            <a:r>
              <a:rPr lang="en-US" sz="1800" dirty="0">
                <a:solidFill>
                  <a:srgbClr val="D82204"/>
                </a:solidFill>
              </a:rPr>
              <a:t>Nearer the point, better the depth estimation</a:t>
            </a:r>
          </a:p>
          <a:p>
            <a:pPr>
              <a:lnSpc>
                <a:spcPct val="90000"/>
              </a:lnSpc>
            </a:pPr>
            <a:endParaRPr lang="en-US" sz="1800" dirty="0">
              <a:solidFill>
                <a:srgbClr val="D82204"/>
              </a:solidFill>
            </a:endParaRPr>
          </a:p>
          <a:p>
            <a:pPr>
              <a:lnSpc>
                <a:spcPct val="90000"/>
              </a:lnSpc>
            </a:pPr>
            <a:endParaRPr lang="en-US" sz="1800" dirty="0"/>
          </a:p>
        </p:txBody>
      </p:sp>
      <p:sp>
        <p:nvSpPr>
          <p:cNvPr id="947223"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grpSp>
        <p:nvGrpSpPr>
          <p:cNvPr id="27" name="Group 26"/>
          <p:cNvGrpSpPr/>
          <p:nvPr/>
        </p:nvGrpSpPr>
        <p:grpSpPr>
          <a:xfrm>
            <a:off x="5105400" y="1236663"/>
            <a:ext cx="3657600" cy="5378450"/>
            <a:chOff x="5105400" y="1236663"/>
            <a:chExt cx="3657600" cy="5378450"/>
          </a:xfrm>
        </p:grpSpPr>
        <p:sp>
          <p:nvSpPr>
            <p:cNvPr id="947204"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7205"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7206"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7207"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7208"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7209"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7210"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7211"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7212"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7213"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7214"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7215" name="Oval 15"/>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16"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7"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8"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7219"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7220" name="Text Box 20"/>
            <p:cNvSpPr txBox="1">
              <a:spLocks noChangeArrowheads="1"/>
            </p:cNvSpPr>
            <p:nvPr/>
          </p:nvSpPr>
          <p:spPr bwMode="auto">
            <a:xfrm>
              <a:off x="6553200" y="5638800"/>
              <a:ext cx="990600" cy="36671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D(</a:t>
              </a: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endParaRPr lang="en-US" dirty="0">
                <a:solidFill>
                  <a:schemeClr val="bg2"/>
                </a:solidFill>
              </a:endParaRPr>
            </a:p>
          </p:txBody>
        </p:sp>
        <p:sp>
          <p:nvSpPr>
            <p:cNvPr id="947221"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7222"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Horopter</a:t>
              </a:r>
            </a:p>
          </p:txBody>
        </p:sp>
        <p:sp>
          <p:nvSpPr>
            <p:cNvPr id="947224"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25"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6"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a:t>Break</a:t>
            </a:r>
          </a:p>
        </p:txBody>
      </p:sp>
      <p:sp>
        <p:nvSpPr>
          <p:cNvPr id="1022979" name="Rectangle 3"/>
          <p:cNvSpPr>
            <a:spLocks noGrp="1" noChangeArrowheads="1"/>
          </p:cNvSpPr>
          <p:nvPr>
            <p:ph type="body" idx="1"/>
          </p:nvPr>
        </p:nvSpPr>
        <p:spPr/>
        <p:txBody>
          <a:bodyPr/>
          <a:lstStyle/>
          <a:p>
            <a:r>
              <a:rPr lang="en-US" sz="2000" dirty="0"/>
              <a:t>Homework #4 online; check it out including the due date</a:t>
            </a:r>
          </a:p>
          <a:p>
            <a:r>
              <a:rPr lang="en-US" sz="2000" dirty="0">
                <a:solidFill>
                  <a:srgbClr val="800000"/>
                </a:solidFill>
              </a:rPr>
              <a:t>Mid-term Exam  right before Thanksgiving!</a:t>
            </a:r>
          </a:p>
          <a:p>
            <a:endParaRPr lang="en-US" dirty="0"/>
          </a:p>
          <a:p>
            <a:r>
              <a:rPr lang="en-US" dirty="0"/>
              <a:t>Vision Project Discussions</a:t>
            </a:r>
          </a:p>
          <a:p>
            <a:pPr lvl="1"/>
            <a:r>
              <a:rPr lang="en-US" dirty="0">
                <a:solidFill>
                  <a:srgbClr val="C00804"/>
                </a:solidFill>
              </a:rPr>
              <a:t>In class now</a:t>
            </a:r>
            <a:endParaRPr lang="en-US" dirty="0"/>
          </a:p>
          <a:p>
            <a:r>
              <a:rPr lang="en-US" sz="2000" dirty="0">
                <a:solidFill>
                  <a:srgbClr val="800000"/>
                </a:solidFill>
              </a:rPr>
              <a:t>Please send in your choice of projects and teaming  by 11/21. </a:t>
            </a:r>
          </a:p>
          <a:p>
            <a:pPr lvl="1"/>
            <a:r>
              <a:rPr lang="en-US" sz="1800" dirty="0">
                <a:solidFill>
                  <a:srgbClr val="800000"/>
                </a:solidFill>
              </a:rPr>
              <a:t>Presentation Day: Last day of the class for 17 students</a:t>
            </a:r>
          </a:p>
          <a:p>
            <a:pPr lvl="1"/>
            <a:r>
              <a:rPr lang="en-US" sz="1800" dirty="0">
                <a:solidFill>
                  <a:srgbClr val="800000"/>
                </a:solidFill>
              </a:rPr>
              <a:t>One project per team (1 -2 students) </a:t>
            </a:r>
          </a:p>
          <a:p>
            <a:pPr lvl="1"/>
            <a:r>
              <a:rPr lang="en-US" sz="1800" dirty="0">
                <a:solidFill>
                  <a:srgbClr val="800000"/>
                </a:solidFill>
              </a:rPr>
              <a:t>8 min (5+3) presentation for 1 student, 15 minutes (10+5) for a 2-student team</a:t>
            </a:r>
          </a:p>
          <a:p>
            <a:pPr lvl="1"/>
            <a:r>
              <a:rPr lang="en-US" sz="1800" dirty="0">
                <a:solidFill>
                  <a:srgbClr val="800000"/>
                </a:solidFill>
              </a:rPr>
              <a:t>A writing report due on 12/17 (Sunday).</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78D3-3BCC-9E40-AFD8-E20593D864EF}"/>
              </a:ext>
            </a:extLst>
          </p:cNvPr>
          <p:cNvSpPr>
            <a:spLocks noGrp="1"/>
          </p:cNvSpPr>
          <p:nvPr>
            <p:ph type="title"/>
          </p:nvPr>
        </p:nvSpPr>
        <p:spPr/>
        <p:txBody>
          <a:bodyPr/>
          <a:lstStyle/>
          <a:p>
            <a:r>
              <a:rPr lang="en-US" dirty="0"/>
              <a:t>Project Ideas</a:t>
            </a:r>
          </a:p>
        </p:txBody>
      </p:sp>
      <p:sp>
        <p:nvSpPr>
          <p:cNvPr id="3" name="Content Placeholder 2">
            <a:extLst>
              <a:ext uri="{FF2B5EF4-FFF2-40B4-BE49-F238E27FC236}">
                <a16:creationId xmlns:a16="http://schemas.microsoft.com/office/drawing/2014/main" id="{F2C60FE7-1981-B84F-B5F8-27995ACA62F6}"/>
              </a:ext>
            </a:extLst>
          </p:cNvPr>
          <p:cNvSpPr>
            <a:spLocks noGrp="1"/>
          </p:cNvSpPr>
          <p:nvPr>
            <p:ph idx="1"/>
          </p:nvPr>
        </p:nvSpPr>
        <p:spPr>
          <a:xfrm>
            <a:off x="533400" y="1219200"/>
            <a:ext cx="8382000" cy="5353050"/>
          </a:xfrm>
        </p:spPr>
        <p:txBody>
          <a:bodyPr/>
          <a:lstStyle/>
          <a:p>
            <a:pPr marL="457200" indent="-457200">
              <a:buFont typeface="+mj-lt"/>
              <a:buAutoNum type="arabicPeriod"/>
            </a:pPr>
            <a:r>
              <a:rPr lang="en-US" dirty="0"/>
              <a:t>Conference poster reading </a:t>
            </a:r>
          </a:p>
          <a:p>
            <a:pPr marL="857250" lvl="1" indent="-457200"/>
            <a:r>
              <a:rPr lang="en-US" sz="1800" dirty="0"/>
              <a:t>with graphs/images/text and people in front</a:t>
            </a:r>
          </a:p>
          <a:p>
            <a:pPr marL="857250" lvl="1" indent="-457200"/>
            <a:r>
              <a:rPr lang="en-US" sz="1800" dirty="0"/>
              <a:t>Use planar surfaces, boundaries, text patterns, </a:t>
            </a:r>
            <a:r>
              <a:rPr lang="en-US" sz="1800" dirty="0" err="1"/>
              <a:t>etc</a:t>
            </a:r>
            <a:endParaRPr lang="en-US" sz="1800" dirty="0"/>
          </a:p>
          <a:p>
            <a:pPr marL="457200" indent="-457200">
              <a:buFont typeface="+mj-lt"/>
              <a:buAutoNum type="arabicPeriod"/>
            </a:pPr>
            <a:r>
              <a:rPr lang="en-US" dirty="0"/>
              <a:t>Better Zoom interfaces (with a more realistic setting)</a:t>
            </a:r>
          </a:p>
          <a:p>
            <a:pPr marL="857250" lvl="1" indent="-457200"/>
            <a:r>
              <a:rPr lang="en-US" sz="1800" dirty="0"/>
              <a:t>Speaker and audience, avatars, </a:t>
            </a:r>
          </a:p>
          <a:p>
            <a:pPr marL="457200" indent="-457200">
              <a:buFont typeface="+mj-lt"/>
              <a:buAutoNum type="arabicPeriod"/>
            </a:pPr>
            <a:r>
              <a:rPr lang="en-US" dirty="0"/>
              <a:t>Human attention recognition </a:t>
            </a:r>
          </a:p>
          <a:p>
            <a:pPr marL="857250" lvl="1" indent="-457200"/>
            <a:r>
              <a:rPr lang="en-US" sz="1800" dirty="0"/>
              <a:t>Zoom meeting video, eye contacts, emotion</a:t>
            </a:r>
          </a:p>
          <a:p>
            <a:pPr marL="457200" indent="-457200">
              <a:buFont typeface="+mj-lt"/>
              <a:buAutoNum type="arabicPeriod"/>
            </a:pPr>
            <a:r>
              <a:rPr lang="en-US" dirty="0"/>
              <a:t>New York City Then and Now</a:t>
            </a:r>
          </a:p>
          <a:p>
            <a:pPr marL="857250" lvl="1" indent="-457200"/>
            <a:r>
              <a:rPr lang="en-US" sz="1800" dirty="0"/>
              <a:t>Planar surfaces, </a:t>
            </a:r>
            <a:r>
              <a:rPr lang="en-US" sz="1800" dirty="0" err="1"/>
              <a:t>homography</a:t>
            </a:r>
            <a:r>
              <a:rPr lang="en-US" sz="1800" dirty="0"/>
              <a:t>, epipolar geometry</a:t>
            </a:r>
          </a:p>
          <a:p>
            <a:pPr marL="457200" indent="-457200">
              <a:buFont typeface="+mj-lt"/>
              <a:buAutoNum type="arabicPeriod"/>
            </a:pPr>
            <a:r>
              <a:rPr lang="en-US" dirty="0"/>
              <a:t>Door detection</a:t>
            </a:r>
          </a:p>
          <a:p>
            <a:pPr marL="857250" lvl="1" indent="-457200"/>
            <a:r>
              <a:rPr lang="en-US" sz="1800" dirty="0"/>
              <a:t>Planar, rectangle, vanishing points, orientation</a:t>
            </a:r>
          </a:p>
          <a:p>
            <a:pPr marL="457200" indent="-457200">
              <a:buFont typeface="+mj-lt"/>
              <a:buAutoNum type="arabicPeriod"/>
            </a:pPr>
            <a:r>
              <a:rPr lang="en-US" dirty="0"/>
              <a:t>Zebra-crossing detection</a:t>
            </a:r>
          </a:p>
          <a:p>
            <a:pPr marL="857250" lvl="1" indent="-457200"/>
            <a:r>
              <a:rPr lang="en-US" sz="1800" dirty="0"/>
              <a:t>Planar surface, black-white pattern, vanishing points</a:t>
            </a:r>
          </a:p>
          <a:p>
            <a:pPr marL="0" indent="0">
              <a:buNone/>
            </a:pPr>
            <a:endParaRPr lang="en-US" sz="1800" dirty="0"/>
          </a:p>
        </p:txBody>
      </p:sp>
    </p:spTree>
    <p:extLst>
      <p:ext uri="{BB962C8B-B14F-4D97-AF65-F5344CB8AC3E}">
        <p14:creationId xmlns:p14="http://schemas.microsoft.com/office/powerpoint/2010/main" val="10893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78D3-3BCC-9E40-AFD8-E20593D864EF}"/>
              </a:ext>
            </a:extLst>
          </p:cNvPr>
          <p:cNvSpPr>
            <a:spLocks noGrp="1"/>
          </p:cNvSpPr>
          <p:nvPr>
            <p:ph type="title"/>
          </p:nvPr>
        </p:nvSpPr>
        <p:spPr/>
        <p:txBody>
          <a:bodyPr/>
          <a:lstStyle/>
          <a:p>
            <a:r>
              <a:rPr lang="en-US" dirty="0"/>
              <a:t>Project Ideas</a:t>
            </a:r>
          </a:p>
        </p:txBody>
      </p:sp>
      <p:sp>
        <p:nvSpPr>
          <p:cNvPr id="3" name="Content Placeholder 2">
            <a:extLst>
              <a:ext uri="{FF2B5EF4-FFF2-40B4-BE49-F238E27FC236}">
                <a16:creationId xmlns:a16="http://schemas.microsoft.com/office/drawing/2014/main" id="{F2C60FE7-1981-B84F-B5F8-27995ACA62F6}"/>
              </a:ext>
            </a:extLst>
          </p:cNvPr>
          <p:cNvSpPr>
            <a:spLocks noGrp="1"/>
          </p:cNvSpPr>
          <p:nvPr>
            <p:ph idx="1"/>
          </p:nvPr>
        </p:nvSpPr>
        <p:spPr>
          <a:xfrm>
            <a:off x="457200" y="1066800"/>
            <a:ext cx="8382000" cy="5505450"/>
          </a:xfrm>
        </p:spPr>
        <p:txBody>
          <a:bodyPr/>
          <a:lstStyle/>
          <a:p>
            <a:pPr marL="457200" indent="-457200">
              <a:buFont typeface="+mj-lt"/>
              <a:buAutoNum type="arabicPeriod" startAt="7"/>
            </a:pPr>
            <a:r>
              <a:rPr lang="en-US" dirty="0"/>
              <a:t>Understanding a Construction Site Over Time</a:t>
            </a:r>
          </a:p>
          <a:p>
            <a:pPr marL="857250" lvl="1" indent="-457200"/>
            <a:r>
              <a:rPr lang="en-US" sz="1800" dirty="0"/>
              <a:t>Align background, detect changes and derive semantic information</a:t>
            </a:r>
          </a:p>
          <a:p>
            <a:pPr marL="857250" lvl="1" indent="-457200"/>
            <a:r>
              <a:rPr lang="en-US" sz="1800" dirty="0"/>
              <a:t>Video can be accessed </a:t>
            </a:r>
            <a:r>
              <a:rPr lang="en-US" sz="1800" dirty="0">
                <a:hlinkClick r:id="rId2"/>
              </a:rPr>
              <a:t>here</a:t>
            </a:r>
            <a:r>
              <a:rPr lang="en-US" sz="1800" dirty="0"/>
              <a:t>.</a:t>
            </a:r>
          </a:p>
          <a:p>
            <a:pPr marL="457200" indent="-457200">
              <a:buFont typeface="+mj-lt"/>
              <a:buAutoNum type="arabicPeriod" startAt="7"/>
            </a:pPr>
            <a:r>
              <a:rPr lang="en-US" dirty="0"/>
              <a:t>Reconstructing Colorado </a:t>
            </a:r>
          </a:p>
          <a:p>
            <a:pPr marL="857250" lvl="1" indent="-457200"/>
            <a:r>
              <a:rPr lang="en-US" sz="1800" dirty="0"/>
              <a:t>Structure from motion with a translating camera</a:t>
            </a:r>
          </a:p>
          <a:p>
            <a:pPr marL="857250" lvl="1" indent="-457200"/>
            <a:r>
              <a:rPr lang="en-US" sz="1800" dirty="0"/>
              <a:t> Video can be accessed </a:t>
            </a:r>
            <a:r>
              <a:rPr lang="en-US" sz="1800" dirty="0">
                <a:hlinkClick r:id="rId3"/>
              </a:rPr>
              <a:t>here</a:t>
            </a:r>
            <a:r>
              <a:rPr lang="en-US" sz="1800" dirty="0"/>
              <a:t>.</a:t>
            </a:r>
          </a:p>
          <a:p>
            <a:pPr marL="457200" indent="-457200">
              <a:buFont typeface="+mj-lt"/>
              <a:buAutoNum type="arabicPeriod" startAt="7"/>
            </a:pPr>
            <a:r>
              <a:rPr lang="en-US" dirty="0"/>
              <a:t>Removing window screen from the scene</a:t>
            </a:r>
          </a:p>
          <a:p>
            <a:pPr marL="857250" lvl="1" indent="-457200"/>
            <a:r>
              <a:rPr lang="en-US" sz="1800" dirty="0"/>
              <a:t>Remove the screen, capture the deer, from single frames or the video</a:t>
            </a:r>
          </a:p>
          <a:p>
            <a:pPr marL="857250" lvl="1" indent="-457200"/>
            <a:r>
              <a:rPr lang="en-US" sz="1800" dirty="0"/>
              <a:t>Video can be accessed </a:t>
            </a:r>
            <a:r>
              <a:rPr lang="en-US" sz="1800" dirty="0">
                <a:hlinkClick r:id="rId4"/>
              </a:rPr>
              <a:t>here</a:t>
            </a:r>
            <a:r>
              <a:rPr lang="en-US" sz="1800" dirty="0"/>
              <a:t>.</a:t>
            </a:r>
          </a:p>
          <a:p>
            <a:pPr marL="457200" indent="-457200">
              <a:buFont typeface="+mj-lt"/>
              <a:buAutoNum type="arabicPeriod" startAt="7"/>
            </a:pPr>
            <a:r>
              <a:rPr lang="en-US" dirty="0"/>
              <a:t>Rabbit in Hat</a:t>
            </a:r>
          </a:p>
          <a:p>
            <a:pPr marL="857250" lvl="1" indent="-457200"/>
            <a:r>
              <a:rPr lang="en-US" sz="1800" dirty="0"/>
              <a:t>Space carving, structure from motion</a:t>
            </a:r>
          </a:p>
          <a:p>
            <a:pPr marL="857250" lvl="1" indent="-457200"/>
            <a:r>
              <a:rPr lang="en-US" sz="1800" dirty="0"/>
              <a:t>Video can be accessed </a:t>
            </a:r>
            <a:r>
              <a:rPr lang="en-US" sz="1800" dirty="0">
                <a:hlinkClick r:id="rId5"/>
              </a:rPr>
              <a:t>here</a:t>
            </a:r>
            <a:r>
              <a:rPr lang="en-US" sz="1800" dirty="0"/>
              <a:t>.</a:t>
            </a:r>
          </a:p>
        </p:txBody>
      </p:sp>
    </p:spTree>
    <p:extLst>
      <p:ext uri="{BB962C8B-B14F-4D97-AF65-F5344CB8AC3E}">
        <p14:creationId xmlns:p14="http://schemas.microsoft.com/office/powerpoint/2010/main" val="264390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dirty="0"/>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dirty="0"/>
              <a:t>Intrinsic Parameters</a:t>
            </a:r>
          </a:p>
          <a:p>
            <a:pPr lvl="1">
              <a:lnSpc>
                <a:spcPct val="90000"/>
              </a:lnSpc>
            </a:pPr>
            <a:r>
              <a:rPr lang="en-US" dirty="0"/>
              <a:t>Characterize the transformation from camera to pixel coordinate systems of each camera</a:t>
            </a:r>
          </a:p>
          <a:p>
            <a:pPr lvl="1">
              <a:lnSpc>
                <a:spcPct val="90000"/>
              </a:lnSpc>
            </a:pPr>
            <a:r>
              <a:rPr lang="en-US" dirty="0"/>
              <a:t>Focal length, image center, aspect ratio</a:t>
            </a:r>
          </a:p>
          <a:p>
            <a:pPr lvl="1">
              <a:lnSpc>
                <a:spcPct val="90000"/>
              </a:lnSpc>
            </a:pPr>
            <a:endParaRPr lang="en-US" dirty="0"/>
          </a:p>
          <a:p>
            <a:pPr>
              <a:lnSpc>
                <a:spcPct val="90000"/>
              </a:lnSpc>
            </a:pPr>
            <a:r>
              <a:rPr lang="en-US" dirty="0"/>
              <a:t>Extrinsic parameters</a:t>
            </a:r>
          </a:p>
          <a:p>
            <a:pPr lvl="1">
              <a:lnSpc>
                <a:spcPct val="90000"/>
              </a:lnSpc>
            </a:pPr>
            <a:r>
              <a:rPr lang="en-US" dirty="0"/>
              <a:t>Describe the relative position and orientation of the two cameras</a:t>
            </a:r>
          </a:p>
          <a:p>
            <a:pPr lvl="1">
              <a:lnSpc>
                <a:spcPct val="90000"/>
              </a:lnSpc>
            </a:pPr>
            <a:r>
              <a:rPr lang="en-US" dirty="0"/>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11422" name="Text Box 62"/>
            <p:cNvSpPr txBox="1">
              <a:spLocks noChangeArrowheads="1"/>
            </p:cNvSpPr>
            <p:nvPr/>
          </p:nvSpPr>
          <p:spPr bwMode="auto">
            <a:xfrm>
              <a:off x="3696"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dirty="0"/>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dirty="0"/>
              <a:t>Notations</a:t>
            </a:r>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r>
              <a:rPr lang="en-US" sz="2600" dirty="0"/>
              <a:t> </a:t>
            </a:r>
          </a:p>
          <a:p>
            <a:pPr lvl="2">
              <a:lnSpc>
                <a:spcPct val="90000"/>
              </a:lnSpc>
            </a:pPr>
            <a:r>
              <a:rPr lang="en-US" sz="1800" dirty="0"/>
              <a:t>Vectors of the same 3-D point P, in the left and right camera coordinate systems respectively</a:t>
            </a:r>
          </a:p>
          <a:p>
            <a:pPr lvl="1">
              <a:lnSpc>
                <a:spcPct val="90000"/>
              </a:lnSpc>
            </a:pPr>
            <a:r>
              <a:rPr lang="en-US" dirty="0"/>
              <a:t>Extrinsic Parameters</a:t>
            </a:r>
          </a:p>
          <a:p>
            <a:pPr lvl="2">
              <a:lnSpc>
                <a:spcPct val="90000"/>
              </a:lnSpc>
            </a:pPr>
            <a:r>
              <a:rPr lang="en-US" sz="1800" dirty="0"/>
              <a:t>Translation Vector T = (O</a:t>
            </a:r>
            <a:r>
              <a:rPr lang="en-US" sz="1800" baseline="-25000" dirty="0"/>
              <a:t>r</a:t>
            </a:r>
            <a:r>
              <a:rPr lang="en-US" sz="1800" dirty="0"/>
              <a:t>-</a:t>
            </a:r>
            <a:r>
              <a:rPr lang="en-US" sz="1800" dirty="0" err="1"/>
              <a:t>O</a:t>
            </a:r>
            <a:r>
              <a:rPr lang="en-US" sz="1800" baseline="-25000" dirty="0" err="1"/>
              <a:t>l</a:t>
            </a:r>
            <a:r>
              <a:rPr lang="en-US" sz="1800" dirty="0"/>
              <a:t>) </a:t>
            </a:r>
          </a:p>
          <a:p>
            <a:pPr lvl="2">
              <a:lnSpc>
                <a:spcPct val="90000"/>
              </a:lnSpc>
            </a:pPr>
            <a:r>
              <a:rPr lang="en-US" sz="1800" dirty="0"/>
              <a:t>Rotation Matrix R</a:t>
            </a:r>
          </a:p>
          <a:p>
            <a:pPr lvl="2">
              <a:lnSpc>
                <a:spcPct val="90000"/>
              </a:lnSpc>
            </a:pPr>
            <a:endParaRPr lang="en-US" sz="1800" dirty="0"/>
          </a:p>
          <a:p>
            <a:pPr lvl="2">
              <a:lnSpc>
                <a:spcPct val="90000"/>
              </a:lnSpc>
            </a:pPr>
            <a:endParaRPr lang="en-US" sz="1800" dirty="0"/>
          </a:p>
          <a:p>
            <a:pPr lvl="1">
              <a:lnSpc>
                <a:spcPct val="90000"/>
              </a:lnSpc>
            </a:pPr>
            <a:r>
              <a:rPr lang="en-US" dirty="0"/>
              <a:t>p</a:t>
            </a:r>
            <a:r>
              <a:rPr lang="en-US" baseline="-25000" dirty="0"/>
              <a:t>l</a:t>
            </a:r>
            <a:r>
              <a:rPr lang="en-US" dirty="0"/>
              <a:t> =(x</a:t>
            </a:r>
            <a:r>
              <a:rPr lang="en-US" baseline="-25000" dirty="0"/>
              <a:t>l</a:t>
            </a:r>
            <a:r>
              <a:rPr lang="en-US" dirty="0"/>
              <a:t>, </a:t>
            </a:r>
            <a:r>
              <a:rPr lang="en-US" dirty="0" err="1"/>
              <a:t>y</a:t>
            </a:r>
            <a:r>
              <a:rPr lang="en-US" baseline="-25000" dirty="0" err="1"/>
              <a:t>l</a:t>
            </a:r>
            <a:r>
              <a:rPr lang="en-US" dirty="0"/>
              <a:t>, </a:t>
            </a:r>
            <a:r>
              <a:rPr lang="en-US" dirty="0" err="1"/>
              <a:t>z</a:t>
            </a:r>
            <a:r>
              <a:rPr lang="en-US" baseline="-25000" dirty="0" err="1"/>
              <a:t>l</a:t>
            </a:r>
            <a:r>
              <a:rPr lang="en-US" dirty="0"/>
              <a:t>), p</a:t>
            </a:r>
            <a:r>
              <a:rPr lang="en-US" baseline="-25000" dirty="0"/>
              <a:t>r</a:t>
            </a:r>
            <a:r>
              <a:rPr lang="en-US" dirty="0"/>
              <a:t> =(</a:t>
            </a:r>
            <a:r>
              <a:rPr lang="en-US" dirty="0" err="1"/>
              <a:t>x</a:t>
            </a:r>
            <a:r>
              <a:rPr lang="en-US" baseline="-25000" dirty="0" err="1"/>
              <a:t>r</a:t>
            </a:r>
            <a:r>
              <a:rPr lang="en-US" dirty="0"/>
              <a:t>, y</a:t>
            </a:r>
            <a:r>
              <a:rPr lang="en-US" baseline="-25000" dirty="0"/>
              <a:t>r</a:t>
            </a:r>
            <a:r>
              <a:rPr lang="en-US" dirty="0"/>
              <a:t>, </a:t>
            </a:r>
            <a:r>
              <a:rPr lang="en-US" dirty="0" err="1"/>
              <a:t>z</a:t>
            </a:r>
            <a:r>
              <a:rPr lang="en-US" baseline="-25000" dirty="0" err="1"/>
              <a:t>r</a:t>
            </a:r>
            <a:r>
              <a:rPr lang="en-US" dirty="0"/>
              <a:t>)</a:t>
            </a:r>
          </a:p>
          <a:p>
            <a:pPr lvl="2">
              <a:lnSpc>
                <a:spcPct val="90000"/>
              </a:lnSpc>
            </a:pPr>
            <a:r>
              <a:rPr lang="en-US" sz="1800" dirty="0"/>
              <a:t>Projections of P on the left and right image plane respectively</a:t>
            </a:r>
          </a:p>
          <a:p>
            <a:pPr lvl="2">
              <a:lnSpc>
                <a:spcPct val="90000"/>
              </a:lnSpc>
            </a:pPr>
            <a:r>
              <a:rPr lang="en-US" sz="1800" dirty="0"/>
              <a:t>For all image points,  we have </a:t>
            </a:r>
            <a:r>
              <a:rPr lang="en-US" sz="1800" dirty="0" err="1"/>
              <a:t>z</a:t>
            </a:r>
            <a:r>
              <a:rPr lang="en-US" sz="1800" baseline="-25000" dirty="0" err="1"/>
              <a:t>l</a:t>
            </a:r>
            <a:r>
              <a:rPr lang="en-US" sz="1800" dirty="0"/>
              <a:t>=f</a:t>
            </a:r>
            <a:r>
              <a:rPr lang="en-US" sz="1800" baseline="-25000" dirty="0"/>
              <a:t>l</a:t>
            </a:r>
            <a:r>
              <a:rPr lang="en-US" sz="1800" dirty="0"/>
              <a:t>, </a:t>
            </a:r>
            <a:r>
              <a:rPr lang="en-US" sz="1800" dirty="0" err="1"/>
              <a:t>z</a:t>
            </a:r>
            <a:r>
              <a:rPr lang="en-US" sz="1800" baseline="-25000" dirty="0" err="1"/>
              <a:t>r</a:t>
            </a:r>
            <a:r>
              <a:rPr lang="en-US" sz="1800" dirty="0"/>
              <a:t>=</a:t>
            </a:r>
            <a:r>
              <a:rPr lang="en-US" sz="1800" dirty="0" err="1"/>
              <a:t>f</a:t>
            </a:r>
            <a:r>
              <a:rPr lang="en-US" sz="1800" baseline="-25000" dirty="0" err="1"/>
              <a:t>r</a:t>
            </a:r>
            <a:endParaRPr lang="en-US" sz="1800" baseline="-25000" dirty="0"/>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mc:AlternateContent xmlns:mc="http://schemas.openxmlformats.org/markup-compatibility/2006">
              <mc:Choice xmlns:v="urn:schemas-microsoft-com:vml" Requires="v">
                <p:oleObj name="Equation" r:id="rId3" imgW="939600" imgH="215640" progId="Equation.3">
                  <p:embed/>
                </p:oleObj>
              </mc:Choice>
              <mc:Fallback>
                <p:oleObj name="Equation" r:id="rId3" imgW="93960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962400"/>
                        <a:ext cx="1916113" cy="441325"/>
                      </a:xfrm>
                      <a:prstGeom prst="rect">
                        <a:avLst/>
                      </a:prstGeom>
                      <a:solidFill>
                        <a:srgbClr val="FF99CC"/>
                      </a:solidFill>
                    </p:spPr>
                  </p:pic>
                </p:oleObj>
              </mc:Fallback>
            </mc:AlternateContent>
          </a:graphicData>
        </a:graphic>
      </p:graphicFrame>
      <p:graphicFrame>
        <p:nvGraphicFramePr>
          <p:cNvPr id="909317" name="Object 5"/>
          <p:cNvGraphicFramePr>
            <a:graphicFrameLocks noChangeAspect="1"/>
          </p:cNvGraphicFramePr>
          <p:nvPr/>
        </p:nvGraphicFramePr>
        <p:xfrm>
          <a:off x="4724400" y="5287963"/>
          <a:ext cx="1219200" cy="849312"/>
        </p:xfrm>
        <a:graphic>
          <a:graphicData uri="http://schemas.openxmlformats.org/presentationml/2006/ole">
            <mc:AlternateContent xmlns:mc="http://schemas.openxmlformats.org/markup-compatibility/2006">
              <mc:Choice xmlns:v="urn:schemas-microsoft-com:vml" Requires="v">
                <p:oleObj name="Equation" r:id="rId5" imgW="711000" imgH="495000" progId="Equation.3">
                  <p:embed/>
                </p:oleObj>
              </mc:Choice>
              <mc:Fallback>
                <p:oleObj name="Equation" r:id="rId5" imgW="711000" imgH="4950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287963"/>
                        <a:ext cx="1219200" cy="849312"/>
                      </a:xfrm>
                      <a:prstGeom prst="rect">
                        <a:avLst/>
                      </a:prstGeom>
                      <a:solidFill>
                        <a:srgbClr val="FF99CC"/>
                      </a:solidFill>
                    </p:spPr>
                  </p:pic>
                </p:oleObj>
              </mc:Fallback>
            </mc:AlternateContent>
          </a:graphicData>
        </a:graphic>
      </p:graphicFrame>
      <p:graphicFrame>
        <p:nvGraphicFramePr>
          <p:cNvPr id="909318" name="Object 6"/>
          <p:cNvGraphicFramePr>
            <a:graphicFrameLocks noChangeAspect="1"/>
          </p:cNvGraphicFramePr>
          <p:nvPr/>
        </p:nvGraphicFramePr>
        <p:xfrm>
          <a:off x="6553200" y="5272088"/>
          <a:ext cx="1447800" cy="865187"/>
        </p:xfrm>
        <a:graphic>
          <a:graphicData uri="http://schemas.openxmlformats.org/presentationml/2006/ole">
            <mc:AlternateContent xmlns:mc="http://schemas.openxmlformats.org/markup-compatibility/2006">
              <mc:Choice xmlns:v="urn:schemas-microsoft-com:vml" Requires="v">
                <p:oleObj name="Equation" r:id="rId7" imgW="723600" imgH="431640" progId="Equation.3">
                  <p:embed/>
                </p:oleObj>
              </mc:Choice>
              <mc:Fallback>
                <p:oleObj name="Equation" r:id="rId7" imgW="723600" imgH="431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272088"/>
                        <a:ext cx="1447800" cy="865187"/>
                      </a:xfrm>
                      <a:prstGeom prst="rect">
                        <a:avLst/>
                      </a:prstGeom>
                      <a:solidFill>
                        <a:srgbClr val="FF99CC"/>
                      </a:solidFill>
                    </p:spPr>
                  </p:pic>
                </p:oleObj>
              </mc:Fallback>
            </mc:AlternateContent>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1" name="Line 49"/>
            <p:cNvSpPr>
              <a:spLocks noChangeShapeType="1"/>
            </p:cNvSpPr>
            <p:nvPr/>
          </p:nvSpPr>
          <p:spPr bwMode="auto">
            <a:xfrm flipH="1" flipV="1">
              <a:off x="5175" y="2086"/>
              <a:ext cx="292"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2" name="Line 50"/>
            <p:cNvSpPr>
              <a:spLocks noChangeShapeType="1"/>
            </p:cNvSpPr>
            <p:nvPr/>
          </p:nvSpPr>
          <p:spPr bwMode="auto">
            <a:xfrm flipH="1" flipV="1">
              <a:off x="4378" y="855"/>
              <a:ext cx="696" cy="110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f</a:t>
              </a:r>
              <a:r>
                <a:rPr lang="en-US" baseline="-25000" dirty="0" err="1">
                  <a:solidFill>
                    <a:schemeClr val="bg2"/>
                  </a:solidFill>
                </a:rPr>
                <a:t>r</a:t>
              </a:r>
              <a:endParaRPr lang="en-US" baseline="-25000" dirty="0">
                <a:solidFill>
                  <a:schemeClr val="bg2"/>
                </a:solidFill>
              </a:endParaRP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09380" name="Text Box 68"/>
            <p:cNvSpPr txBox="1">
              <a:spLocks noChangeArrowheads="1"/>
            </p:cNvSpPr>
            <p:nvPr/>
          </p:nvSpPr>
          <p:spPr bwMode="auto">
            <a:xfrm>
              <a:off x="3840" y="2784"/>
              <a:ext cx="487"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dirty="0"/>
              <a:t>Motivation: </a:t>
            </a:r>
            <a:r>
              <a:rPr lang="en-US" sz="2000" dirty="0">
                <a:solidFill>
                  <a:srgbClr val="D82204"/>
                </a:solidFill>
              </a:rPr>
              <a:t>where to search correspondences?</a:t>
            </a:r>
          </a:p>
          <a:p>
            <a:pPr lvl="1"/>
            <a:r>
              <a:rPr lang="en-US" dirty="0"/>
              <a:t>Epipolar Plane</a:t>
            </a:r>
          </a:p>
          <a:p>
            <a:pPr lvl="2"/>
            <a:r>
              <a:rPr lang="en-US" sz="1800" dirty="0"/>
              <a:t>A plane going through point P and the centers of projections (COPs) of the two cameras</a:t>
            </a:r>
          </a:p>
          <a:p>
            <a:pPr lvl="1"/>
            <a:r>
              <a:rPr lang="en-US" dirty="0"/>
              <a:t>Conjugated Epipolar Lines</a:t>
            </a:r>
            <a:r>
              <a:rPr lang="en-US" sz="3300" dirty="0"/>
              <a:t> </a:t>
            </a:r>
          </a:p>
          <a:p>
            <a:pPr lvl="2"/>
            <a:r>
              <a:rPr lang="en-US" sz="1800" dirty="0"/>
              <a:t>Lines where epipolar plane intersects the image planes</a:t>
            </a:r>
          </a:p>
          <a:p>
            <a:pPr lvl="1"/>
            <a:r>
              <a:rPr lang="en-US" dirty="0" err="1"/>
              <a:t>Epipoles</a:t>
            </a:r>
            <a:endParaRPr lang="en-US" dirty="0"/>
          </a:p>
          <a:p>
            <a:pPr lvl="2"/>
            <a:r>
              <a:rPr lang="en-US" sz="1800" dirty="0"/>
              <a:t>The image of the COP of one camera in the other</a:t>
            </a:r>
          </a:p>
          <a:p>
            <a:r>
              <a:rPr lang="en-US" sz="2000" dirty="0"/>
              <a:t>Epipolar Constraint</a:t>
            </a:r>
          </a:p>
          <a:p>
            <a:pPr lvl="1"/>
            <a:r>
              <a:rPr lang="en-US" sz="1800" dirty="0"/>
              <a:t>Corresponding points must lie on conjugated epipolar lines</a:t>
            </a:r>
          </a:p>
        </p:txBody>
      </p:sp>
      <p:grpSp>
        <p:nvGrpSpPr>
          <p:cNvPr id="70" name="Group 69"/>
          <p:cNvGrpSpPr/>
          <p:nvPr/>
        </p:nvGrpSpPr>
        <p:grpSpPr>
          <a:xfrm>
            <a:off x="4572000" y="1143000"/>
            <a:ext cx="4343400" cy="4633913"/>
            <a:chOff x="4572000" y="1143000"/>
            <a:chExt cx="4343400" cy="4633913"/>
          </a:xfrm>
        </p:grpSpPr>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93" name="Rectangle 385"/>
                <p:cNvSpPr>
                  <a:spLocks noChangeArrowheads="1"/>
                </p:cNvSpPr>
                <p:nvPr/>
              </p:nvSpPr>
              <p:spPr bwMode="auto">
                <a:xfrm>
                  <a:off x="3116" y="2257"/>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4" name="Rectangle 386"/>
                <p:cNvSpPr>
                  <a:spLocks noChangeArrowheads="1"/>
                </p:cNvSpPr>
                <p:nvPr/>
              </p:nvSpPr>
              <p:spPr bwMode="auto">
                <a:xfrm>
                  <a:off x="3202" y="2336"/>
                  <a:ext cx="36" cy="155"/>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3795" name="Rectangle 387"/>
                <p:cNvSpPr>
                  <a:spLocks noChangeArrowheads="1"/>
                </p:cNvSpPr>
                <p:nvPr/>
              </p:nvSpPr>
              <p:spPr bwMode="auto">
                <a:xfrm>
                  <a:off x="5158" y="2250"/>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6" name="Rectangle 388"/>
                <p:cNvSpPr>
                  <a:spLocks noChangeArrowheads="1"/>
                </p:cNvSpPr>
                <p:nvPr/>
              </p:nvSpPr>
              <p:spPr bwMode="auto">
                <a:xfrm>
                  <a:off x="5238" y="2330"/>
                  <a:ext cx="50" cy="155"/>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9" name="Line 401"/>
                <p:cNvSpPr>
                  <a:spLocks noChangeShapeType="1"/>
                </p:cNvSpPr>
                <p:nvPr/>
              </p:nvSpPr>
              <p:spPr bwMode="auto">
                <a:xfrm flipH="1" flipV="1">
                  <a:off x="5136" y="2448"/>
                  <a:ext cx="28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0" name="Line 402"/>
                <p:cNvSpPr>
                  <a:spLocks noChangeShapeType="1"/>
                </p:cNvSpPr>
                <p:nvPr/>
              </p:nvSpPr>
              <p:spPr bwMode="auto">
                <a:xfrm flipH="1" flipV="1">
                  <a:off x="4352" y="1039"/>
                  <a:ext cx="685" cy="126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Plane</a:t>
                </a:r>
                <a:endParaRPr lang="en-US" baseline="-25000">
                  <a:solidFill>
                    <a:schemeClr val="bg2"/>
                  </a:solidFill>
                </a:endParaRPr>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Lines</a:t>
                </a:r>
                <a:endParaRPr lang="en-US" baseline="-25000">
                  <a:solidFill>
                    <a:schemeClr val="bg2"/>
                  </a:solidFill>
                </a:endParaRPr>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Epipoles</a:t>
                </a:r>
                <a:endParaRPr lang="en-US" baseline="-25000" dirty="0">
                  <a:solidFill>
                    <a:schemeClr val="bg2"/>
                  </a:solidFill>
                </a:endParaRPr>
              </a:p>
            </p:txBody>
          </p:sp>
          <p:sp>
            <p:nvSpPr>
              <p:cNvPr id="913824" name="Line 41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5" name="Line 41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6" name="Line 41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7" name="Line 41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8" name="Line 42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
          <p:nvSpPr>
            <p:cNvPr id="913830" name="Line 422"/>
            <p:cNvSpPr>
              <a:spLocks noChangeShapeType="1"/>
            </p:cNvSpPr>
            <p:nvPr/>
          </p:nvSpPr>
          <p:spPr bwMode="auto">
            <a:xfrm>
              <a:off x="6400800" y="2286000"/>
              <a:ext cx="2286000" cy="2438400"/>
            </a:xfrm>
            <a:prstGeom prst="line">
              <a:avLst/>
            </a:prstGeom>
            <a:noFill/>
            <a:ln w="12700">
              <a:solidFill>
                <a:srgbClr val="0000FF"/>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rgbClr val="0000FF"/>
              </a:solidFill>
              <a:round/>
              <a:headEnd type="none" w="sm" len="sm"/>
              <a:tailEnd type="none" w="sm" len="sm"/>
            </a:ln>
            <a:effectLst/>
          </p:spPr>
          <p:txBody>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dirty="0"/>
              <a:t>Equation of the epipolar plane</a:t>
            </a:r>
          </a:p>
          <a:p>
            <a:pPr lvl="1"/>
            <a:r>
              <a:rPr lang="en-US" dirty="0"/>
              <a:t>Co-planarity condition of vectors P</a:t>
            </a:r>
            <a:r>
              <a:rPr lang="en-US" baseline="-25000" dirty="0"/>
              <a:t>l</a:t>
            </a:r>
            <a:r>
              <a:rPr lang="en-US" dirty="0"/>
              <a:t>, T and P</a:t>
            </a:r>
            <a:r>
              <a:rPr lang="en-US" baseline="-25000" dirty="0"/>
              <a:t>l</a:t>
            </a:r>
            <a:r>
              <a:rPr lang="en-US" dirty="0"/>
              <a:t>-T</a:t>
            </a:r>
          </a:p>
          <a:p>
            <a:pPr lvl="1"/>
            <a:endParaRPr lang="en-US" dirty="0"/>
          </a:p>
          <a:p>
            <a:pPr lvl="1"/>
            <a:endParaRPr lang="en-US" dirty="0"/>
          </a:p>
          <a:p>
            <a:r>
              <a:rPr lang="en-US" dirty="0"/>
              <a:t>Essential Matrix    </a:t>
            </a:r>
            <a:r>
              <a:rPr lang="en-US" dirty="0">
                <a:solidFill>
                  <a:srgbClr val="D82204"/>
                </a:solidFill>
              </a:rPr>
              <a:t>E = RS </a:t>
            </a:r>
          </a:p>
          <a:p>
            <a:pPr lvl="1"/>
            <a:r>
              <a:rPr lang="en-US" dirty="0"/>
              <a:t>3x3 matrix constructed from R and T (extrinsic only)</a:t>
            </a:r>
          </a:p>
          <a:p>
            <a:pPr lvl="2"/>
            <a:r>
              <a:rPr lang="en-US" dirty="0"/>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mc:AlternateContent xmlns:mc="http://schemas.openxmlformats.org/markup-compatibility/2006">
              <mc:Choice xmlns:v="urn:schemas-microsoft-com:vml" Requires="v">
                <p:oleObj name="Equation" r:id="rId3" imgW="1193760" imgH="266400" progId="Equation.3">
                  <p:embed/>
                </p:oleObj>
              </mc:Choice>
              <mc:Fallback>
                <p:oleObj name="Equation" r:id="rId3" imgW="11937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81200"/>
                        <a:ext cx="2403475" cy="539750"/>
                      </a:xfrm>
                      <a:prstGeom prst="rect">
                        <a:avLst/>
                      </a:prstGeom>
                      <a:solidFill>
                        <a:srgbClr val="FF99CC"/>
                      </a:solidFill>
                    </p:spPr>
                  </p:pic>
                </p:oleObj>
              </mc:Fallback>
            </mc:AlternateContent>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mc:AlternateContent xmlns:mc="http://schemas.openxmlformats.org/markup-compatibility/2006">
              <mc:Choice xmlns:v="urn:schemas-microsoft-com:vml" Requires="v">
                <p:oleObj name="Equation" r:id="rId5" imgW="1485720" imgH="761760" progId="Equation.3">
                  <p:embed/>
                </p:oleObj>
              </mc:Choice>
              <mc:Fallback>
                <p:oleObj name="Equation" r:id="rId5" imgW="1485720" imgH="7617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91000"/>
                        <a:ext cx="2286000" cy="1168400"/>
                      </a:xfrm>
                      <a:prstGeom prst="rect">
                        <a:avLst/>
                      </a:prstGeom>
                      <a:solidFill>
                        <a:srgbClr val="FFFF99"/>
                      </a:solidFill>
                    </p:spPr>
                  </p:pic>
                </p:oleObj>
              </mc:Fallback>
            </mc:AlternateContent>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mc:AlternateContent xmlns:mc="http://schemas.openxmlformats.org/markup-compatibility/2006">
              <mc:Choice xmlns:v="urn:schemas-microsoft-com:vml" Requires="v">
                <p:oleObj name="Equation" r:id="rId7" imgW="1282680" imgH="711000" progId="Equation.3">
                  <p:embed/>
                </p:oleObj>
              </mc:Choice>
              <mc:Fallback>
                <p:oleObj name="Equation" r:id="rId7" imgW="1282680" imgH="7110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191000"/>
                        <a:ext cx="2157413" cy="1192213"/>
                      </a:xfrm>
                      <a:prstGeom prst="rect">
                        <a:avLst/>
                      </a:prstGeom>
                      <a:solidFill>
                        <a:srgbClr val="FFFF99"/>
                      </a:solidFill>
                    </p:spPr>
                  </p:pic>
                </p:oleObj>
              </mc:Fallback>
            </mc:AlternateContent>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mc:AlternateContent xmlns:mc="http://schemas.openxmlformats.org/markup-compatibility/2006">
              <mc:Choice xmlns:v="urn:schemas-microsoft-com:vml" Requires="v">
                <p:oleObj name="Equation" r:id="rId9" imgW="939600" imgH="215640" progId="Equation.3">
                  <p:embed/>
                </p:oleObj>
              </mc:Choice>
              <mc:Fallback>
                <p:oleObj name="Equation" r:id="rId9" imgW="939600" imgH="21564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2133600"/>
                        <a:ext cx="1916113" cy="441325"/>
                      </a:xfrm>
                      <a:prstGeom prst="rect">
                        <a:avLst/>
                      </a:prstGeom>
                      <a:solidFill>
                        <a:srgbClr val="FFCC99"/>
                      </a:solidFill>
                    </p:spPr>
                  </p:pic>
                </p:oleObj>
              </mc:Fallback>
            </mc:AlternateContent>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mc:AlternateContent xmlns:mc="http://schemas.openxmlformats.org/markup-compatibility/2006">
              <mc:Choice xmlns:v="urn:schemas-microsoft-com:vml" Requires="v">
                <p:oleObj name="Equation" r:id="rId11" imgW="749160" imgH="266400" progId="Equation.3">
                  <p:embed/>
                </p:oleObj>
              </mc:Choice>
              <mc:Fallback>
                <p:oleObj name="Equation" r:id="rId11" imgW="749160" imgH="2664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57663"/>
                        <a:ext cx="1812925" cy="649287"/>
                      </a:xfrm>
                      <a:prstGeom prst="rect">
                        <a:avLst/>
                      </a:prstGeom>
                      <a:solidFill>
                        <a:srgbClr val="FF99CC"/>
                      </a:solidFill>
                    </p:spPr>
                  </p:pic>
                </p:oleObj>
              </mc:Fallback>
            </mc:AlternateContent>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mc:AlternateContent xmlns:mc="http://schemas.openxmlformats.org/markup-compatibility/2006">
              <mc:Choice xmlns:v="urn:schemas-microsoft-com:vml" Requires="v">
                <p:oleObj name="Equation" r:id="rId13" imgW="761760" imgH="266400" progId="Equation.3">
                  <p:embed/>
                </p:oleObj>
              </mc:Choice>
              <mc:Fallback>
                <p:oleObj name="Equation" r:id="rId13" imgW="761760" imgH="2664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5867400"/>
                        <a:ext cx="1838325" cy="647700"/>
                      </a:xfrm>
                      <a:prstGeom prst="rect">
                        <a:avLst/>
                      </a:prstGeom>
                      <a:solidFill>
                        <a:srgbClr val="FF99CC"/>
                      </a:solidFill>
                    </p:spPr>
                  </p:pic>
                </p:oleObj>
              </mc:Fallback>
            </mc:AlternateContent>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mc:AlternateContent xmlns:mc="http://schemas.openxmlformats.org/markup-compatibility/2006">
              <mc:Choice xmlns:v="urn:schemas-microsoft-com:vml" Requires="v">
                <p:oleObj name="Equation" r:id="rId15" imgW="711000" imgH="495000" progId="Equation.3">
                  <p:embed/>
                </p:oleObj>
              </mc:Choice>
              <mc:Fallback>
                <p:oleObj name="Equation" r:id="rId15" imgW="711000" imgH="495000"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4953000"/>
                        <a:ext cx="990600" cy="688975"/>
                      </a:xfrm>
                      <a:prstGeom prst="rect">
                        <a:avLst/>
                      </a:prstGeom>
                      <a:solidFill>
                        <a:srgbClr val="FFCC99"/>
                      </a:solidFill>
                    </p:spPr>
                  </p:pic>
                </p:oleObj>
              </mc:Fallback>
            </mc:AlternateContent>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mc:AlternateContent xmlns:mc="http://schemas.openxmlformats.org/markup-compatibility/2006">
              <mc:Choice xmlns:v="urn:schemas-microsoft-com:vml" Requires="v">
                <p:oleObj name="Equation" r:id="rId17" imgW="723600" imgH="431640" progId="Equation.3">
                  <p:embed/>
                </p:oleObj>
              </mc:Choice>
              <mc:Fallback>
                <p:oleObj name="Equation" r:id="rId17" imgW="723600" imgH="431640" progId="Equation.3">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0" y="4953000"/>
                        <a:ext cx="1143000" cy="684213"/>
                      </a:xfrm>
                      <a:prstGeom prst="rect">
                        <a:avLst/>
                      </a:prstGeom>
                      <a:solidFill>
                        <a:srgbClr val="FFCC99"/>
                      </a:solid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t>Essential Matrix  </a:t>
            </a:r>
            <a:r>
              <a:rPr lang="en-US" dirty="0">
                <a:solidFill>
                  <a:srgbClr val="D82204"/>
                </a:solidFill>
              </a:rPr>
              <a:t>E = RS</a:t>
            </a:r>
            <a:r>
              <a:rPr lang="en-US" dirty="0"/>
              <a:t> </a:t>
            </a:r>
          </a:p>
          <a:p>
            <a:pPr lvl="1">
              <a:lnSpc>
                <a:spcPct val="90000"/>
              </a:lnSpc>
            </a:pPr>
            <a:r>
              <a:rPr lang="en-US" dirty="0"/>
              <a:t>A natural link between the stereo point pair and the extrinsic parameters of the stereo system </a:t>
            </a:r>
          </a:p>
          <a:p>
            <a:pPr lvl="2">
              <a:lnSpc>
                <a:spcPct val="90000"/>
              </a:lnSpc>
            </a:pPr>
            <a:r>
              <a:rPr lang="en-US" dirty="0"/>
              <a:t>One correspondence -&gt; a linear equation of 9 entries</a:t>
            </a:r>
          </a:p>
          <a:p>
            <a:pPr lvl="2">
              <a:lnSpc>
                <a:spcPct val="90000"/>
              </a:lnSpc>
            </a:pPr>
            <a:r>
              <a:rPr lang="en-US" dirty="0"/>
              <a:t>Given 8 pairs of (pl, pr)  -&gt; E</a:t>
            </a:r>
          </a:p>
          <a:p>
            <a:pPr lvl="2">
              <a:lnSpc>
                <a:spcPct val="90000"/>
              </a:lnSpc>
            </a:pPr>
            <a:endParaRPr lang="en-US" dirty="0"/>
          </a:p>
          <a:p>
            <a:pPr lvl="1">
              <a:lnSpc>
                <a:spcPct val="90000"/>
              </a:lnSpc>
            </a:pPr>
            <a:r>
              <a:rPr lang="en-US" dirty="0"/>
              <a:t>Mapping between points and epipolar lines we are looking for</a:t>
            </a:r>
          </a:p>
          <a:p>
            <a:pPr lvl="2">
              <a:lnSpc>
                <a:spcPct val="90000"/>
              </a:lnSpc>
            </a:pPr>
            <a:r>
              <a:rPr lang="en-US" dirty="0"/>
              <a:t>Given p</a:t>
            </a:r>
            <a:r>
              <a:rPr lang="en-US" baseline="-25000" dirty="0"/>
              <a:t>l</a:t>
            </a:r>
            <a:r>
              <a:rPr lang="en-US" dirty="0"/>
              <a:t>, E -&gt; p</a:t>
            </a:r>
            <a:r>
              <a:rPr lang="en-US" baseline="-25000" dirty="0"/>
              <a:t>r</a:t>
            </a:r>
            <a:r>
              <a:rPr lang="en-US" dirty="0"/>
              <a:t> on the projective line in the right plane</a:t>
            </a:r>
          </a:p>
          <a:p>
            <a:pPr lvl="2">
              <a:lnSpc>
                <a:spcPct val="90000"/>
              </a:lnSpc>
            </a:pPr>
            <a:r>
              <a:rPr lang="en-US" dirty="0"/>
              <a:t>Equation represents the epipolar line of pr (or pl) in the right (or left) image </a:t>
            </a:r>
          </a:p>
          <a:p>
            <a:pPr lvl="2">
              <a:lnSpc>
                <a:spcPct val="90000"/>
              </a:lnSpc>
            </a:pPr>
            <a:endParaRPr lang="en-US" dirty="0"/>
          </a:p>
          <a:p>
            <a:pPr>
              <a:lnSpc>
                <a:spcPct val="90000"/>
              </a:lnSpc>
            </a:pPr>
            <a:r>
              <a:rPr lang="en-US" dirty="0"/>
              <a:t>Note: </a:t>
            </a:r>
          </a:p>
          <a:p>
            <a:pPr lvl="1">
              <a:lnSpc>
                <a:spcPct val="90000"/>
              </a:lnSpc>
            </a:pPr>
            <a:r>
              <a:rPr lang="en-US" dirty="0"/>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mc:AlternateContent xmlns:mc="http://schemas.openxmlformats.org/markup-compatibility/2006">
              <mc:Choice xmlns:v="urn:schemas-microsoft-com:vml" Requires="v">
                <p:oleObj name="Equation" r:id="rId3" imgW="761760" imgH="266400" progId="Equation.3">
                  <p:embed/>
                </p:oleObj>
              </mc:Choice>
              <mc:Fallback>
                <p:oleObj name="Equation" r:id="rId3" imgW="7617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66800"/>
                        <a:ext cx="1533525" cy="539750"/>
                      </a:xfrm>
                      <a:prstGeom prst="rect">
                        <a:avLst/>
                      </a:prstGeom>
                      <a:solidFill>
                        <a:srgbClr val="FF99CC"/>
                      </a:solidFill>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cstate="print"/>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cstate="print"/>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CMU CIL Stereo Dataset : Castle sequence</a:t>
            </a:r>
          </a:p>
          <a:p>
            <a:r>
              <a:rPr lang="en-US" dirty="0">
                <a:solidFill>
                  <a:schemeClr val="bg2"/>
                </a:solidFill>
              </a:rPr>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rgbClr val="FF0000"/>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dirty="0"/>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dirty="0"/>
              <a:t>Mapping between points and epipolar lines in the pixel coordinate systems</a:t>
            </a:r>
          </a:p>
          <a:p>
            <a:pPr lvl="1"/>
            <a:r>
              <a:rPr lang="en-US" dirty="0"/>
              <a:t>With no prior knowledge on the stereo system</a:t>
            </a:r>
          </a:p>
          <a:p>
            <a:r>
              <a:rPr lang="en-US" dirty="0"/>
              <a:t>From Camera to Pixels: </a:t>
            </a:r>
            <a:r>
              <a:rPr lang="en-US" sz="2000" dirty="0"/>
              <a:t>Matrices of intrinsic parameters</a:t>
            </a:r>
          </a:p>
          <a:p>
            <a:endParaRPr lang="en-US" dirty="0"/>
          </a:p>
          <a:p>
            <a:endParaRPr lang="en-US" dirty="0"/>
          </a:p>
          <a:p>
            <a:endParaRPr lang="en-US" dirty="0"/>
          </a:p>
          <a:p>
            <a:endParaRPr lang="en-US" dirty="0"/>
          </a:p>
          <a:p>
            <a:r>
              <a:rPr lang="en-US" dirty="0"/>
              <a:t>Questions: </a:t>
            </a:r>
          </a:p>
          <a:p>
            <a:pPr lvl="1"/>
            <a:r>
              <a:rPr lang="en-US" dirty="0"/>
              <a:t>What are </a:t>
            </a:r>
            <a:r>
              <a:rPr lang="en-US" dirty="0" err="1"/>
              <a:t>fx</a:t>
            </a:r>
            <a:r>
              <a:rPr lang="en-US" dirty="0"/>
              <a:t>, </a:t>
            </a:r>
            <a:r>
              <a:rPr lang="en-US" dirty="0" err="1"/>
              <a:t>fy</a:t>
            </a:r>
            <a:r>
              <a:rPr lang="en-US" dirty="0"/>
              <a:t>, ox, </a:t>
            </a:r>
            <a:r>
              <a:rPr lang="en-US" dirty="0" err="1"/>
              <a:t>oy</a:t>
            </a:r>
            <a:r>
              <a:rPr lang="en-US" dirty="0"/>
              <a:t> ?</a:t>
            </a:r>
          </a:p>
          <a:p>
            <a:pPr lvl="1"/>
            <a:r>
              <a:rPr lang="en-US" dirty="0"/>
              <a:t>How to measure p</a:t>
            </a:r>
            <a:r>
              <a:rPr lang="en-US" baseline="-25000" dirty="0"/>
              <a:t>l </a:t>
            </a:r>
            <a:r>
              <a:rPr lang="en-US" dirty="0"/>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mc:AlternateContent xmlns:mc="http://schemas.openxmlformats.org/markup-compatibility/2006">
              <mc:Choice xmlns:v="urn:schemas-microsoft-com:vml" Requires="v">
                <p:oleObj name="Equation" r:id="rId3" imgW="749160" imgH="266400" progId="Equation.3">
                  <p:embed/>
                </p:oleObj>
              </mc:Choice>
              <mc:Fallback>
                <p:oleObj name="Equation" r:id="rId3" imgW="7491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029200"/>
                        <a:ext cx="1508125" cy="539750"/>
                      </a:xfrm>
                      <a:prstGeom prst="rect">
                        <a:avLst/>
                      </a:prstGeom>
                      <a:solidFill>
                        <a:srgbClr val="FF99CC"/>
                      </a:solidFill>
                    </p:spPr>
                  </p:pic>
                </p:oleObj>
              </mc:Fallback>
            </mc:AlternateContent>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mc:AlternateContent xmlns:mc="http://schemas.openxmlformats.org/markup-compatibility/2006">
              <mc:Choice xmlns:v="urn:schemas-microsoft-com:vml" Requires="v">
                <p:oleObj name="Equation" r:id="rId5" imgW="914400" imgH="241200" progId="Equation.3">
                  <p:embed/>
                </p:oleObj>
              </mc:Choice>
              <mc:Fallback>
                <p:oleObj name="Equation" r:id="rId5" imgW="9144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5905500"/>
                        <a:ext cx="1839913" cy="487363"/>
                      </a:xfrm>
                      <a:prstGeom prst="rect">
                        <a:avLst/>
                      </a:prstGeom>
                      <a:solidFill>
                        <a:srgbClr val="FFCC99"/>
                      </a:solidFill>
                    </p:spPr>
                  </p:pic>
                </p:oleObj>
              </mc:Fallback>
            </mc:AlternateContent>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mc:AlternateContent xmlns:mc="http://schemas.openxmlformats.org/markup-compatibility/2006">
              <mc:Choice xmlns:v="urn:schemas-microsoft-com:vml" Requires="v">
                <p:oleObj name="Equation" r:id="rId7" imgW="761760" imgH="266400" progId="Equation.3">
                  <p:embed/>
                </p:oleObj>
              </mc:Choice>
              <mc:Fallback>
                <p:oleObj name="Equation" r:id="rId7" imgW="761760" imgH="2664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886200"/>
                        <a:ext cx="1533525" cy="539750"/>
                      </a:xfrm>
                      <a:prstGeom prst="rect">
                        <a:avLst/>
                      </a:prstGeom>
                      <a:solidFill>
                        <a:srgbClr val="FFFF99"/>
                      </a:solidFill>
                    </p:spPr>
                  </p:pic>
                </p:oleObj>
              </mc:Fallback>
            </mc:AlternateContent>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mc:AlternateContent xmlns:mc="http://schemas.openxmlformats.org/markup-compatibility/2006">
              <mc:Choice xmlns:v="urn:schemas-microsoft-com:vml" Requires="v">
                <p:oleObj name="Equation" r:id="rId9" imgW="799920" imgH="266400" progId="Equation.3">
                  <p:embed/>
                </p:oleObj>
              </mc:Choice>
              <mc:Fallback>
                <p:oleObj name="Equation" r:id="rId9" imgW="799920" imgH="2664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3810000"/>
                        <a:ext cx="1611313" cy="539750"/>
                      </a:xfrm>
                      <a:prstGeom prst="rect">
                        <a:avLst/>
                      </a:prstGeom>
                      <a:solidFill>
                        <a:srgbClr val="FFFF99"/>
                      </a:solidFill>
                    </p:spPr>
                  </p:pic>
                </p:oleObj>
              </mc:Fallback>
            </mc:AlternateContent>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mc:AlternateContent xmlns:mc="http://schemas.openxmlformats.org/markup-compatibility/2006">
              <mc:Choice xmlns:v="urn:schemas-microsoft-com:vml" Requires="v">
                <p:oleObj name="Equation" r:id="rId11" imgW="1625400" imgH="711000" progId="Equation.3">
                  <p:embed/>
                </p:oleObj>
              </mc:Choice>
              <mc:Fallback>
                <p:oleObj name="Equation" r:id="rId11" imgW="1625400" imgH="7110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3276600"/>
                        <a:ext cx="1905000" cy="830263"/>
                      </a:xfrm>
                      <a:prstGeom prst="rect">
                        <a:avLst/>
                      </a:prstGeom>
                      <a:solidFill>
                        <a:srgbClr val="FFCC99"/>
                      </a:solidFill>
                    </p:spPr>
                  </p:pic>
                </p:oleObj>
              </mc:Fallback>
            </mc:AlternateContent>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mc:AlternateContent xmlns:mc="http://schemas.openxmlformats.org/markup-compatibility/2006">
              <mc:Choice xmlns:v="urn:schemas-microsoft-com:vml" Requires="v">
                <p:oleObj name="Equation" r:id="rId13" imgW="761760" imgH="266400" progId="Equation.3">
                  <p:embed/>
                </p:oleObj>
              </mc:Choice>
              <mc:Fallback>
                <p:oleObj name="Equation" r:id="rId13" imgW="761760" imgH="266400" progId="Equation.3">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3124200"/>
                        <a:ext cx="1533525" cy="539750"/>
                      </a:xfrm>
                      <a:prstGeom prst="rect">
                        <a:avLst/>
                      </a:prstGeom>
                      <a:solidFill>
                        <a:srgbClr val="FF99CC"/>
                      </a:solidFill>
                    </p:spPr>
                  </p:pic>
                </p:oleObj>
              </mc:Fallback>
            </mc:AlternateContent>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(M</a:t>
            </a:r>
            <a:r>
              <a:rPr lang="en-US" baseline="-25000" dirty="0">
                <a:solidFill>
                  <a:schemeClr val="bg2"/>
                </a:solidFill>
              </a:rPr>
              <a:t>int</a:t>
            </a:r>
            <a:r>
              <a:rPr lang="en-US" dirty="0">
                <a:solidFill>
                  <a:schemeClr val="bg2"/>
                </a:solidFill>
              </a:rPr>
              <a:t>) =3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dirty="0"/>
              <a:t>Fundamental Matrix </a:t>
            </a:r>
          </a:p>
          <a:p>
            <a:pPr lvl="1"/>
            <a:r>
              <a:rPr lang="en-US" dirty="0"/>
              <a:t>Rank (F) = 2</a:t>
            </a:r>
          </a:p>
          <a:p>
            <a:pPr lvl="1"/>
            <a:r>
              <a:rPr lang="en-US" dirty="0"/>
              <a:t>Encodes info on both intrinsic and extrinsic parameters</a:t>
            </a:r>
          </a:p>
          <a:p>
            <a:pPr lvl="1"/>
            <a:endParaRPr lang="en-US" dirty="0"/>
          </a:p>
          <a:p>
            <a:pPr lvl="1"/>
            <a:r>
              <a:rPr lang="en-US" dirty="0"/>
              <a:t>Enables full reconstruction of the epipolar geometry</a:t>
            </a:r>
          </a:p>
          <a:p>
            <a:pPr lvl="1"/>
            <a:r>
              <a:rPr lang="en-US" dirty="0"/>
              <a:t>In pixel coordinate systems without any knowledge of the intrinsic and extrinsic parameters </a:t>
            </a:r>
          </a:p>
          <a:p>
            <a:pPr lvl="1"/>
            <a:r>
              <a:rPr lang="en-US" dirty="0"/>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mc:AlternateContent xmlns:mc="http://schemas.openxmlformats.org/markup-compatibility/2006">
              <mc:Choice xmlns:v="urn:schemas-microsoft-com:vml" Requires="v">
                <p:oleObj name="Equation" r:id="rId3" imgW="749160" imgH="266400" progId="Equation.3">
                  <p:embed/>
                </p:oleObj>
              </mc:Choice>
              <mc:Fallback>
                <p:oleObj name="Equation" r:id="rId3" imgW="7491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05400"/>
                        <a:ext cx="1508125" cy="539750"/>
                      </a:xfrm>
                      <a:prstGeom prst="rect">
                        <a:avLst/>
                      </a:prstGeom>
                      <a:solidFill>
                        <a:srgbClr val="FF99CC"/>
                      </a:solidFill>
                    </p:spPr>
                  </p:pic>
                </p:oleObj>
              </mc:Fallback>
            </mc:AlternateContent>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mc:AlternateContent xmlns:mc="http://schemas.openxmlformats.org/markup-compatibility/2006">
              <mc:Choice xmlns:v="urn:schemas-microsoft-com:vml" Requires="v">
                <p:oleObj name="Equation" r:id="rId5" imgW="914400" imgH="241200" progId="Equation.3">
                  <p:embed/>
                </p:oleObj>
              </mc:Choice>
              <mc:Fallback>
                <p:oleObj name="Equation" r:id="rId5" imgW="9144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1485900"/>
                        <a:ext cx="1839913" cy="487363"/>
                      </a:xfrm>
                      <a:prstGeom prst="rect">
                        <a:avLst/>
                      </a:prstGeom>
                      <a:solidFill>
                        <a:srgbClr val="FF99CC"/>
                      </a:solidFill>
                    </p:spPr>
                  </p:pic>
                </p:oleObj>
              </mc:Fallback>
            </mc:AlternateContent>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mc:AlternateContent xmlns:mc="http://schemas.openxmlformats.org/markup-compatibility/2006">
              <mc:Choice xmlns:v="urn:schemas-microsoft-com:vml" Requires="v">
                <p:oleObj name="Equation" r:id="rId7" imgW="2692080" imgH="787320" progId="Equation.3">
                  <p:embed/>
                </p:oleObj>
              </mc:Choice>
              <mc:Fallback>
                <p:oleObj name="Equation" r:id="rId7" imgW="2692080" imgH="78732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4846638"/>
                        <a:ext cx="4302125" cy="1266825"/>
                      </a:xfrm>
                      <a:prstGeom prst="rect">
                        <a:avLst/>
                      </a:prstGeom>
                      <a:solidFill>
                        <a:srgbClr val="FFFF99"/>
                      </a:solidFill>
                    </p:spPr>
                  </p:pic>
                </p:oleObj>
              </mc:Fallback>
            </mc:AlternateContent>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dirty="0"/>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dirty="0"/>
              <a:t>Input: n point correspondences ( n &gt;= 8)</a:t>
            </a:r>
          </a:p>
          <a:p>
            <a:pPr lvl="1"/>
            <a:r>
              <a:rPr lang="en-US" dirty="0"/>
              <a:t>Construct homogeneous system </a:t>
            </a:r>
            <a:r>
              <a:rPr lang="en-US" dirty="0">
                <a:solidFill>
                  <a:srgbClr val="D82204"/>
                </a:solidFill>
              </a:rPr>
              <a:t>Ax= 0 </a:t>
            </a:r>
            <a:r>
              <a:rPr lang="en-US" dirty="0"/>
              <a:t>from</a:t>
            </a:r>
          </a:p>
          <a:p>
            <a:pPr lvl="2"/>
            <a:r>
              <a:rPr lang="en-US" dirty="0"/>
              <a:t>x = (f</a:t>
            </a:r>
            <a:r>
              <a:rPr lang="en-US" baseline="-25000" dirty="0"/>
              <a:t>11</a:t>
            </a:r>
            <a:r>
              <a:rPr lang="en-US" dirty="0"/>
              <a:t>,f</a:t>
            </a:r>
            <a:r>
              <a:rPr lang="en-US" baseline="-25000" dirty="0"/>
              <a:t>12</a:t>
            </a:r>
            <a:r>
              <a:rPr lang="en-US" dirty="0"/>
              <a:t>, ,f</a:t>
            </a:r>
            <a:r>
              <a:rPr lang="en-US" baseline="-25000" dirty="0"/>
              <a:t>13</a:t>
            </a:r>
            <a:r>
              <a:rPr lang="en-US" dirty="0"/>
              <a:t>, f</a:t>
            </a:r>
            <a:r>
              <a:rPr lang="en-US" baseline="-25000" dirty="0"/>
              <a:t>21</a:t>
            </a:r>
            <a:r>
              <a:rPr lang="en-US" dirty="0"/>
              <a:t>,f</a:t>
            </a:r>
            <a:r>
              <a:rPr lang="en-US" baseline="-25000" dirty="0"/>
              <a:t>22</a:t>
            </a:r>
            <a:r>
              <a:rPr lang="en-US" dirty="0"/>
              <a:t>,f</a:t>
            </a:r>
            <a:r>
              <a:rPr lang="en-US" baseline="-25000" dirty="0"/>
              <a:t>23 </a:t>
            </a:r>
            <a:r>
              <a:rPr lang="en-US" dirty="0"/>
              <a:t>f</a:t>
            </a:r>
            <a:r>
              <a:rPr lang="en-US" baseline="-25000" dirty="0"/>
              <a:t>31</a:t>
            </a:r>
            <a:r>
              <a:rPr lang="en-US" dirty="0"/>
              <a:t>,f</a:t>
            </a:r>
            <a:r>
              <a:rPr lang="en-US" baseline="-25000" dirty="0"/>
              <a:t>32</a:t>
            </a:r>
            <a:r>
              <a:rPr lang="en-US" dirty="0"/>
              <a:t>, f</a:t>
            </a:r>
            <a:r>
              <a:rPr lang="en-US" baseline="-25000" dirty="0"/>
              <a:t>33</a:t>
            </a:r>
            <a:r>
              <a:rPr lang="en-US" dirty="0"/>
              <a:t>) :  entries in F</a:t>
            </a:r>
          </a:p>
          <a:p>
            <a:pPr lvl="2"/>
            <a:r>
              <a:rPr lang="en-US" dirty="0"/>
              <a:t>Each correspondence give one equation</a:t>
            </a:r>
          </a:p>
          <a:p>
            <a:pPr lvl="2"/>
            <a:r>
              <a:rPr lang="en-US" dirty="0"/>
              <a:t>A is a nx9 matrix</a:t>
            </a:r>
          </a:p>
          <a:p>
            <a:pPr lvl="1"/>
            <a:r>
              <a:rPr lang="en-US" dirty="0"/>
              <a:t>Obtain estimate F^ by SVD of A</a:t>
            </a:r>
          </a:p>
          <a:p>
            <a:pPr lvl="2"/>
            <a:r>
              <a:rPr lang="en-US" dirty="0"/>
              <a:t>x (up to a scale) is column of V corresponding to the least singular value</a:t>
            </a:r>
          </a:p>
          <a:p>
            <a:pPr lvl="1"/>
            <a:r>
              <a:rPr lang="en-US" dirty="0"/>
              <a:t>Enforce singularity constraint: since Rank (F) = 2</a:t>
            </a:r>
          </a:p>
          <a:p>
            <a:pPr lvl="2"/>
            <a:r>
              <a:rPr lang="en-US" dirty="0"/>
              <a:t>Compute SVD of F^</a:t>
            </a:r>
          </a:p>
          <a:p>
            <a:pPr lvl="2"/>
            <a:r>
              <a:rPr lang="en-US" dirty="0"/>
              <a:t>Set the smallest singular value to 0:  D -&gt; D’</a:t>
            </a:r>
          </a:p>
          <a:p>
            <a:pPr lvl="2"/>
            <a:r>
              <a:rPr lang="en-US" dirty="0"/>
              <a:t>Correct estimate of F : </a:t>
            </a:r>
          </a:p>
          <a:p>
            <a:r>
              <a:rPr lang="en-US" dirty="0"/>
              <a:t>Output:  the estimate of the fundamental matrix, F’</a:t>
            </a:r>
          </a:p>
          <a:p>
            <a:r>
              <a:rPr lang="en-US" dirty="0">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mc:AlternateContent xmlns:mc="http://schemas.openxmlformats.org/markup-compatibility/2006">
              <mc:Choice xmlns:v="urn:schemas-microsoft-com:vml" Requires="v">
                <p:oleObj name="Equation" r:id="rId3" imgW="749160" imgH="266400" progId="Equation.3">
                  <p:embed/>
                </p:oleObj>
              </mc:Choice>
              <mc:Fallback>
                <p:oleObj name="Equation" r:id="rId3" imgW="7491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371600"/>
                        <a:ext cx="1371600" cy="490538"/>
                      </a:xfrm>
                      <a:prstGeom prst="rect">
                        <a:avLst/>
                      </a:prstGeom>
                      <a:solidFill>
                        <a:srgbClr val="FF99CC"/>
                      </a:solidFill>
                    </p:spPr>
                  </p:pic>
                </p:oleObj>
              </mc:Fallback>
            </mc:AlternateContent>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mc:AlternateContent xmlns:mc="http://schemas.openxmlformats.org/markup-compatibility/2006">
              <mc:Choice xmlns:v="urn:schemas-microsoft-com:vml" Requires="v">
                <p:oleObj name="Equation" r:id="rId5" imgW="736560" imgH="241200" progId="Equation.3">
                  <p:embed/>
                </p:oleObj>
              </mc:Choice>
              <mc:Fallback>
                <p:oleObj name="Equation" r:id="rId5" imgW="73656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819400"/>
                        <a:ext cx="1371600" cy="449263"/>
                      </a:xfrm>
                      <a:prstGeom prst="rect">
                        <a:avLst/>
                      </a:prstGeom>
                      <a:solidFill>
                        <a:srgbClr val="FF99CC"/>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mc:AlternateContent xmlns:mc="http://schemas.openxmlformats.org/markup-compatibility/2006">
              <mc:Choice xmlns:v="urn:schemas-microsoft-com:vml" Requires="v">
                <p:oleObj name="Equation" r:id="rId7" imgW="711000" imgH="241200" progId="Equation.3">
                  <p:embed/>
                </p:oleObj>
              </mc:Choice>
              <mc:Fallback>
                <p:oleObj name="Equation" r:id="rId7" imgW="71100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343400"/>
                        <a:ext cx="1325563" cy="449263"/>
                      </a:xfrm>
                      <a:prstGeom prst="rect">
                        <a:avLst/>
                      </a:prstGeom>
                      <a:solidFill>
                        <a:srgbClr val="FF99CC"/>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mc:AlternateContent xmlns:mc="http://schemas.openxmlformats.org/markup-compatibility/2006">
              <mc:Choice xmlns:v="urn:schemas-microsoft-com:vml" Requires="v">
                <p:oleObj name="Equation" r:id="rId9" imgW="774360" imgH="241200" progId="Equation.3">
                  <p:embed/>
                </p:oleObj>
              </mc:Choice>
              <mc:Fallback>
                <p:oleObj name="Equation" r:id="rId9" imgW="77436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105400"/>
                        <a:ext cx="1443038" cy="449263"/>
                      </a:xfrm>
                      <a:prstGeom prst="rect">
                        <a:avLst/>
                      </a:prstGeom>
                      <a:solidFill>
                        <a:srgbClr val="FF99CC"/>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1752600" y="285750"/>
            <a:ext cx="7353300" cy="609600"/>
          </a:xfrm>
        </p:spPr>
        <p:txBody>
          <a:bodyPr/>
          <a:lstStyle/>
          <a:p>
            <a:r>
              <a:rPr lang="en-US" dirty="0"/>
              <a:t>Locating the </a:t>
            </a:r>
            <a:r>
              <a:rPr lang="en-US" dirty="0" err="1"/>
              <a:t>Epipoles</a:t>
            </a:r>
            <a:r>
              <a:rPr lang="en-US" dirty="0"/>
              <a:t> from F</a:t>
            </a:r>
          </a:p>
        </p:txBody>
      </p:sp>
      <p:sp>
        <p:nvSpPr>
          <p:cNvPr id="923651" name="Rectangle 3"/>
          <p:cNvSpPr>
            <a:spLocks noGrp="1" noChangeArrowheads="1"/>
          </p:cNvSpPr>
          <p:nvPr>
            <p:ph type="body" idx="1"/>
          </p:nvPr>
        </p:nvSpPr>
        <p:spPr>
          <a:xfrm>
            <a:off x="609600" y="3733800"/>
            <a:ext cx="7848600" cy="2667000"/>
          </a:xfrm>
          <a:solidFill>
            <a:srgbClr val="FFFF00"/>
          </a:solidFill>
          <a:ln>
            <a:solidFill>
              <a:srgbClr val="FFFF00"/>
            </a:solidFill>
          </a:ln>
        </p:spPr>
        <p:txBody>
          <a:bodyPr/>
          <a:lstStyle/>
          <a:p>
            <a:pPr>
              <a:lnSpc>
                <a:spcPct val="90000"/>
              </a:lnSpc>
            </a:pPr>
            <a:r>
              <a:rPr lang="en-US" dirty="0"/>
              <a:t>Input: Fundamental Matrix F</a:t>
            </a:r>
          </a:p>
          <a:p>
            <a:pPr lvl="1">
              <a:lnSpc>
                <a:spcPct val="90000"/>
              </a:lnSpc>
            </a:pPr>
            <a:r>
              <a:rPr lang="en-US" dirty="0"/>
              <a:t>Find the SVD of F</a:t>
            </a:r>
            <a:endParaRPr lang="en-US" dirty="0">
              <a:solidFill>
                <a:schemeClr val="tx1"/>
              </a:solidFill>
            </a:endParaRPr>
          </a:p>
          <a:p>
            <a:pPr lvl="1">
              <a:lnSpc>
                <a:spcPct val="90000"/>
              </a:lnSpc>
            </a:pPr>
            <a:r>
              <a:rPr lang="en-US" dirty="0"/>
              <a:t>The </a:t>
            </a:r>
            <a:r>
              <a:rPr lang="en-US" dirty="0" err="1"/>
              <a:t>epipole</a:t>
            </a:r>
            <a:r>
              <a:rPr lang="en-US" dirty="0"/>
              <a:t> e</a:t>
            </a:r>
            <a:r>
              <a:rPr lang="en-US" baseline="-25000" dirty="0"/>
              <a:t>l</a:t>
            </a:r>
            <a:r>
              <a:rPr lang="en-US" dirty="0"/>
              <a:t> is the column of V corresponding to the null singular value (as shown above)</a:t>
            </a:r>
          </a:p>
          <a:p>
            <a:pPr lvl="1">
              <a:lnSpc>
                <a:spcPct val="90000"/>
              </a:lnSpc>
            </a:pPr>
            <a:r>
              <a:rPr lang="en-US" dirty="0"/>
              <a:t>The </a:t>
            </a:r>
            <a:r>
              <a:rPr lang="en-US" dirty="0" err="1"/>
              <a:t>epipole</a:t>
            </a:r>
            <a:r>
              <a:rPr lang="en-US" dirty="0"/>
              <a:t> </a:t>
            </a:r>
            <a:r>
              <a:rPr lang="en-US" dirty="0" err="1"/>
              <a:t>e</a:t>
            </a:r>
            <a:r>
              <a:rPr lang="en-US" baseline="-25000" dirty="0" err="1"/>
              <a:t>r</a:t>
            </a:r>
            <a:r>
              <a:rPr lang="en-US" dirty="0"/>
              <a:t> is the column of U corresponding to the null singular value</a:t>
            </a:r>
          </a:p>
          <a:p>
            <a:pPr>
              <a:lnSpc>
                <a:spcPct val="90000"/>
              </a:lnSpc>
            </a:pPr>
            <a:r>
              <a:rPr lang="en-US" dirty="0"/>
              <a:t>Output:  </a:t>
            </a:r>
            <a:r>
              <a:rPr lang="en-US" dirty="0" err="1"/>
              <a:t>Epipole</a:t>
            </a:r>
            <a:r>
              <a:rPr lang="en-US" dirty="0"/>
              <a:t> e</a:t>
            </a:r>
            <a:r>
              <a:rPr lang="en-US" baseline="-25000" dirty="0"/>
              <a:t>l</a:t>
            </a:r>
            <a:r>
              <a:rPr lang="en-US" dirty="0"/>
              <a:t> and </a:t>
            </a:r>
            <a:r>
              <a:rPr lang="en-US" dirty="0" err="1"/>
              <a:t>e</a:t>
            </a:r>
            <a:r>
              <a:rPr lang="en-US" baseline="-25000" dirty="0" err="1"/>
              <a:t>r</a:t>
            </a:r>
            <a:endParaRPr lang="en-US" baseline="-25000" dirty="0"/>
          </a:p>
        </p:txBody>
      </p:sp>
      <p:graphicFrame>
        <p:nvGraphicFramePr>
          <p:cNvPr id="923654" name="Object 6"/>
          <p:cNvGraphicFramePr>
            <a:graphicFrameLocks noChangeAspect="1"/>
          </p:cNvGraphicFramePr>
          <p:nvPr/>
        </p:nvGraphicFramePr>
        <p:xfrm>
          <a:off x="5410200" y="3962400"/>
          <a:ext cx="1325563" cy="449263"/>
        </p:xfrm>
        <a:graphic>
          <a:graphicData uri="http://schemas.openxmlformats.org/presentationml/2006/ole">
            <mc:AlternateContent xmlns:mc="http://schemas.openxmlformats.org/markup-compatibility/2006">
              <mc:Choice xmlns:v="urn:schemas-microsoft-com:vml" Requires="v">
                <p:oleObj name="Equation" r:id="rId3" imgW="711000" imgH="241200" progId="Equation.3">
                  <p:embed/>
                </p:oleObj>
              </mc:Choice>
              <mc:Fallback>
                <p:oleObj name="Equation" r:id="rId3" imgW="711000" imgH="2412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62400"/>
                        <a:ext cx="1325563" cy="449263"/>
                      </a:xfrm>
                      <a:prstGeom prst="rect">
                        <a:avLst/>
                      </a:prstGeom>
                      <a:solidFill>
                        <a:srgbClr val="FFFF99"/>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23729" name="Group 81"/>
          <p:cNvGrpSpPr>
            <a:grpSpLocks/>
          </p:cNvGrpSpPr>
          <p:nvPr/>
        </p:nvGrpSpPr>
        <p:grpSpPr bwMode="auto">
          <a:xfrm>
            <a:off x="914400" y="914400"/>
            <a:ext cx="5029200" cy="2578100"/>
            <a:chOff x="2736" y="576"/>
            <a:chExt cx="3168" cy="1624"/>
          </a:xfrm>
        </p:grpSpPr>
        <p:sp>
          <p:nvSpPr>
            <p:cNvPr id="923658" name="Rectangle 10"/>
            <p:cNvSpPr>
              <a:spLocks noChangeArrowheads="1"/>
            </p:cNvSpPr>
            <p:nvPr/>
          </p:nvSpPr>
          <p:spPr bwMode="auto">
            <a:xfrm>
              <a:off x="3648" y="624"/>
              <a:ext cx="2256" cy="523"/>
            </a:xfrm>
            <a:prstGeom prst="rect">
              <a:avLst/>
            </a:prstGeom>
            <a:noFill/>
            <a:ln w="12700">
              <a:noFill/>
              <a:miter lim="800000"/>
              <a:headEnd type="none" w="sm" len="sm"/>
              <a:tailEnd type="none" w="sm" len="sm"/>
            </a:ln>
            <a:effectLst/>
          </p:spPr>
          <p:txBody>
            <a:bodyPr>
              <a:spAutoFit/>
            </a:bodyPr>
            <a:lstStyle/>
            <a:p>
              <a:r>
                <a:rPr lang="en-US" sz="2400" b="0" dirty="0">
                  <a:solidFill>
                    <a:schemeClr val="bg2"/>
                  </a:solidFill>
                </a:rPr>
                <a:t>e</a:t>
              </a:r>
              <a:r>
                <a:rPr lang="en-US" sz="2400" b="0" baseline="-25000" dirty="0">
                  <a:solidFill>
                    <a:schemeClr val="bg2"/>
                  </a:solidFill>
                </a:rPr>
                <a:t>l</a:t>
              </a:r>
              <a:r>
                <a:rPr lang="en-US" sz="2400" b="0" dirty="0">
                  <a:solidFill>
                    <a:schemeClr val="bg2"/>
                  </a:solidFill>
                </a:rPr>
                <a:t> lies on all the epipolar lines of the left image</a:t>
              </a:r>
            </a:p>
          </p:txBody>
        </p:sp>
        <p:grpSp>
          <p:nvGrpSpPr>
            <p:cNvPr id="923664" name="Group 16"/>
            <p:cNvGrpSpPr>
              <a:grpSpLocks/>
            </p:cNvGrpSpPr>
            <p:nvPr/>
          </p:nvGrpSpPr>
          <p:grpSpPr bwMode="auto">
            <a:xfrm>
              <a:off x="2736" y="576"/>
              <a:ext cx="2742" cy="1624"/>
              <a:chOff x="2928" y="528"/>
              <a:chExt cx="2742" cy="1624"/>
            </a:xfrm>
          </p:grpSpPr>
          <p:graphicFrame>
            <p:nvGraphicFramePr>
              <p:cNvPr id="923652" name="Object 4"/>
              <p:cNvGraphicFramePr>
                <a:graphicFrameLocks noChangeAspect="1"/>
              </p:cNvGraphicFramePr>
              <p:nvPr/>
            </p:nvGraphicFramePr>
            <p:xfrm>
              <a:off x="2928" y="528"/>
              <a:ext cx="864" cy="309"/>
            </p:xfrm>
            <a:graphic>
              <a:graphicData uri="http://schemas.openxmlformats.org/presentationml/2006/ole">
                <mc:AlternateContent xmlns:mc="http://schemas.openxmlformats.org/markup-compatibility/2006">
                  <mc:Choice xmlns:v="urn:schemas-microsoft-com:vml" Requires="v">
                    <p:oleObj name="Equation" r:id="rId5" imgW="749160" imgH="266400" progId="Equation.3">
                      <p:embed/>
                    </p:oleObj>
                  </mc:Choice>
                  <mc:Fallback>
                    <p:oleObj name="Equation" r:id="rId5" imgW="749160" imgH="2664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528"/>
                            <a:ext cx="864" cy="309"/>
                          </a:xfrm>
                          <a:prstGeom prst="rect">
                            <a:avLst/>
                          </a:prstGeom>
                          <a:solidFill>
                            <a:srgbClr val="FF99CC"/>
                          </a:solidFill>
                        </p:spPr>
                      </p:pic>
                    </p:oleObj>
                  </mc:Fallback>
                </mc:AlternateContent>
              </a:graphicData>
            </a:graphic>
          </p:graphicFrame>
          <p:graphicFrame>
            <p:nvGraphicFramePr>
              <p:cNvPr id="923657" name="Object 9"/>
              <p:cNvGraphicFramePr>
                <a:graphicFrameLocks noChangeAspect="1"/>
              </p:cNvGraphicFramePr>
              <p:nvPr/>
            </p:nvGraphicFramePr>
            <p:xfrm>
              <a:off x="2983" y="1152"/>
              <a:ext cx="849" cy="309"/>
            </p:xfrm>
            <a:graphic>
              <a:graphicData uri="http://schemas.openxmlformats.org/presentationml/2006/ole">
                <mc:AlternateContent xmlns:mc="http://schemas.openxmlformats.org/markup-compatibility/2006">
                  <mc:Choice xmlns:v="urn:schemas-microsoft-com:vml" Requires="v">
                    <p:oleObj name="Equation" r:id="rId7" imgW="736560" imgH="266400" progId="Equation.3">
                      <p:embed/>
                    </p:oleObj>
                  </mc:Choice>
                  <mc:Fallback>
                    <p:oleObj name="Equation" r:id="rId7" imgW="736560" imgH="26640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3" y="1152"/>
                            <a:ext cx="849" cy="309"/>
                          </a:xfrm>
                          <a:prstGeom prst="rect">
                            <a:avLst/>
                          </a:prstGeom>
                          <a:solidFill>
                            <a:srgbClr val="FF99CC"/>
                          </a:solidFill>
                        </p:spPr>
                      </p:pic>
                    </p:oleObj>
                  </mc:Fallback>
                </mc:AlternateContent>
              </a:graphicData>
            </a:graphic>
          </p:graphicFrame>
          <p:sp>
            <p:nvSpPr>
              <p:cNvPr id="923659" name="Rectangle 11"/>
              <p:cNvSpPr>
                <a:spLocks noChangeArrowheads="1"/>
              </p:cNvSpPr>
              <p:nvPr/>
            </p:nvSpPr>
            <p:spPr bwMode="auto">
              <a:xfrm>
                <a:off x="3600" y="1536"/>
                <a:ext cx="2070" cy="288"/>
              </a:xfrm>
              <a:prstGeom prst="rect">
                <a:avLst/>
              </a:prstGeom>
              <a:noFill/>
              <a:ln w="12700">
                <a:noFill/>
                <a:miter lim="800000"/>
                <a:headEnd type="none" w="sm" len="sm"/>
                <a:tailEnd type="none" w="sm" len="sm"/>
              </a:ln>
              <a:effectLst/>
            </p:spPr>
            <p:txBody>
              <a:bodyPr wrap="none">
                <a:spAutoFit/>
              </a:bodyPr>
              <a:lstStyle/>
              <a:p>
                <a:r>
                  <a:rPr lang="en-US" sz="2400" b="0" dirty="0">
                    <a:solidFill>
                      <a:schemeClr val="bg2"/>
                    </a:solidFill>
                  </a:rPr>
                  <a:t>F is not identically zero</a:t>
                </a:r>
              </a:p>
            </p:txBody>
          </p:sp>
          <p:sp>
            <p:nvSpPr>
              <p:cNvPr id="923660" name="Text Box 12"/>
              <p:cNvSpPr txBox="1">
                <a:spLocks noChangeArrowheads="1"/>
              </p:cNvSpPr>
              <p:nvPr/>
            </p:nvSpPr>
            <p:spPr bwMode="auto">
              <a:xfrm>
                <a:off x="4080" y="1200"/>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For every p</a:t>
                </a:r>
                <a:r>
                  <a:rPr lang="en-US" baseline="-25000" dirty="0">
                    <a:solidFill>
                      <a:schemeClr val="bg2"/>
                    </a:solidFill>
                  </a:rPr>
                  <a:t>r</a:t>
                </a:r>
              </a:p>
            </p:txBody>
          </p:sp>
          <p:sp>
            <p:nvSpPr>
              <p:cNvPr id="923661" name="AutoShape 13"/>
              <p:cNvSpPr>
                <a:spLocks noChangeArrowheads="1"/>
              </p:cNvSpPr>
              <p:nvPr/>
            </p:nvSpPr>
            <p:spPr bwMode="auto">
              <a:xfrm>
                <a:off x="3216" y="864"/>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3662" name="AutoShape 14"/>
              <p:cNvSpPr>
                <a:spLocks noChangeArrowheads="1"/>
              </p:cNvSpPr>
              <p:nvPr/>
            </p:nvSpPr>
            <p:spPr bwMode="auto">
              <a:xfrm>
                <a:off x="3216" y="1536"/>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923663" name="Object 15"/>
              <p:cNvGraphicFramePr>
                <a:graphicFrameLocks noChangeAspect="1"/>
              </p:cNvGraphicFramePr>
              <p:nvPr/>
            </p:nvGraphicFramePr>
            <p:xfrm>
              <a:off x="3067" y="1901"/>
              <a:ext cx="571" cy="251"/>
            </p:xfrm>
            <a:graphic>
              <a:graphicData uri="http://schemas.openxmlformats.org/presentationml/2006/ole">
                <mc:AlternateContent xmlns:mc="http://schemas.openxmlformats.org/markup-compatibility/2006">
                  <mc:Choice xmlns:v="urn:schemas-microsoft-com:vml" Requires="v">
                    <p:oleObj name="Equation" r:id="rId9" imgW="495000" imgH="215640" progId="Equation.3">
                      <p:embed/>
                    </p:oleObj>
                  </mc:Choice>
                  <mc:Fallback>
                    <p:oleObj name="Equation" r:id="rId9" imgW="495000" imgH="21564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7" y="1901"/>
                            <a:ext cx="571" cy="251"/>
                          </a:xfrm>
                          <a:prstGeom prst="rect">
                            <a:avLst/>
                          </a:prstGeom>
                          <a:solidFill>
                            <a:srgbClr val="FF99CC"/>
                          </a:solidFill>
                        </p:spPr>
                      </p:pic>
                    </p:oleObj>
                  </mc:Fallback>
                </mc:AlternateContent>
              </a:graphicData>
            </a:graphic>
          </p:graphicFrame>
        </p:grpSp>
      </p:grpSp>
      <p:grpSp>
        <p:nvGrpSpPr>
          <p:cNvPr id="923665" name="Group 17"/>
          <p:cNvGrpSpPr>
            <a:grpSpLocks/>
          </p:cNvGrpSpPr>
          <p:nvPr/>
        </p:nvGrpSpPr>
        <p:grpSpPr bwMode="auto">
          <a:xfrm>
            <a:off x="5867400" y="914400"/>
            <a:ext cx="3276600" cy="2924939"/>
            <a:chOff x="2880" y="752"/>
            <a:chExt cx="2736" cy="2970"/>
          </a:xfrm>
        </p:grpSpPr>
        <p:grpSp>
          <p:nvGrpSpPr>
            <p:cNvPr id="923666" name="Group 18"/>
            <p:cNvGrpSpPr>
              <a:grpSpLocks/>
            </p:cNvGrpSpPr>
            <p:nvPr/>
          </p:nvGrpSpPr>
          <p:grpSpPr bwMode="auto">
            <a:xfrm>
              <a:off x="2880" y="752"/>
              <a:ext cx="2614" cy="2368"/>
              <a:chOff x="2880" y="752"/>
              <a:chExt cx="2614" cy="2368"/>
            </a:xfrm>
          </p:grpSpPr>
          <p:sp>
            <p:nvSpPr>
              <p:cNvPr id="923667" name="Freeform 19"/>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8" name="Freeform 20"/>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9" name="Freeform 21"/>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3670" name="Freeform 22"/>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3671" name="Freeform 23"/>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2" name="Freeform 24"/>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73" name="Freeform 25"/>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74" name="Freeform 26"/>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5" name="Freeform 27"/>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76" name="Freeform 28"/>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3677" name="Freeform 29"/>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8" name="Freeform 30"/>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9" name="Freeform 31"/>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80" name="Freeform 32"/>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3681" name="Freeform 33"/>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82" name="Freeform 34"/>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3" name="Freeform 35"/>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84" name="Freeform 36"/>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85" name="Freeform 37"/>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6" name="Freeform 38"/>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3687" name="Freeform 39"/>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3688" name="Freeform 40"/>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3689" name="Freeform 41"/>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90" name="Freeform 42"/>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91" name="Freeform 43"/>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92" name="Freeform 44"/>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3693" name="Freeform 45"/>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94" name="Rectangle 46"/>
              <p:cNvSpPr>
                <a:spLocks noChangeArrowheads="1"/>
              </p:cNvSpPr>
              <p:nvPr/>
            </p:nvSpPr>
            <p:spPr bwMode="auto">
              <a:xfrm>
                <a:off x="3116" y="2258"/>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5" name="Rectangle 47"/>
              <p:cNvSpPr>
                <a:spLocks noChangeArrowheads="1"/>
              </p:cNvSpPr>
              <p:nvPr/>
            </p:nvSpPr>
            <p:spPr bwMode="auto">
              <a:xfrm>
                <a:off x="3203" y="2337"/>
                <a:ext cx="41" cy="219"/>
              </a:xfrm>
              <a:prstGeom prst="rect">
                <a:avLst/>
              </a:prstGeom>
              <a:noFill/>
              <a:ln w="9525">
                <a:noFill/>
                <a:miter lim="800000"/>
                <a:headEnd/>
                <a:tailEnd/>
              </a:ln>
            </p:spPr>
            <p:txBody>
              <a:bodyPr wrap="none" lIns="0" tIns="0" rIns="0" bIns="0">
                <a:spAutoFit/>
              </a:bodyPr>
              <a:lstStyle/>
              <a:p>
                <a:r>
                  <a:rPr lang="en-US" sz="1400">
                    <a:solidFill>
                      <a:schemeClr val="bg2"/>
                    </a:solidFill>
                  </a:rPr>
                  <a:t>l</a:t>
                </a:r>
              </a:p>
            </p:txBody>
          </p:sp>
          <p:sp>
            <p:nvSpPr>
              <p:cNvPr id="923696" name="Rectangle 48"/>
              <p:cNvSpPr>
                <a:spLocks noChangeArrowheads="1"/>
              </p:cNvSpPr>
              <p:nvPr/>
            </p:nvSpPr>
            <p:spPr bwMode="auto">
              <a:xfrm>
                <a:off x="5159" y="2250"/>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7" name="Rectangle 49"/>
              <p:cNvSpPr>
                <a:spLocks noChangeArrowheads="1"/>
              </p:cNvSpPr>
              <p:nvPr/>
            </p:nvSpPr>
            <p:spPr bwMode="auto">
              <a:xfrm>
                <a:off x="5238" y="2332"/>
                <a:ext cx="67" cy="250"/>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3698" name="Text Box 50"/>
              <p:cNvSpPr txBox="1">
                <a:spLocks noChangeArrowheads="1"/>
              </p:cNvSpPr>
              <p:nvPr/>
            </p:nvSpPr>
            <p:spPr bwMode="auto">
              <a:xfrm>
                <a:off x="4224" y="752"/>
                <a:ext cx="255" cy="313"/>
              </a:xfrm>
              <a:prstGeom prst="rect">
                <a:avLst/>
              </a:prstGeom>
              <a:noFill/>
              <a:ln w="12700">
                <a:noFill/>
                <a:miter lim="800000"/>
                <a:headEnd type="none" w="sm" len="sm"/>
                <a:tailEnd type="none" w="sm" len="sm"/>
              </a:ln>
              <a:effectLst/>
            </p:spPr>
            <p:txBody>
              <a:bodyPr wrap="none">
                <a:spAutoFit/>
              </a:bodyPr>
              <a:lstStyle/>
              <a:p>
                <a:r>
                  <a:rPr lang="en-US" sz="1400">
                    <a:solidFill>
                      <a:schemeClr val="bg2"/>
                    </a:solidFill>
                  </a:rPr>
                  <a:t>P</a:t>
                </a:r>
              </a:p>
            </p:txBody>
          </p:sp>
          <p:sp>
            <p:nvSpPr>
              <p:cNvPr id="923699" name="Oval 5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0" name="Oval 5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1" name="Oval 53"/>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2" name="Line 5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3" name="Freeform 55"/>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4" name="Freeform 56"/>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5" name="Line 57"/>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6" name="Line 58"/>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7" name="Line 59"/>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8" name="Line 60"/>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9" name="Line 61"/>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0" name="Line 62"/>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1" name="Line 63"/>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2" name="Line 64"/>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3" name="Line 65"/>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23714" name="Line 66"/>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23715" name="Text Box 67"/>
            <p:cNvSpPr txBox="1">
              <a:spLocks noChangeArrowheads="1"/>
            </p:cNvSpPr>
            <p:nvPr/>
          </p:nvSpPr>
          <p:spPr bwMode="auto">
            <a:xfrm>
              <a:off x="2880" y="3023"/>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l</a:t>
              </a:r>
            </a:p>
          </p:txBody>
        </p:sp>
        <p:sp>
          <p:nvSpPr>
            <p:cNvPr id="923716" name="Text Box 68"/>
            <p:cNvSpPr txBox="1">
              <a:spLocks noChangeArrowheads="1"/>
            </p:cNvSpPr>
            <p:nvPr/>
          </p:nvSpPr>
          <p:spPr bwMode="auto">
            <a:xfrm>
              <a:off x="5281" y="3072"/>
              <a:ext cx="335"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r</a:t>
              </a:r>
            </a:p>
          </p:txBody>
        </p:sp>
        <p:sp>
          <p:nvSpPr>
            <p:cNvPr id="923717" name="Text Box 69"/>
            <p:cNvSpPr txBox="1">
              <a:spLocks noChangeArrowheads="1"/>
            </p:cNvSpPr>
            <p:nvPr/>
          </p:nvSpPr>
          <p:spPr bwMode="auto">
            <a:xfrm>
              <a:off x="3408"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l</a:t>
              </a:r>
            </a:p>
          </p:txBody>
        </p:sp>
        <p:sp>
          <p:nvSpPr>
            <p:cNvPr id="923718" name="Text Box 70"/>
            <p:cNvSpPr txBox="1">
              <a:spLocks noChangeArrowheads="1"/>
            </p:cNvSpPr>
            <p:nvPr/>
          </p:nvSpPr>
          <p:spPr bwMode="auto">
            <a:xfrm>
              <a:off x="4656"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r</a:t>
              </a:r>
            </a:p>
          </p:txBody>
        </p:sp>
        <p:sp>
          <p:nvSpPr>
            <p:cNvPr id="923719" name="Text Box 71"/>
            <p:cNvSpPr txBox="1">
              <a:spLocks noChangeArrowheads="1"/>
            </p:cNvSpPr>
            <p:nvPr/>
          </p:nvSpPr>
          <p:spPr bwMode="auto">
            <a:xfrm>
              <a:off x="3840" y="1150"/>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l</a:t>
              </a:r>
            </a:p>
          </p:txBody>
        </p:sp>
        <p:sp>
          <p:nvSpPr>
            <p:cNvPr id="923720" name="Text Box 72"/>
            <p:cNvSpPr txBox="1">
              <a:spLocks noChangeArrowheads="1"/>
            </p:cNvSpPr>
            <p:nvPr/>
          </p:nvSpPr>
          <p:spPr bwMode="auto">
            <a:xfrm>
              <a:off x="4609" y="1150"/>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r</a:t>
              </a:r>
            </a:p>
          </p:txBody>
        </p:sp>
        <p:sp>
          <p:nvSpPr>
            <p:cNvPr id="923721" name="Text Box 73"/>
            <p:cNvSpPr txBox="1">
              <a:spLocks noChangeArrowheads="1"/>
            </p:cNvSpPr>
            <p:nvPr/>
          </p:nvSpPr>
          <p:spPr bwMode="auto">
            <a:xfrm>
              <a:off x="2880" y="1487"/>
              <a:ext cx="1200"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Plane</a:t>
              </a:r>
              <a:endParaRPr lang="en-US" sz="1400" baseline="-25000">
                <a:solidFill>
                  <a:schemeClr val="bg2"/>
                </a:solidFill>
              </a:endParaRPr>
            </a:p>
          </p:txBody>
        </p:sp>
        <p:sp>
          <p:nvSpPr>
            <p:cNvPr id="923722" name="Text Box 74"/>
            <p:cNvSpPr txBox="1">
              <a:spLocks noChangeArrowheads="1"/>
            </p:cNvSpPr>
            <p:nvPr/>
          </p:nvSpPr>
          <p:spPr bwMode="auto">
            <a:xfrm>
              <a:off x="3600" y="2066"/>
              <a:ext cx="1199"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Lines</a:t>
              </a:r>
              <a:endParaRPr lang="en-US" sz="1400" baseline="-25000">
                <a:solidFill>
                  <a:schemeClr val="bg2"/>
                </a:solidFill>
              </a:endParaRPr>
            </a:p>
          </p:txBody>
        </p:sp>
        <p:sp>
          <p:nvSpPr>
            <p:cNvPr id="923723" name="Text Box 75"/>
            <p:cNvSpPr txBox="1">
              <a:spLocks noChangeArrowheads="1"/>
            </p:cNvSpPr>
            <p:nvPr/>
          </p:nvSpPr>
          <p:spPr bwMode="auto">
            <a:xfrm>
              <a:off x="3840" y="3409"/>
              <a:ext cx="864"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Epipoles</a:t>
              </a:r>
              <a:endParaRPr lang="en-US" sz="1400" baseline="-25000">
                <a:solidFill>
                  <a:schemeClr val="bg2"/>
                </a:solidFill>
              </a:endParaRPr>
            </a:p>
          </p:txBody>
        </p:sp>
        <p:sp>
          <p:nvSpPr>
            <p:cNvPr id="923724" name="Line 7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5" name="Line 7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6" name="Line 7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7" name="Line 7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8" name="Line 8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Break</a:t>
            </a:r>
          </a:p>
        </p:txBody>
      </p:sp>
      <p:sp>
        <p:nvSpPr>
          <p:cNvPr id="1024003" name="Rectangle 3"/>
          <p:cNvSpPr>
            <a:spLocks noGrp="1" noChangeArrowheads="1"/>
          </p:cNvSpPr>
          <p:nvPr>
            <p:ph type="body" idx="1"/>
          </p:nvPr>
        </p:nvSpPr>
        <p:spPr/>
        <p:txBody>
          <a:bodyPr/>
          <a:lstStyle/>
          <a:p>
            <a:r>
              <a:rPr lang="en-US" sz="2000" dirty="0"/>
              <a:t>Homework #4 online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181600" y="285750"/>
            <a:ext cx="3924300" cy="609600"/>
          </a:xfrm>
        </p:spPr>
        <p:txBody>
          <a:bodyPr/>
          <a:lstStyle/>
          <a:p>
            <a:r>
              <a:rPr lang="en-US" dirty="0"/>
              <a:t>Stereo Rectification</a:t>
            </a:r>
          </a:p>
        </p:txBody>
      </p:sp>
      <p:sp>
        <p:nvSpPr>
          <p:cNvPr id="925699" name="Rectangle 3"/>
          <p:cNvSpPr>
            <a:spLocks noGrp="1" noChangeArrowheads="1"/>
          </p:cNvSpPr>
          <p:nvPr>
            <p:ph type="body" idx="1"/>
          </p:nvPr>
        </p:nvSpPr>
        <p:spPr>
          <a:xfrm>
            <a:off x="381000" y="4648200"/>
            <a:ext cx="8077200" cy="1752600"/>
          </a:xfrm>
          <a:noFill/>
          <a:ln/>
        </p:spPr>
        <p:txBody>
          <a:bodyPr/>
          <a:lstStyle/>
          <a:p>
            <a:r>
              <a:rPr lang="en-US" sz="2000" dirty="0"/>
              <a:t>Rectification </a:t>
            </a:r>
          </a:p>
          <a:p>
            <a:pPr lvl="1"/>
            <a:r>
              <a:rPr lang="en-US" sz="2000" dirty="0"/>
              <a:t>Given a stereo pair, the intrinsic and extrinsic parameters, find the image transformation to achieve a stereo system of horizontal epipolar lines</a:t>
            </a:r>
          </a:p>
          <a:p>
            <a:pPr lvl="1"/>
            <a:r>
              <a:rPr lang="en-US" sz="2000" dirty="0">
                <a:solidFill>
                  <a:srgbClr val="D82204"/>
                </a:solidFill>
              </a:rPr>
              <a:t>A simple algorithm:  Assuming calibrated stereo cameras</a:t>
            </a:r>
          </a:p>
          <a:p>
            <a:endParaRPr lang="en-US" sz="2000" dirty="0">
              <a:solidFill>
                <a:srgbClr val="D82204"/>
              </a:solidFill>
            </a:endParaRPr>
          </a:p>
        </p:txBody>
      </p:sp>
      <p:grpSp>
        <p:nvGrpSpPr>
          <p:cNvPr id="925768" name="Group 72"/>
          <p:cNvGrpSpPr>
            <a:grpSpLocks/>
          </p:cNvGrpSpPr>
          <p:nvPr/>
        </p:nvGrpSpPr>
        <p:grpSpPr bwMode="auto">
          <a:xfrm>
            <a:off x="3048000" y="914400"/>
            <a:ext cx="5943600" cy="4100513"/>
            <a:chOff x="2016" y="576"/>
            <a:chExt cx="3744" cy="2583"/>
          </a:xfrm>
        </p:grpSpPr>
        <p:sp>
          <p:nvSpPr>
            <p:cNvPr id="925702" name="Rectangle 6"/>
            <p:cNvSpPr>
              <a:spLocks noChangeArrowheads="1"/>
            </p:cNvSpPr>
            <p:nvPr/>
          </p:nvSpPr>
          <p:spPr bwMode="auto">
            <a:xfrm>
              <a:off x="4656" y="2016"/>
              <a:ext cx="1104"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3" name="Rectangle 7"/>
            <p:cNvSpPr>
              <a:spLocks noChangeArrowheads="1"/>
            </p:cNvSpPr>
            <p:nvPr/>
          </p:nvSpPr>
          <p:spPr bwMode="auto">
            <a:xfrm>
              <a:off x="2304" y="2064"/>
              <a:ext cx="1056"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4" name="Freeform 8"/>
            <p:cNvSpPr>
              <a:spLocks/>
            </p:cNvSpPr>
            <p:nvPr/>
          </p:nvSpPr>
          <p:spPr bwMode="auto">
            <a:xfrm>
              <a:off x="3899" y="819"/>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5705" name="Freeform 9"/>
            <p:cNvSpPr>
              <a:spLocks/>
            </p:cNvSpPr>
            <p:nvPr/>
          </p:nvSpPr>
          <p:spPr bwMode="auto">
            <a:xfrm>
              <a:off x="3906" y="873"/>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5706" name="Freeform 10"/>
            <p:cNvSpPr>
              <a:spLocks/>
            </p:cNvSpPr>
            <p:nvPr/>
          </p:nvSpPr>
          <p:spPr bwMode="auto">
            <a:xfrm>
              <a:off x="3892" y="853"/>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5707" name="Freeform 11"/>
            <p:cNvSpPr>
              <a:spLocks/>
            </p:cNvSpPr>
            <p:nvPr/>
          </p:nvSpPr>
          <p:spPr bwMode="auto">
            <a:xfrm>
              <a:off x="3892" y="826"/>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08" name="Freeform 12"/>
            <p:cNvSpPr>
              <a:spLocks/>
            </p:cNvSpPr>
            <p:nvPr/>
          </p:nvSpPr>
          <p:spPr bwMode="auto">
            <a:xfrm>
              <a:off x="3899" y="813"/>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09" name="Freeform 13"/>
            <p:cNvSpPr>
              <a:spLocks/>
            </p:cNvSpPr>
            <p:nvPr/>
          </p:nvSpPr>
          <p:spPr bwMode="auto">
            <a:xfrm>
              <a:off x="4701" y="2230"/>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5710" name="Freeform 14"/>
            <p:cNvSpPr>
              <a:spLocks/>
            </p:cNvSpPr>
            <p:nvPr/>
          </p:nvSpPr>
          <p:spPr bwMode="auto">
            <a:xfrm>
              <a:off x="4748" y="2245"/>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1" name="Freeform 15"/>
            <p:cNvSpPr>
              <a:spLocks/>
            </p:cNvSpPr>
            <p:nvPr/>
          </p:nvSpPr>
          <p:spPr bwMode="auto">
            <a:xfrm>
              <a:off x="4728" y="2258"/>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5712" name="Freeform 16"/>
            <p:cNvSpPr>
              <a:spLocks/>
            </p:cNvSpPr>
            <p:nvPr/>
          </p:nvSpPr>
          <p:spPr bwMode="auto">
            <a:xfrm>
              <a:off x="4708" y="2258"/>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3" name="Freeform 17"/>
            <p:cNvSpPr>
              <a:spLocks/>
            </p:cNvSpPr>
            <p:nvPr/>
          </p:nvSpPr>
          <p:spPr bwMode="auto">
            <a:xfrm>
              <a:off x="4695" y="2245"/>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4" name="Freeform 18"/>
            <p:cNvSpPr>
              <a:spLocks/>
            </p:cNvSpPr>
            <p:nvPr/>
          </p:nvSpPr>
          <p:spPr bwMode="auto">
            <a:xfrm>
              <a:off x="4695" y="2225"/>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5" name="Freeform 19"/>
            <p:cNvSpPr>
              <a:spLocks/>
            </p:cNvSpPr>
            <p:nvPr/>
          </p:nvSpPr>
          <p:spPr bwMode="auto">
            <a:xfrm>
              <a:off x="4708" y="2212"/>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5716" name="Freeform 20"/>
            <p:cNvSpPr>
              <a:spLocks/>
            </p:cNvSpPr>
            <p:nvPr/>
          </p:nvSpPr>
          <p:spPr bwMode="auto">
            <a:xfrm>
              <a:off x="4700" y="2234"/>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17" name="Freeform 21"/>
            <p:cNvSpPr>
              <a:spLocks/>
            </p:cNvSpPr>
            <p:nvPr/>
          </p:nvSpPr>
          <p:spPr bwMode="auto">
            <a:xfrm>
              <a:off x="4748" y="2219"/>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8" name="Freeform 22"/>
            <p:cNvSpPr>
              <a:spLocks/>
            </p:cNvSpPr>
            <p:nvPr/>
          </p:nvSpPr>
          <p:spPr bwMode="auto">
            <a:xfrm>
              <a:off x="4748" y="2245"/>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19" name="Freeform 23"/>
            <p:cNvSpPr>
              <a:spLocks/>
            </p:cNvSpPr>
            <p:nvPr/>
          </p:nvSpPr>
          <p:spPr bwMode="auto">
            <a:xfrm>
              <a:off x="2897" y="2245"/>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20" name="Freeform 24"/>
            <p:cNvSpPr>
              <a:spLocks/>
            </p:cNvSpPr>
            <p:nvPr/>
          </p:nvSpPr>
          <p:spPr bwMode="auto">
            <a:xfrm>
              <a:off x="2944" y="2272"/>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21" name="Freeform 25"/>
            <p:cNvSpPr>
              <a:spLocks/>
            </p:cNvSpPr>
            <p:nvPr/>
          </p:nvSpPr>
          <p:spPr bwMode="auto">
            <a:xfrm>
              <a:off x="2924" y="2292"/>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5722" name="Freeform 26"/>
            <p:cNvSpPr>
              <a:spLocks/>
            </p:cNvSpPr>
            <p:nvPr/>
          </p:nvSpPr>
          <p:spPr bwMode="auto">
            <a:xfrm>
              <a:off x="2904" y="2292"/>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5723" name="Freeform 27"/>
            <p:cNvSpPr>
              <a:spLocks/>
            </p:cNvSpPr>
            <p:nvPr/>
          </p:nvSpPr>
          <p:spPr bwMode="auto">
            <a:xfrm>
              <a:off x="2891" y="2272"/>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5724" name="Freeform 28"/>
            <p:cNvSpPr>
              <a:spLocks/>
            </p:cNvSpPr>
            <p:nvPr/>
          </p:nvSpPr>
          <p:spPr bwMode="auto">
            <a:xfrm>
              <a:off x="2891" y="2252"/>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25" name="Freeform 29"/>
            <p:cNvSpPr>
              <a:spLocks/>
            </p:cNvSpPr>
            <p:nvPr/>
          </p:nvSpPr>
          <p:spPr bwMode="auto">
            <a:xfrm>
              <a:off x="2904" y="2239"/>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26" name="Freeform 30"/>
            <p:cNvSpPr>
              <a:spLocks/>
            </p:cNvSpPr>
            <p:nvPr/>
          </p:nvSpPr>
          <p:spPr bwMode="auto">
            <a:xfrm>
              <a:off x="2924" y="2239"/>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27" name="Freeform 31"/>
            <p:cNvSpPr>
              <a:spLocks/>
            </p:cNvSpPr>
            <p:nvPr/>
          </p:nvSpPr>
          <p:spPr bwMode="auto">
            <a:xfrm>
              <a:off x="2944" y="2245"/>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5728" name="Freeform 32"/>
            <p:cNvSpPr>
              <a:spLocks/>
            </p:cNvSpPr>
            <p:nvPr/>
          </p:nvSpPr>
          <p:spPr bwMode="auto">
            <a:xfrm>
              <a:off x="2944" y="2272"/>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29" name="Rectangle 33"/>
            <p:cNvSpPr>
              <a:spLocks noChangeArrowheads="1"/>
            </p:cNvSpPr>
            <p:nvPr/>
          </p:nvSpPr>
          <p:spPr bwMode="auto">
            <a:xfrm>
              <a:off x="2697" y="2132"/>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25730" name="Rectangle 34"/>
            <p:cNvSpPr>
              <a:spLocks noChangeArrowheads="1"/>
            </p:cNvSpPr>
            <p:nvPr/>
          </p:nvSpPr>
          <p:spPr bwMode="auto">
            <a:xfrm>
              <a:off x="2818" y="2192"/>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25731" name="Rectangle 35"/>
            <p:cNvSpPr>
              <a:spLocks noChangeArrowheads="1"/>
            </p:cNvSpPr>
            <p:nvPr/>
          </p:nvSpPr>
          <p:spPr bwMode="auto">
            <a:xfrm>
              <a:off x="4752" y="2064"/>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25732" name="Rectangle 36"/>
            <p:cNvSpPr>
              <a:spLocks noChangeArrowheads="1"/>
            </p:cNvSpPr>
            <p:nvPr/>
          </p:nvSpPr>
          <p:spPr bwMode="auto">
            <a:xfrm>
              <a:off x="4800" y="211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5733" name="Text Box 37"/>
            <p:cNvSpPr txBox="1">
              <a:spLocks noChangeArrowheads="1"/>
            </p:cNvSpPr>
            <p:nvPr/>
          </p:nvSpPr>
          <p:spPr bwMode="auto">
            <a:xfrm>
              <a:off x="3840"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25734" name="Oval 38"/>
            <p:cNvSpPr>
              <a:spLocks noChangeArrowheads="1"/>
            </p:cNvSpPr>
            <p:nvPr/>
          </p:nvSpPr>
          <p:spPr bwMode="auto">
            <a:xfrm>
              <a:off x="2496" y="2784"/>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5" name="Oval 39"/>
            <p:cNvSpPr>
              <a:spLocks noChangeArrowheads="1"/>
            </p:cNvSpPr>
            <p:nvPr/>
          </p:nvSpPr>
          <p:spPr bwMode="auto">
            <a:xfrm>
              <a:off x="5014" y="2789"/>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6" name="Oval 40"/>
            <p:cNvSpPr>
              <a:spLocks noChangeArrowheads="1"/>
            </p:cNvSpPr>
            <p:nvPr/>
          </p:nvSpPr>
          <p:spPr bwMode="auto">
            <a:xfrm>
              <a:off x="3888" y="816"/>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7" name="Line 41"/>
            <p:cNvSpPr>
              <a:spLocks noChangeShapeType="1"/>
            </p:cNvSpPr>
            <p:nvPr/>
          </p:nvSpPr>
          <p:spPr bwMode="auto">
            <a:xfrm flipV="1">
              <a:off x="2544" y="885"/>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8" name="Line 42"/>
            <p:cNvSpPr>
              <a:spLocks noChangeShapeType="1"/>
            </p:cNvSpPr>
            <p:nvPr/>
          </p:nvSpPr>
          <p:spPr bwMode="auto">
            <a:xfrm flipH="1" flipV="1">
              <a:off x="3936" y="864"/>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9" name="Line 43"/>
            <p:cNvSpPr>
              <a:spLocks noChangeShapeType="1"/>
            </p:cNvSpPr>
            <p:nvPr/>
          </p:nvSpPr>
          <p:spPr bwMode="auto">
            <a:xfrm flipV="1">
              <a:off x="2535" y="2266"/>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0" name="Line 44"/>
            <p:cNvSpPr>
              <a:spLocks noChangeShapeType="1"/>
            </p:cNvSpPr>
            <p:nvPr/>
          </p:nvSpPr>
          <p:spPr bwMode="auto">
            <a:xfrm flipV="1">
              <a:off x="3017" y="889"/>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1" name="Line 45"/>
            <p:cNvSpPr>
              <a:spLocks noChangeShapeType="1"/>
            </p:cNvSpPr>
            <p:nvPr/>
          </p:nvSpPr>
          <p:spPr bwMode="auto">
            <a:xfrm flipH="1" flipV="1">
              <a:off x="4725" y="2267"/>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2" name="Line 46"/>
            <p:cNvSpPr>
              <a:spLocks noChangeShapeType="1"/>
            </p:cNvSpPr>
            <p:nvPr/>
          </p:nvSpPr>
          <p:spPr bwMode="auto">
            <a:xfrm flipH="1" flipV="1">
              <a:off x="3968" y="895"/>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3" name="Text Box 47"/>
            <p:cNvSpPr txBox="1">
              <a:spLocks noChangeArrowheads="1"/>
            </p:cNvSpPr>
            <p:nvPr/>
          </p:nvSpPr>
          <p:spPr bwMode="auto">
            <a:xfrm>
              <a:off x="2496" y="288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25744" name="Text Box 48"/>
            <p:cNvSpPr txBox="1">
              <a:spLocks noChangeArrowheads="1"/>
            </p:cNvSpPr>
            <p:nvPr/>
          </p:nvSpPr>
          <p:spPr bwMode="auto">
            <a:xfrm>
              <a:off x="4896" y="292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25745" name="Text Box 49"/>
            <p:cNvSpPr txBox="1">
              <a:spLocks noChangeArrowheads="1"/>
            </p:cNvSpPr>
            <p:nvPr/>
          </p:nvSpPr>
          <p:spPr bwMode="auto">
            <a:xfrm>
              <a:off x="4512"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25746" name="Text Box 50"/>
            <p:cNvSpPr txBox="1">
              <a:spLocks noChangeArrowheads="1"/>
            </p:cNvSpPr>
            <p:nvPr/>
          </p:nvSpPr>
          <p:spPr bwMode="auto">
            <a:xfrm>
              <a:off x="3456"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25747" name="Text Box 51"/>
            <p:cNvSpPr txBox="1">
              <a:spLocks noChangeArrowheads="1"/>
            </p:cNvSpPr>
            <p:nvPr/>
          </p:nvSpPr>
          <p:spPr bwMode="auto">
            <a:xfrm>
              <a:off x="4224"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25748" name="Text Box 52"/>
            <p:cNvSpPr txBox="1">
              <a:spLocks noChangeArrowheads="1"/>
            </p:cNvSpPr>
            <p:nvPr/>
          </p:nvSpPr>
          <p:spPr bwMode="auto">
            <a:xfrm>
              <a:off x="283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25749" name="Text Box 53"/>
            <p:cNvSpPr txBox="1">
              <a:spLocks noChangeArrowheads="1"/>
            </p:cNvSpPr>
            <p:nvPr/>
          </p:nvSpPr>
          <p:spPr bwMode="auto">
            <a:xfrm>
              <a:off x="2304" y="225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25750" name="Text Box 54"/>
            <p:cNvSpPr txBox="1">
              <a:spLocks noChangeArrowheads="1"/>
            </p:cNvSpPr>
            <p:nvPr/>
          </p:nvSpPr>
          <p:spPr bwMode="auto">
            <a:xfrm>
              <a:off x="4848" y="2304"/>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25753" name="Line 57"/>
            <p:cNvSpPr>
              <a:spLocks noChangeShapeType="1"/>
            </p:cNvSpPr>
            <p:nvPr/>
          </p:nvSpPr>
          <p:spPr bwMode="auto">
            <a:xfrm>
              <a:off x="2544" y="2832"/>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25754" name="Text Box 58"/>
            <p:cNvSpPr txBox="1">
              <a:spLocks noChangeArrowheads="1"/>
            </p:cNvSpPr>
            <p:nvPr/>
          </p:nvSpPr>
          <p:spPr bwMode="auto">
            <a:xfrm>
              <a:off x="2736"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25755" name="Line 59"/>
            <p:cNvSpPr>
              <a:spLocks noChangeShapeType="1"/>
            </p:cNvSpPr>
            <p:nvPr/>
          </p:nvSpPr>
          <p:spPr bwMode="auto">
            <a:xfrm flipH="1" flipV="1">
              <a:off x="2160"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6" name="Text Box 60"/>
            <p:cNvSpPr txBox="1">
              <a:spLocks noChangeArrowheads="1"/>
            </p:cNvSpPr>
            <p:nvPr/>
          </p:nvSpPr>
          <p:spPr bwMode="auto">
            <a:xfrm>
              <a:off x="2016"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25757" name="Line 61"/>
            <p:cNvSpPr>
              <a:spLocks noChangeShapeType="1"/>
            </p:cNvSpPr>
            <p:nvPr/>
          </p:nvSpPr>
          <p:spPr bwMode="auto">
            <a:xfrm flipH="1" flipV="1">
              <a:off x="2544" y="2448"/>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8" name="Line 62"/>
            <p:cNvSpPr>
              <a:spLocks noChangeShapeType="1"/>
            </p:cNvSpPr>
            <p:nvPr/>
          </p:nvSpPr>
          <p:spPr bwMode="auto">
            <a:xfrm flipV="1">
              <a:off x="2544"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0" name="Line 64"/>
            <p:cNvSpPr>
              <a:spLocks noChangeShapeType="1"/>
            </p:cNvSpPr>
            <p:nvPr/>
          </p:nvSpPr>
          <p:spPr bwMode="auto">
            <a:xfrm flipH="1" flipV="1">
              <a:off x="4704"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1" name="Line 65"/>
            <p:cNvSpPr>
              <a:spLocks noChangeShapeType="1"/>
            </p:cNvSpPr>
            <p:nvPr/>
          </p:nvSpPr>
          <p:spPr bwMode="auto">
            <a:xfrm flipH="1" flipV="1">
              <a:off x="5039" y="2441"/>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2" name="Line 66"/>
            <p:cNvSpPr>
              <a:spLocks noChangeShapeType="1"/>
            </p:cNvSpPr>
            <p:nvPr/>
          </p:nvSpPr>
          <p:spPr bwMode="auto">
            <a:xfrm flipV="1">
              <a:off x="5040"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3" name="Line 67"/>
            <p:cNvSpPr>
              <a:spLocks noChangeShapeType="1"/>
            </p:cNvSpPr>
            <p:nvPr/>
          </p:nvSpPr>
          <p:spPr bwMode="auto">
            <a:xfrm flipV="1">
              <a:off x="2592" y="2256"/>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25765" name="Text Box 69"/>
            <p:cNvSpPr txBox="1">
              <a:spLocks noChangeArrowheads="1"/>
            </p:cNvSpPr>
            <p:nvPr/>
          </p:nvSpPr>
          <p:spPr bwMode="auto">
            <a:xfrm>
              <a:off x="5232" y="230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sp>
        <p:nvSpPr>
          <p:cNvPr id="925766" name="Rectangle 70"/>
          <p:cNvSpPr>
            <a:spLocks noChangeArrowheads="1"/>
          </p:cNvSpPr>
          <p:nvPr/>
        </p:nvSpPr>
        <p:spPr bwMode="auto">
          <a:xfrm>
            <a:off x="457200" y="1447800"/>
            <a:ext cx="5029200" cy="1138238"/>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chemeClr val="bg2"/>
                </a:solidFill>
              </a:rPr>
              <a:t>Stereo System with Parallel Optical Axes</a:t>
            </a:r>
          </a:p>
          <a:p>
            <a:pPr lvl="2">
              <a:lnSpc>
                <a:spcPct val="90000"/>
              </a:lnSpc>
              <a:spcBef>
                <a:spcPct val="50000"/>
              </a:spcBef>
              <a:buClr>
                <a:srgbClr val="0066FF"/>
              </a:buClr>
              <a:buSzPct val="55000"/>
              <a:buFont typeface="Zapf Dingbats" charset="2"/>
              <a:buChar char="n"/>
            </a:pPr>
            <a:r>
              <a:rPr lang="en-US" b="0" dirty="0" err="1">
                <a:solidFill>
                  <a:schemeClr val="bg2"/>
                </a:solidFill>
              </a:rPr>
              <a:t>Epipoles</a:t>
            </a:r>
            <a:r>
              <a:rPr lang="en-US" b="0" dirty="0">
                <a:solidFill>
                  <a:schemeClr val="bg2"/>
                </a:solidFill>
              </a:rPr>
              <a:t> are at infinity</a:t>
            </a:r>
          </a:p>
          <a:p>
            <a:pPr lvl="2">
              <a:lnSpc>
                <a:spcPct val="90000"/>
              </a:lnSpc>
              <a:spcBef>
                <a:spcPct val="50000"/>
              </a:spcBef>
              <a:buClr>
                <a:srgbClr val="0066FF"/>
              </a:buClr>
              <a:buSzPct val="55000"/>
              <a:buFont typeface="Zapf Dingbats" charset="2"/>
              <a:buChar char="n"/>
            </a:pPr>
            <a:r>
              <a:rPr lang="en-US" b="0" dirty="0">
                <a:solidFill>
                  <a:schemeClr val="bg2"/>
                </a:solidFill>
              </a:rPr>
              <a:t>Horizontal epipolar lines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51299" name="Rectangle 3"/>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cameras 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1376" name="Group 80"/>
          <p:cNvGrpSpPr>
            <a:grpSpLocks/>
          </p:cNvGrpSpPr>
          <p:nvPr/>
        </p:nvGrpSpPr>
        <p:grpSpPr bwMode="auto">
          <a:xfrm>
            <a:off x="3886200" y="1143000"/>
            <a:ext cx="5257800" cy="5014913"/>
            <a:chOff x="2448" y="720"/>
            <a:chExt cx="3312" cy="3159"/>
          </a:xfrm>
        </p:grpSpPr>
        <p:sp>
          <p:nvSpPr>
            <p:cNvPr id="951302" name="Freeform 6"/>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1" name="Freeform 5"/>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3" name="Freeform 7"/>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1304" name="Freeform 8"/>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1305" name="Freeform 9"/>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6" name="Freeform 10"/>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07" name="Freeform 11"/>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08" name="Freeform 12"/>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9" name="Freeform 13"/>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0" name="Freeform 14"/>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1311" name="Freeform 15"/>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2" name="Freeform 16"/>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3" name="Freeform 17"/>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4" name="Freeform 18"/>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1315" name="Freeform 19"/>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16" name="Freeform 20"/>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7" name="Freeform 21"/>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18" name="Freeform 22"/>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19" name="Freeform 23"/>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20" name="Freeform 24"/>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1321" name="Freeform 25"/>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1322" name="Freeform 26"/>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1323" name="Freeform 27"/>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24" name="Freeform 28"/>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25" name="Freeform 29"/>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26" name="Freeform 30"/>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1327" name="Freeform 31"/>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28" name="Rectangle 32"/>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29" name="Rectangle 33"/>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1330" name="Rectangle 34"/>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31" name="Rectangle 35"/>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1332" name="Text Box 36"/>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1333" name="Oval 37"/>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4" name="Oval 38"/>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5" name="Oval 39"/>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6" name="Line 40"/>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7" name="Line 41"/>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8" name="Line 42"/>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39" name="Line 43"/>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40" name="Line 44"/>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1" name="Line 45"/>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2" name="Line 46"/>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3" name="Line 47"/>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4" name="Text Box 48"/>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1345" name="Text Box 49"/>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1346" name="Text Box 50"/>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47" name="Text Box 51"/>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1348" name="Text Box 52"/>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1349" name="Text Box 53"/>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1350" name="Line 54"/>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1" name="Line 55"/>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2" name="Line 56"/>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3" name="Line 57"/>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4" name="Text Box 58"/>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1355" name="Text Box 59"/>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1356" name="Text Box 60"/>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1357" name="Text Box 61"/>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1358" name="Freeform 62"/>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1359" name="Text Box 63"/>
            <p:cNvSpPr txBox="1">
              <a:spLocks noChangeArrowheads="1"/>
            </p:cNvSpPr>
            <p:nvPr/>
          </p:nvSpPr>
          <p:spPr bwMode="auto">
            <a:xfrm>
              <a:off x="3744" y="3264"/>
              <a:ext cx="480" cy="231"/>
            </a:xfrm>
            <a:prstGeom prst="rect">
              <a:avLst/>
            </a:prstGeom>
            <a:solidFill>
              <a:schemeClr val="accent2"/>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1360" name="Line 64"/>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1361" name="Text Box 65"/>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1362" name="Line 66"/>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3" name="Text Box 67"/>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64" name="Line 68"/>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5" name="Line 69"/>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6" name="Text Box 70"/>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1367" name="Line 71"/>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8" name="Line 72"/>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9" name="Line 73"/>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72" name="Line 76"/>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1373" name="Oval 77"/>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4" name="Oval 78"/>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5" name="Line 79"/>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50"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3351"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3423" name="Group 79"/>
          <p:cNvGrpSpPr>
            <a:grpSpLocks/>
          </p:cNvGrpSpPr>
          <p:nvPr/>
        </p:nvGrpSpPr>
        <p:grpSpPr bwMode="auto">
          <a:xfrm>
            <a:off x="3886200" y="1143000"/>
            <a:ext cx="5257800" cy="5014913"/>
            <a:chOff x="2448" y="720"/>
            <a:chExt cx="3312" cy="3159"/>
          </a:xfrm>
        </p:grpSpPr>
        <p:sp>
          <p:nvSpPr>
            <p:cNvPr id="953346" name="Freeform 2"/>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7" name="Rectangle 3"/>
            <p:cNvSpPr>
              <a:spLocks noChangeArrowheads="1"/>
            </p:cNvSpPr>
            <p:nvPr/>
          </p:nvSpPr>
          <p:spPr bwMode="auto">
            <a:xfrm>
              <a:off x="4704" y="2208"/>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48" name="Freeform 4"/>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9"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52"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3353"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3354"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5"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56"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57" name="Freeform 13"/>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8"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59"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3360"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1"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2"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3"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3364" name="Freeform 20"/>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65"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6"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67"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68"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9"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3370"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3371"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3372"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73"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74"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75"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3376"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77" name="Rectangle 33"/>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78"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3379" name="Rectangle 35"/>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80" name="Rectangle 36"/>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3381"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3382"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3"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4"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5" name="Line 41"/>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6" name="Line 42"/>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7"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8" name="Line 44"/>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9" name="Line 45"/>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0"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1" name="Line 47"/>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2"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3"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3394"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3395" name="Text Box 51"/>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396" name="Text Box 52"/>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3397"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3398"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3399" name="Line 55"/>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0" name="Line 56"/>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1" name="Line 57"/>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2" name="Line 58"/>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3" name="Text Box 59"/>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3404" name="Text Box 60"/>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3405" name="Text Box 61"/>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3406" name="Text Box 62"/>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3407"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3408"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3409"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3410"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3411"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2"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413"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4"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5" name="Text Box 71"/>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3416"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7"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8"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9" name="Line 75"/>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3420" name="Oval 76"/>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1" name="Oval 77"/>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2" name="Line 78"/>
            <p:cNvSpPr>
              <a:spLocks noChangeShapeType="1"/>
            </p:cNvSpPr>
            <p:nvPr/>
          </p:nvSpPr>
          <p:spPr bwMode="auto">
            <a:xfrm flipH="1">
              <a:off x="4622" y="2256"/>
              <a:ext cx="641" cy="853"/>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8"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5399" name="Rectangle 7"/>
          <p:cNvSpPr>
            <a:spLocks noGrp="1" noChangeArrowheads="1"/>
          </p:cNvSpPr>
          <p:nvPr>
            <p:ph type="body" idx="1"/>
          </p:nvPr>
        </p:nvSpPr>
        <p:spPr>
          <a:xfrm>
            <a:off x="304800" y="1219200"/>
            <a:ext cx="3581400" cy="5181600"/>
          </a:xfrm>
          <a:noFill/>
          <a:ln/>
        </p:spPr>
        <p:txBody>
          <a:bodyPr/>
          <a:lstStyle/>
          <a:p>
            <a:r>
              <a:rPr lang="en-US" dirty="0"/>
              <a:t>Algorithm</a:t>
            </a:r>
          </a:p>
          <a:p>
            <a:pPr lvl="1"/>
            <a:r>
              <a:rPr lang="en-US" dirty="0"/>
              <a:t>Rotate both left and right cameras so that they share the same X axis : O</a:t>
            </a:r>
            <a:r>
              <a:rPr lang="en-US" baseline="-25000" dirty="0"/>
              <a:t>r</a:t>
            </a:r>
            <a:r>
              <a:rPr lang="en-US" dirty="0"/>
              <a:t>-</a:t>
            </a:r>
            <a:r>
              <a:rPr lang="en-US" dirty="0" err="1"/>
              <a:t>O</a:t>
            </a:r>
            <a:r>
              <a:rPr lang="en-US" baseline="-25000" dirty="0" err="1"/>
              <a:t>l</a:t>
            </a:r>
            <a:r>
              <a:rPr lang="en-US" dirty="0"/>
              <a:t> = T</a:t>
            </a:r>
          </a:p>
          <a:p>
            <a:pPr lvl="1"/>
            <a:r>
              <a:rPr lang="en-US" dirty="0"/>
              <a:t>Define a rotation matrix </a:t>
            </a:r>
            <a:r>
              <a:rPr lang="en-US" dirty="0" err="1"/>
              <a:t>R</a:t>
            </a:r>
            <a:r>
              <a:rPr lang="en-US" sz="1200" dirty="0" err="1"/>
              <a:t>rect</a:t>
            </a:r>
            <a:r>
              <a:rPr lang="en-US" dirty="0"/>
              <a:t> for the left camera </a:t>
            </a:r>
          </a:p>
          <a:p>
            <a:pPr lvl="1"/>
            <a:r>
              <a:rPr lang="en-US" dirty="0"/>
              <a:t>Rotation Matrix for the right camera is </a:t>
            </a:r>
            <a:r>
              <a:rPr lang="en-US" dirty="0" err="1">
                <a:solidFill>
                  <a:srgbClr val="D82204"/>
                </a:solidFill>
              </a:rPr>
              <a:t>R</a:t>
            </a:r>
            <a:r>
              <a:rPr lang="en-US" sz="1200" dirty="0" err="1">
                <a:solidFill>
                  <a:srgbClr val="D82204"/>
                </a:solidFill>
              </a:rPr>
              <a:t>rect</a:t>
            </a:r>
            <a:r>
              <a:rPr lang="en-US" dirty="0" err="1">
                <a:solidFill>
                  <a:srgbClr val="D82204"/>
                </a:solidFill>
              </a:rPr>
              <a:t>R</a:t>
            </a:r>
            <a:r>
              <a:rPr lang="en-US" baseline="30000" dirty="0" err="1">
                <a:solidFill>
                  <a:srgbClr val="D82204"/>
                </a:solidFill>
              </a:rPr>
              <a:t>T</a:t>
            </a:r>
            <a:endParaRPr lang="en-US" dirty="0">
              <a:solidFill>
                <a:srgbClr val="D82204"/>
              </a:solidFill>
            </a:endParaRPr>
          </a:p>
          <a:p>
            <a:pPr lvl="1"/>
            <a:r>
              <a:rPr lang="en-US" dirty="0"/>
              <a:t>Rotation can be implemented by image transformation</a:t>
            </a:r>
          </a:p>
        </p:txBody>
      </p:sp>
      <p:grpSp>
        <p:nvGrpSpPr>
          <p:cNvPr id="955473" name="Group 81"/>
          <p:cNvGrpSpPr>
            <a:grpSpLocks/>
          </p:cNvGrpSpPr>
          <p:nvPr/>
        </p:nvGrpSpPr>
        <p:grpSpPr bwMode="auto">
          <a:xfrm>
            <a:off x="3886200" y="1143000"/>
            <a:ext cx="5524500" cy="5014913"/>
            <a:chOff x="2448" y="720"/>
            <a:chExt cx="3480" cy="3159"/>
          </a:xfrm>
        </p:grpSpPr>
        <p:sp>
          <p:nvSpPr>
            <p:cNvPr id="955453" name="Text Box 61"/>
            <p:cNvSpPr txBox="1">
              <a:spLocks noChangeArrowheads="1"/>
            </p:cNvSpPr>
            <p:nvPr/>
          </p:nvSpPr>
          <p:spPr bwMode="auto">
            <a:xfrm>
              <a:off x="559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nvGrpSpPr>
            <p:cNvPr id="955472" name="Group 80"/>
            <p:cNvGrpSpPr>
              <a:grpSpLocks/>
            </p:cNvGrpSpPr>
            <p:nvPr/>
          </p:nvGrpSpPr>
          <p:grpSpPr bwMode="auto">
            <a:xfrm>
              <a:off x="2448" y="720"/>
              <a:ext cx="3312" cy="3159"/>
              <a:chOff x="2448" y="720"/>
              <a:chExt cx="3312" cy="3159"/>
            </a:xfrm>
          </p:grpSpPr>
          <p:sp>
            <p:nvSpPr>
              <p:cNvPr id="955395" name="Rectangle 3"/>
              <p:cNvSpPr>
                <a:spLocks noChangeArrowheads="1"/>
              </p:cNvSpPr>
              <p:nvPr/>
            </p:nvSpPr>
            <p:spPr bwMode="auto">
              <a:xfrm>
                <a:off x="4704" y="2256"/>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397"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400"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5401"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5402"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3"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04"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05" name="Freeform 13"/>
              <p:cNvSpPr>
                <a:spLocks/>
              </p:cNvSpPr>
              <p:nvPr/>
            </p:nvSpPr>
            <p:spPr bwMode="auto">
              <a:xfrm>
                <a:off x="5133" y="2374"/>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6"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07"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5408"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5409"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0"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1"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5412" name="Freeform 20"/>
              <p:cNvSpPr>
                <a:spLocks/>
              </p:cNvSpPr>
              <p:nvPr/>
            </p:nvSpPr>
            <p:spPr bwMode="auto">
              <a:xfrm>
                <a:off x="5132" y="2378"/>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13"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4"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15"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16"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7"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5418"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5419"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5420"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21"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22"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23"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5424"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25" name="Rectangle 33"/>
              <p:cNvSpPr>
                <a:spLocks noChangeArrowheads="1"/>
              </p:cNvSpPr>
              <p:nvPr/>
            </p:nvSpPr>
            <p:spPr bwMode="auto">
              <a:xfrm>
                <a:off x="3129" y="2276"/>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5426"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5427" name="Rectangle 35"/>
              <p:cNvSpPr>
                <a:spLocks noChangeArrowheads="1"/>
              </p:cNvSpPr>
              <p:nvPr/>
            </p:nvSpPr>
            <p:spPr bwMode="auto">
              <a:xfrm>
                <a:off x="5184" y="2208"/>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55428" name="Rectangle 36"/>
              <p:cNvSpPr>
                <a:spLocks noChangeArrowheads="1"/>
              </p:cNvSpPr>
              <p:nvPr/>
            </p:nvSpPr>
            <p:spPr bwMode="auto">
              <a:xfrm>
                <a:off x="5232" y="2256"/>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5429"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5430"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1"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2"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5"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6" name="Line 44"/>
              <p:cNvSpPr>
                <a:spLocks noChangeShapeType="1"/>
              </p:cNvSpPr>
              <p:nvPr/>
            </p:nvSpPr>
            <p:spPr bwMode="auto">
              <a:xfrm flipH="1" flipV="1">
                <a:off x="4368" y="1008"/>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7" name="Line 45"/>
              <p:cNvSpPr>
                <a:spLocks noChangeShapeType="1"/>
              </p:cNvSpPr>
              <p:nvPr/>
            </p:nvSpPr>
            <p:spPr bwMode="auto">
              <a:xfrm flipV="1">
                <a:off x="2967" y="2410"/>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8"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9" name="Line 47"/>
              <p:cNvSpPr>
                <a:spLocks noChangeShapeType="1"/>
              </p:cNvSpPr>
              <p:nvPr/>
            </p:nvSpPr>
            <p:spPr bwMode="auto">
              <a:xfrm flipH="1" flipV="1">
                <a:off x="5157" y="2411"/>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0"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1"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5442"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5444" name="Text Box 52"/>
              <p:cNvSpPr txBox="1">
                <a:spLocks noChangeArrowheads="1"/>
              </p:cNvSpPr>
              <p:nvPr/>
            </p:nvSpPr>
            <p:spPr bwMode="auto">
              <a:xfrm>
                <a:off x="4944"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5445"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5446"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5451" name="Text Box 59"/>
              <p:cNvSpPr txBox="1">
                <a:spLocks noChangeArrowheads="1"/>
              </p:cNvSpPr>
              <p:nvPr/>
            </p:nvSpPr>
            <p:spPr bwMode="auto">
              <a:xfrm>
                <a:off x="3264"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5452" name="Text Box 60"/>
              <p:cNvSpPr txBox="1">
                <a:spLocks noChangeArrowheads="1"/>
              </p:cNvSpPr>
              <p:nvPr/>
            </p:nvSpPr>
            <p:spPr bwMode="auto">
              <a:xfrm>
                <a:off x="2736" y="240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5454" name="Text Box 62"/>
              <p:cNvSpPr txBox="1">
                <a:spLocks noChangeArrowheads="1"/>
              </p:cNvSpPr>
              <p:nvPr/>
            </p:nvSpPr>
            <p:spPr bwMode="auto">
              <a:xfrm>
                <a:off x="5280" y="2448"/>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5455"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5456"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5457"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5458"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5459"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0"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5461"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2"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3" name="Text Box 71"/>
              <p:cNvSpPr txBox="1">
                <a:spLocks noChangeArrowheads="1"/>
              </p:cNvSpPr>
              <p:nvPr/>
            </p:nvSpPr>
            <p:spPr bwMode="auto">
              <a:xfrm>
                <a:off x="2832" y="3648"/>
                <a:ext cx="25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T’ = (B, 0, 0),              </a:t>
                </a:r>
                <a:r>
                  <a:rPr lang="en-US" dirty="0" err="1">
                    <a:solidFill>
                      <a:schemeClr val="bg2"/>
                    </a:solidFill>
                  </a:rPr>
                  <a:t>P’</a:t>
                </a:r>
                <a:r>
                  <a:rPr lang="en-US" baseline="-25000" dirty="0" err="1">
                    <a:solidFill>
                      <a:schemeClr val="bg2"/>
                    </a:solidFill>
                  </a:rPr>
                  <a:t>r</a:t>
                </a:r>
                <a:r>
                  <a:rPr lang="en-US" dirty="0">
                    <a:solidFill>
                      <a:schemeClr val="bg2"/>
                    </a:solidFill>
                  </a:rPr>
                  <a:t> = </a:t>
                </a:r>
                <a:r>
                  <a:rPr lang="en-US" dirty="0" err="1">
                    <a:solidFill>
                      <a:schemeClr val="bg2"/>
                    </a:solidFill>
                  </a:rPr>
                  <a:t>P’</a:t>
                </a:r>
                <a:r>
                  <a:rPr lang="en-US" baseline="-25000" dirty="0" err="1">
                    <a:solidFill>
                      <a:schemeClr val="bg2"/>
                    </a:solidFill>
                  </a:rPr>
                  <a:t>l</a:t>
                </a:r>
                <a:r>
                  <a:rPr lang="en-US" dirty="0">
                    <a:solidFill>
                      <a:schemeClr val="bg2"/>
                    </a:solidFill>
                  </a:rPr>
                  <a:t> – T’</a:t>
                </a:r>
              </a:p>
            </p:txBody>
          </p:sp>
          <p:sp>
            <p:nvSpPr>
              <p:cNvPr id="955464"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5"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6"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7" name="Line 75"/>
              <p:cNvSpPr>
                <a:spLocks noChangeShapeType="1"/>
              </p:cNvSpPr>
              <p:nvPr/>
            </p:nvSpPr>
            <p:spPr bwMode="auto">
              <a:xfrm flipV="1">
                <a:off x="3024" y="2400"/>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Purpose</a:t>
            </a:r>
          </a:p>
          <a:p>
            <a:pPr lvl="1">
              <a:lnSpc>
                <a:spcPct val="90000"/>
              </a:lnSpc>
            </a:pPr>
            <a:r>
              <a:rPr lang="en-US">
                <a:cs typeface="Times New Roman" charset="0"/>
              </a:rPr>
              <a:t>where to search correspondences</a:t>
            </a:r>
          </a:p>
          <a:p>
            <a:pPr lvl="1">
              <a:lnSpc>
                <a:spcPct val="90000"/>
              </a:lnSpc>
            </a:pPr>
            <a:endParaRPr lang="en-US">
              <a:cs typeface="Times New Roman" charset="0"/>
            </a:endParaRPr>
          </a:p>
          <a:p>
            <a:pPr>
              <a:lnSpc>
                <a:spcPct val="90000"/>
              </a:lnSpc>
            </a:pPr>
            <a:r>
              <a:rPr lang="en-US">
                <a:cs typeface="Times New Roman" charset="0"/>
              </a:rPr>
              <a:t>Epipolar plane, epipolar lines, and epipoles</a:t>
            </a:r>
            <a:r>
              <a:rPr lang="en-US"/>
              <a:t> </a:t>
            </a:r>
          </a:p>
          <a:p>
            <a:pPr lvl="1">
              <a:lnSpc>
                <a:spcPct val="90000"/>
              </a:lnSpc>
            </a:pPr>
            <a:r>
              <a:rPr lang="en-US">
                <a:cs typeface="Times New Roman" charset="0"/>
              </a:rPr>
              <a:t>known intrinsic (f) and extrinsic  (R, T)</a:t>
            </a:r>
          </a:p>
          <a:p>
            <a:pPr lvl="2">
              <a:lnSpc>
                <a:spcPct val="90000"/>
              </a:lnSpc>
            </a:pPr>
            <a:r>
              <a:rPr lang="en-US">
                <a:cs typeface="Times New Roman" charset="0"/>
              </a:rPr>
              <a:t>co-planarity equation</a:t>
            </a:r>
            <a:r>
              <a:rPr lang="en-US"/>
              <a:t> </a:t>
            </a:r>
          </a:p>
          <a:p>
            <a:pPr lvl="1">
              <a:lnSpc>
                <a:spcPct val="90000"/>
              </a:lnSpc>
            </a:pPr>
            <a:r>
              <a:rPr lang="en-US">
                <a:cs typeface="Times New Roman" charset="0"/>
              </a:rPr>
              <a:t>known intrinsic but unknown extrinsic </a:t>
            </a:r>
          </a:p>
          <a:p>
            <a:pPr lvl="2">
              <a:lnSpc>
                <a:spcPct val="90000"/>
              </a:lnSpc>
            </a:pPr>
            <a:r>
              <a:rPr lang="en-US">
                <a:cs typeface="Times New Roman" charset="0"/>
              </a:rPr>
              <a:t>essential matrix</a:t>
            </a:r>
          </a:p>
          <a:p>
            <a:pPr lvl="1">
              <a:lnSpc>
                <a:spcPct val="90000"/>
              </a:lnSpc>
            </a:pPr>
            <a:r>
              <a:rPr lang="en-US">
                <a:cs typeface="Times New Roman" charset="0"/>
              </a:rPr>
              <a:t>unknown intrinsic and extrinsic </a:t>
            </a:r>
          </a:p>
          <a:p>
            <a:pPr lvl="2">
              <a:lnSpc>
                <a:spcPct val="90000"/>
              </a:lnSpc>
            </a:pPr>
            <a:r>
              <a:rPr lang="en-US">
                <a:cs typeface="Times New Roman" charset="0"/>
              </a:rPr>
              <a:t>fundamental matrix </a:t>
            </a:r>
          </a:p>
          <a:p>
            <a:pPr lvl="2">
              <a:lnSpc>
                <a:spcPct val="90000"/>
              </a:lnSpc>
            </a:pPr>
            <a:endParaRPr lang="en-US"/>
          </a:p>
          <a:p>
            <a:pPr>
              <a:lnSpc>
                <a:spcPct val="90000"/>
              </a:lnSpc>
            </a:pPr>
            <a:r>
              <a:rPr lang="en-US">
                <a:cs typeface="Times New Roman" charset="0"/>
              </a:rPr>
              <a:t>Rectification</a:t>
            </a:r>
          </a:p>
          <a:p>
            <a:pPr lvl="1">
              <a:lnSpc>
                <a:spcPct val="90000"/>
              </a:lnSpc>
            </a:pPr>
            <a:r>
              <a:rPr lang="en-US">
                <a:cs typeface="Times New Roman" charset="0"/>
              </a:rPr>
              <a:t>Generate stereo pair (by software) with parallel optical axis and thus horizontal epipolar lines</a:t>
            </a:r>
          </a:p>
        </p:txBody>
      </p:sp>
      <p:graphicFrame>
        <p:nvGraphicFramePr>
          <p:cNvPr id="975876" name="Object 4"/>
          <p:cNvGraphicFramePr>
            <a:graphicFrameLocks noChangeAspect="1"/>
          </p:cNvGraphicFramePr>
          <p:nvPr/>
        </p:nvGraphicFramePr>
        <p:xfrm>
          <a:off x="6172200" y="3429000"/>
          <a:ext cx="1533525" cy="539750"/>
        </p:xfrm>
        <a:graphic>
          <a:graphicData uri="http://schemas.openxmlformats.org/presentationml/2006/ole">
            <mc:AlternateContent xmlns:mc="http://schemas.openxmlformats.org/markup-compatibility/2006">
              <mc:Choice xmlns:v="urn:schemas-microsoft-com:vml" Requires="v">
                <p:oleObj name="Equation" r:id="rId3" imgW="761760" imgH="266400" progId="Equation.3">
                  <p:embed/>
                </p:oleObj>
              </mc:Choice>
              <mc:Fallback>
                <p:oleObj name="Equation" r:id="rId3" imgW="761760" imgH="2664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429000"/>
                        <a:ext cx="1533525" cy="539750"/>
                      </a:xfrm>
                      <a:prstGeom prst="rect">
                        <a:avLst/>
                      </a:prstGeom>
                      <a:solidFill>
                        <a:srgbClr val="FF99CC"/>
                      </a:solidFill>
                    </p:spPr>
                  </p:pic>
                </p:oleObj>
              </mc:Fallback>
            </mc:AlternateContent>
          </a:graphicData>
        </a:graphic>
      </p:graphicFrame>
      <p:graphicFrame>
        <p:nvGraphicFramePr>
          <p:cNvPr id="975877" name="Object 5"/>
          <p:cNvGraphicFramePr>
            <a:graphicFrameLocks noChangeAspect="1"/>
          </p:cNvGraphicFramePr>
          <p:nvPr/>
        </p:nvGraphicFramePr>
        <p:xfrm>
          <a:off x="5105400" y="4572000"/>
          <a:ext cx="1508125" cy="539750"/>
        </p:xfrm>
        <a:graphic>
          <a:graphicData uri="http://schemas.openxmlformats.org/presentationml/2006/ole">
            <mc:AlternateContent xmlns:mc="http://schemas.openxmlformats.org/markup-compatibility/2006">
              <mc:Choice xmlns:v="urn:schemas-microsoft-com:vml" Requires="v">
                <p:oleObj name="Equation" r:id="rId5" imgW="749160" imgH="266400" progId="Equation.3">
                  <p:embed/>
                </p:oleObj>
              </mc:Choice>
              <mc:Fallback>
                <p:oleObj name="Equation" r:id="rId5" imgW="749160" imgH="266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572000"/>
                        <a:ext cx="1508125" cy="539750"/>
                      </a:xfrm>
                      <a:prstGeom prst="rect">
                        <a:avLst/>
                      </a:prstGeom>
                      <a:solidFill>
                        <a:srgbClr val="FF99CC"/>
                      </a:solidFill>
                    </p:spPr>
                  </p:pic>
                </p:oleObj>
              </mc:Fallback>
            </mc:AlternateContent>
          </a:graphicData>
        </a:graphic>
      </p:graphicFrame>
      <p:graphicFrame>
        <p:nvGraphicFramePr>
          <p:cNvPr id="975878" name="Object 6"/>
          <p:cNvGraphicFramePr>
            <a:graphicFrameLocks noChangeAspect="1"/>
          </p:cNvGraphicFramePr>
          <p:nvPr/>
        </p:nvGraphicFramePr>
        <p:xfrm>
          <a:off x="7069138" y="1811338"/>
          <a:ext cx="1597025" cy="403225"/>
        </p:xfrm>
        <a:graphic>
          <a:graphicData uri="http://schemas.openxmlformats.org/presentationml/2006/ole">
            <mc:AlternateContent xmlns:mc="http://schemas.openxmlformats.org/markup-compatibility/2006">
              <mc:Choice xmlns:v="urn:schemas-microsoft-com:vml" Requires="v">
                <p:oleObj name="Equation" r:id="rId7" imgW="863280" imgH="215640" progId="Equation.3">
                  <p:embed/>
                </p:oleObj>
              </mc:Choice>
              <mc:Fallback>
                <p:oleObj name="Equation" r:id="rId7" imgW="863280" imgH="2156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9138" y="1811338"/>
                        <a:ext cx="1597025" cy="403225"/>
                      </a:xfrm>
                      <a:prstGeom prst="rect">
                        <a:avLst/>
                      </a:prstGeom>
                      <a:solidFill>
                        <a:srgbClr val="FF99CC"/>
                      </a:solidFill>
                    </p:spPr>
                  </p:pic>
                </p:oleObj>
              </mc:Fallback>
            </mc:AlternateContent>
          </a:graphicData>
        </a:graphic>
      </p:graphicFrame>
      <p:sp>
        <p:nvSpPr>
          <p:cNvPr id="975879" name="Line 7"/>
          <p:cNvSpPr>
            <a:spLocks noChangeShapeType="1"/>
          </p:cNvSpPr>
          <p:nvPr/>
        </p:nvSpPr>
        <p:spPr bwMode="auto">
          <a:xfrm flipH="1">
            <a:off x="7239000" y="2438400"/>
            <a:ext cx="533400" cy="762000"/>
          </a:xfrm>
          <a:prstGeom prst="line">
            <a:avLst/>
          </a:prstGeom>
          <a:noFill/>
          <a:ln w="25400">
            <a:solidFill>
              <a:schemeClr val="accent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accent1"/>
            </a:solidFill>
            <a:round/>
            <a:headEnd type="none" w="sm" len="sm"/>
            <a:tailEnd type="stealth" w="lg" len="lg"/>
          </a:ln>
          <a:effec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dirty="0"/>
              <a:t>Break – Next Class</a:t>
            </a:r>
          </a:p>
        </p:txBody>
      </p:sp>
      <p:sp>
        <p:nvSpPr>
          <p:cNvPr id="1025027" name="Rectangle 3"/>
          <p:cNvSpPr>
            <a:spLocks noGrp="1" noChangeArrowheads="1"/>
          </p:cNvSpPr>
          <p:nvPr>
            <p:ph type="body" idx="1"/>
          </p:nvPr>
        </p:nvSpPr>
        <p:spPr>
          <a:xfrm>
            <a:off x="647700" y="1295400"/>
            <a:ext cx="8039100" cy="5276850"/>
          </a:xfrm>
        </p:spPr>
        <p:txBody>
          <a:bodyPr/>
          <a:lstStyle/>
          <a:p>
            <a:r>
              <a:rPr lang="en-US" dirty="0">
                <a:solidFill>
                  <a:srgbClr val="800000"/>
                </a:solidFill>
              </a:rPr>
              <a:t>Required Items: Proposal, Presentation and Report </a:t>
            </a:r>
          </a:p>
          <a:p>
            <a:pPr lvl="1"/>
            <a:r>
              <a:rPr lang="en-US" sz="1800" dirty="0">
                <a:solidFill>
                  <a:srgbClr val="800000"/>
                </a:solidFill>
              </a:rPr>
              <a:t>Please send in your choice of projects and teaming  by  11/21. </a:t>
            </a:r>
          </a:p>
          <a:p>
            <a:pPr lvl="2"/>
            <a:r>
              <a:rPr lang="en-US" sz="1600" dirty="0">
                <a:solidFill>
                  <a:srgbClr val="800000"/>
                </a:solidFill>
              </a:rPr>
              <a:t>A title, team members, a few sentences of what you will do</a:t>
            </a:r>
          </a:p>
          <a:p>
            <a:pPr lvl="1"/>
            <a:r>
              <a:rPr lang="en-US" sz="1800" dirty="0">
                <a:solidFill>
                  <a:srgbClr val="800000"/>
                </a:solidFill>
              </a:rPr>
              <a:t>Presentation Day: Last day of the class for 17 students</a:t>
            </a:r>
          </a:p>
          <a:p>
            <a:pPr lvl="2"/>
            <a:r>
              <a:rPr lang="en-US" sz="1600" dirty="0">
                <a:solidFill>
                  <a:srgbClr val="800000"/>
                </a:solidFill>
              </a:rPr>
              <a:t>One project per team (1 -2 students)</a:t>
            </a:r>
          </a:p>
          <a:p>
            <a:pPr lvl="2"/>
            <a:r>
              <a:rPr lang="en-US" sz="1600" dirty="0">
                <a:solidFill>
                  <a:srgbClr val="800000"/>
                </a:solidFill>
              </a:rPr>
              <a:t>8 min (5+3) presentation for 1 student, 15 minutes (10+5) for a 2-student team</a:t>
            </a:r>
          </a:p>
          <a:p>
            <a:pPr lvl="1"/>
            <a:r>
              <a:rPr lang="en-US" sz="1800" dirty="0">
                <a:solidFill>
                  <a:srgbClr val="800000"/>
                </a:solidFill>
              </a:rPr>
              <a:t>A writing report due on 12/17 (Sunday).</a:t>
            </a:r>
          </a:p>
          <a:p>
            <a:pPr lvl="1"/>
            <a:endParaRPr lang="en-US" sz="1800" dirty="0">
              <a:solidFill>
                <a:srgbClr val="800000"/>
              </a:solidFill>
            </a:endParaRPr>
          </a:p>
          <a:p>
            <a:r>
              <a:rPr lang="en-US" dirty="0">
                <a:solidFill>
                  <a:srgbClr val="800000"/>
                </a:solidFill>
              </a:rPr>
              <a:t>Project Presentation and Report Requirement</a:t>
            </a:r>
          </a:p>
          <a:p>
            <a:pPr lvl="1"/>
            <a:r>
              <a:rPr lang="en-US" sz="1800" dirty="0">
                <a:solidFill>
                  <a:srgbClr val="800000"/>
                </a:solidFill>
              </a:rPr>
              <a:t>Problem statement: why and what</a:t>
            </a:r>
          </a:p>
          <a:p>
            <a:pPr lvl="1"/>
            <a:r>
              <a:rPr lang="en-US" sz="1800" dirty="0">
                <a:solidFill>
                  <a:srgbClr val="800000"/>
                </a:solidFill>
              </a:rPr>
              <a:t>Related work: what have been down</a:t>
            </a:r>
          </a:p>
          <a:p>
            <a:pPr lvl="1"/>
            <a:r>
              <a:rPr lang="en-US" sz="1800" dirty="0">
                <a:solidFill>
                  <a:srgbClr val="800000"/>
                </a:solidFill>
              </a:rPr>
              <a:t>Proposed Approach</a:t>
            </a:r>
          </a:p>
          <a:p>
            <a:pPr lvl="1"/>
            <a:r>
              <a:rPr lang="en-US" sz="1800" dirty="0">
                <a:solidFill>
                  <a:srgbClr val="800000"/>
                </a:solidFill>
              </a:rPr>
              <a:t>Results and Analysis</a:t>
            </a:r>
          </a:p>
          <a:p>
            <a:pPr lvl="1"/>
            <a:r>
              <a:rPr lang="en-US" sz="1800" dirty="0">
                <a:solidFill>
                  <a:srgbClr val="800000"/>
                </a:solidFill>
              </a:rPr>
              <a:t>Conclusions and Discussions</a:t>
            </a:r>
            <a:endParaRPr lang="en-US" sz="1800" dirty="0"/>
          </a:p>
        </p:txBody>
      </p:sp>
    </p:spTree>
    <p:extLst>
      <p:ext uri="{BB962C8B-B14F-4D97-AF65-F5344CB8AC3E}">
        <p14:creationId xmlns:p14="http://schemas.microsoft.com/office/powerpoint/2010/main" val="268249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dirty="0"/>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dirty="0">
                <a:cs typeface="Times New Roman" charset="0"/>
              </a:rPr>
              <a:t>Three Questions</a:t>
            </a:r>
          </a:p>
          <a:p>
            <a:pPr lvl="1">
              <a:lnSpc>
                <a:spcPct val="90000"/>
              </a:lnSpc>
            </a:pPr>
            <a:r>
              <a:rPr lang="en-US" sz="1800" dirty="0">
                <a:cs typeface="Times New Roman" charset="0"/>
              </a:rPr>
              <a:t>What to match? </a:t>
            </a:r>
          </a:p>
          <a:p>
            <a:pPr lvl="2">
              <a:lnSpc>
                <a:spcPct val="90000"/>
              </a:lnSpc>
            </a:pPr>
            <a:r>
              <a:rPr lang="en-US" sz="1600" dirty="0">
                <a:cs typeface="Times New Roman" charset="0"/>
              </a:rPr>
              <a:t>Features: point, line, area, structure?</a:t>
            </a:r>
          </a:p>
          <a:p>
            <a:pPr lvl="1">
              <a:lnSpc>
                <a:spcPct val="90000"/>
              </a:lnSpc>
            </a:pPr>
            <a:r>
              <a:rPr lang="en-US" sz="1800" dirty="0">
                <a:cs typeface="Times New Roman" charset="0"/>
              </a:rPr>
              <a:t>Where to search correspondence?</a:t>
            </a:r>
          </a:p>
          <a:p>
            <a:pPr lvl="2">
              <a:lnSpc>
                <a:spcPct val="90000"/>
              </a:lnSpc>
            </a:pPr>
            <a:r>
              <a:rPr lang="en-US" sz="1600" dirty="0">
                <a:cs typeface="Times New Roman" charset="0"/>
              </a:rPr>
              <a:t>Epipolar line?</a:t>
            </a:r>
          </a:p>
          <a:p>
            <a:pPr lvl="1">
              <a:lnSpc>
                <a:spcPct val="90000"/>
              </a:lnSpc>
            </a:pPr>
            <a:r>
              <a:rPr lang="en-US" sz="1800" dirty="0">
                <a:cs typeface="Times New Roman" charset="0"/>
              </a:rPr>
              <a:t>How to measure similarity?</a:t>
            </a:r>
          </a:p>
          <a:p>
            <a:pPr lvl="2">
              <a:lnSpc>
                <a:spcPct val="90000"/>
              </a:lnSpc>
            </a:pPr>
            <a:r>
              <a:rPr lang="en-US" sz="1600" dirty="0">
                <a:cs typeface="Times New Roman" charset="0"/>
              </a:rPr>
              <a:t>Depends on features</a:t>
            </a:r>
          </a:p>
          <a:p>
            <a:pPr>
              <a:lnSpc>
                <a:spcPct val="90000"/>
              </a:lnSpc>
            </a:pPr>
            <a:r>
              <a:rPr lang="en-US" sz="1800" dirty="0">
                <a:cs typeface="Times New Roman" charset="0"/>
              </a:rPr>
              <a:t>Approaches</a:t>
            </a:r>
            <a:endParaRPr lang="en-US" sz="1800" dirty="0"/>
          </a:p>
          <a:p>
            <a:pPr lvl="1">
              <a:lnSpc>
                <a:spcPct val="90000"/>
              </a:lnSpc>
            </a:pPr>
            <a:r>
              <a:rPr lang="en-US" sz="1500" dirty="0"/>
              <a:t>Correlation-based approach</a:t>
            </a:r>
          </a:p>
          <a:p>
            <a:pPr lvl="1">
              <a:lnSpc>
                <a:spcPct val="90000"/>
              </a:lnSpc>
            </a:pPr>
            <a:r>
              <a:rPr lang="en-US" sz="1500" dirty="0"/>
              <a:t>Feature-based approach </a:t>
            </a:r>
            <a:endParaRPr lang="en-US" sz="1800" dirty="0"/>
          </a:p>
          <a:p>
            <a:pPr>
              <a:lnSpc>
                <a:spcPct val="90000"/>
              </a:lnSpc>
            </a:pPr>
            <a:r>
              <a:rPr lang="en-US" sz="1800" dirty="0">
                <a:cs typeface="Times New Roman" charset="0"/>
              </a:rPr>
              <a:t>Advanced Topics</a:t>
            </a:r>
          </a:p>
          <a:p>
            <a:pPr lvl="1">
              <a:lnSpc>
                <a:spcPct val="90000"/>
              </a:lnSpc>
            </a:pPr>
            <a:r>
              <a:rPr lang="en-US" sz="1800" dirty="0">
                <a:cs typeface="Times New Roman" charset="0"/>
              </a:rPr>
              <a:t>Image filtering to handle illumination changes</a:t>
            </a:r>
          </a:p>
          <a:p>
            <a:pPr lvl="1">
              <a:lnSpc>
                <a:spcPct val="90000"/>
              </a:lnSpc>
            </a:pPr>
            <a:r>
              <a:rPr lang="en-US" sz="1800" dirty="0">
                <a:cs typeface="Times New Roman" charset="0"/>
              </a:rPr>
              <a:t>Adaptive windows to deal with multiple disparities</a:t>
            </a:r>
          </a:p>
          <a:p>
            <a:pPr lvl="1">
              <a:lnSpc>
                <a:spcPct val="90000"/>
              </a:lnSpc>
            </a:pPr>
            <a:r>
              <a:rPr lang="en-US" sz="1800" dirty="0">
                <a:cs typeface="Times New Roman" charset="0"/>
              </a:rPr>
              <a:t>Local warping to account for perspective distortion</a:t>
            </a:r>
          </a:p>
          <a:p>
            <a:pPr lvl="1">
              <a:lnSpc>
                <a:spcPct val="90000"/>
              </a:lnSpc>
            </a:pPr>
            <a:r>
              <a:rPr lang="en-US" sz="1800" dirty="0">
                <a:cs typeface="Times New Roman" charset="0"/>
              </a:rPr>
              <a:t>Sub-pixel matching to improve accuracy</a:t>
            </a:r>
          </a:p>
          <a:p>
            <a:pPr lvl="1">
              <a:lnSpc>
                <a:spcPct val="90000"/>
              </a:lnSpc>
            </a:pPr>
            <a:r>
              <a:rPr lang="en-US" sz="1800" dirty="0">
                <a:cs typeface="Times New Roman" charset="0"/>
              </a:rPr>
              <a:t>Self-consistency to reduce false matches</a:t>
            </a:r>
          </a:p>
          <a:p>
            <a:pPr lvl="1">
              <a:lnSpc>
                <a:spcPct val="90000"/>
              </a:lnSpc>
            </a:pPr>
            <a:r>
              <a:rPr lang="en-US" sz="1800" dirty="0">
                <a:cs typeface="Times New Roman" charset="0"/>
              </a:rPr>
              <a:t>Multi-baseline stereo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For Each point (x</a:t>
            </a:r>
            <a:r>
              <a:rPr lang="en-US" sz="2000" baseline="-25000" dirty="0">
                <a:cs typeface="Times New Roman" charset="0"/>
              </a:rPr>
              <a:t>l</a:t>
            </a:r>
            <a:r>
              <a:rPr lang="en-US" sz="2000" dirty="0">
                <a:cs typeface="Times New Roman" charset="0"/>
              </a:rPr>
              <a:t>, </a:t>
            </a:r>
            <a:r>
              <a:rPr lang="en-US" sz="2000" dirty="0" err="1">
                <a:cs typeface="Times New Roman" charset="0"/>
              </a:rPr>
              <a:t>y</a:t>
            </a:r>
            <a:r>
              <a:rPr lang="en-US" sz="2000" baseline="-25000" dirty="0" err="1">
                <a:cs typeface="Times New Roman" charset="0"/>
              </a:rPr>
              <a:t>l</a:t>
            </a:r>
            <a:r>
              <a:rPr lang="en-US" sz="2000" dirty="0">
                <a:cs typeface="Times New Roman" charset="0"/>
              </a:rPr>
              <a:t>) in the left image, define a window centered at the point</a:t>
            </a:r>
          </a:p>
        </p:txBody>
      </p:sp>
      <p:grpSp>
        <p:nvGrpSpPr>
          <p:cNvPr id="12" name="Group 11"/>
          <p:cNvGrpSpPr/>
          <p:nvPr/>
        </p:nvGrpSpPr>
        <p:grpSpPr>
          <a:xfrm>
            <a:off x="1279525" y="1219200"/>
            <a:ext cx="6583363" cy="4403725"/>
            <a:chOff x="1279525" y="1219200"/>
            <a:chExt cx="6583363" cy="4403725"/>
          </a:xfrm>
        </p:grpSpPr>
        <p:pic>
          <p:nvPicPr>
            <p:cNvPr id="979972"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(x</a:t>
                  </a:r>
                  <a:r>
                    <a:rPr lang="en-US" baseline="-25000" dirty="0">
                      <a:solidFill>
                        <a:srgbClr val="D82204"/>
                      </a:solidFill>
                    </a:rPr>
                    <a:t>l</a:t>
                  </a:r>
                  <a:r>
                    <a:rPr lang="en-US" dirty="0">
                      <a:solidFill>
                        <a:srgbClr val="D82204"/>
                      </a:solidFill>
                    </a:rPr>
                    <a:t>, </a:t>
                  </a:r>
                  <a:r>
                    <a:rPr lang="en-US" dirty="0" err="1">
                      <a:solidFill>
                        <a:srgbClr val="D82204"/>
                      </a:solidFill>
                    </a:rPr>
                    <a:t>y</a:t>
                  </a:r>
                  <a:r>
                    <a:rPr lang="en-US" baseline="-25000" dirty="0" err="1">
                      <a:solidFill>
                        <a:srgbClr val="D82204"/>
                      </a:solidFill>
                    </a:rPr>
                    <a:t>l</a:t>
                  </a:r>
                  <a:r>
                    <a:rPr lang="en-US" dirty="0">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cstate="print"/>
          <a:srcRect/>
          <a:stretch>
            <a:fillRect/>
          </a:stretch>
        </p:blipFill>
        <p:spPr bwMode="auto">
          <a:xfrm>
            <a:off x="1295400" y="1295400"/>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dirty="0">
                <a:cs typeface="Times New Roman" charset="0"/>
              </a:rPr>
              <a:t>…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correlation is maximum</a:t>
            </a:r>
          </a:p>
        </p:txBody>
      </p:sp>
      <p:grpSp>
        <p:nvGrpSpPr>
          <p:cNvPr id="19" name="Group 18"/>
          <p:cNvGrpSpPr/>
          <p:nvPr/>
        </p:nvGrpSpPr>
        <p:grpSpPr>
          <a:xfrm>
            <a:off x="1279525" y="1219200"/>
            <a:ext cx="7302500" cy="4403725"/>
            <a:chOff x="1279525" y="1219200"/>
            <a:chExt cx="7302500" cy="4403725"/>
          </a:xfrm>
        </p:grpSpPr>
        <p:pic>
          <p:nvPicPr>
            <p:cNvPr id="984068"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d</a:t>
              </a: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cstate="print"/>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dirty="0">
                <a:cs typeface="Times New Roman" charset="0"/>
              </a:rPr>
              <a:t>Elements to be matched</a:t>
            </a:r>
          </a:p>
          <a:p>
            <a:pPr lvl="1">
              <a:lnSpc>
                <a:spcPct val="90000"/>
              </a:lnSpc>
            </a:pPr>
            <a:r>
              <a:rPr lang="en-US" dirty="0">
                <a:cs typeface="Times New Roman" charset="0"/>
              </a:rPr>
              <a:t>Image window of fixed size centered at each pixel in the left image</a:t>
            </a:r>
          </a:p>
          <a:p>
            <a:pPr>
              <a:lnSpc>
                <a:spcPct val="90000"/>
              </a:lnSpc>
            </a:pPr>
            <a:r>
              <a:rPr lang="en-US" dirty="0">
                <a:cs typeface="Times New Roman" charset="0"/>
              </a:rPr>
              <a:t>Similarity criterion </a:t>
            </a:r>
          </a:p>
          <a:p>
            <a:pPr lvl="1">
              <a:lnSpc>
                <a:spcPct val="90000"/>
              </a:lnSpc>
            </a:pPr>
            <a:r>
              <a:rPr lang="en-US" dirty="0"/>
              <a:t>A measure of similarity between windows in the two images</a:t>
            </a:r>
          </a:p>
          <a:p>
            <a:pPr lvl="1">
              <a:lnSpc>
                <a:spcPct val="90000"/>
              </a:lnSpc>
            </a:pPr>
            <a:r>
              <a:rPr lang="en-US" dirty="0"/>
              <a:t>The corresponding element is given by window that maximizes the similarity criterion within a search region</a:t>
            </a:r>
          </a:p>
          <a:p>
            <a:pPr>
              <a:lnSpc>
                <a:spcPct val="90000"/>
              </a:lnSpc>
            </a:pPr>
            <a:r>
              <a:rPr lang="en-US" dirty="0">
                <a:cs typeface="Times New Roman" charset="0"/>
              </a:rPr>
              <a:t>Search regions</a:t>
            </a:r>
          </a:p>
          <a:p>
            <a:pPr lvl="1">
              <a:lnSpc>
                <a:spcPct val="90000"/>
              </a:lnSpc>
            </a:pPr>
            <a:r>
              <a:rPr lang="en-US" dirty="0">
                <a:cs typeface="Times New Roman" charset="0"/>
              </a:rPr>
              <a:t>Theoretically, search region can be reduced to a 1-D segment, along the epipolar line, and within the disparity range.</a:t>
            </a:r>
          </a:p>
          <a:p>
            <a:pPr lvl="1">
              <a:lnSpc>
                <a:spcPct val="90000"/>
              </a:lnSpc>
            </a:pPr>
            <a:r>
              <a:rPr lang="en-US" dirty="0">
                <a:cs typeface="Times New Roman" charset="0"/>
              </a:rPr>
              <a:t>In practice, search a slightly larger region due to errors in calibration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Equations</a:t>
            </a:r>
          </a:p>
          <a:p>
            <a:endParaRPr lang="en-US" dirty="0">
              <a:cs typeface="Times New Roman" charset="0"/>
            </a:endParaRPr>
          </a:p>
          <a:p>
            <a:endParaRPr lang="en-US" dirty="0">
              <a:cs typeface="Times New Roman" charset="0"/>
            </a:endParaRPr>
          </a:p>
          <a:p>
            <a:r>
              <a:rPr lang="en-US" dirty="0">
                <a:cs typeface="Times New Roman" charset="0"/>
              </a:rPr>
              <a:t>disparity</a:t>
            </a:r>
          </a:p>
          <a:p>
            <a:endParaRPr lang="en-US" dirty="0">
              <a:cs typeface="Times New Roman" charset="0"/>
            </a:endParaRPr>
          </a:p>
          <a:p>
            <a:r>
              <a:rPr lang="en-US" dirty="0">
                <a:cs typeface="Times New Roman" charset="0"/>
              </a:rPr>
              <a:t>Similarity criterion </a:t>
            </a:r>
          </a:p>
          <a:p>
            <a:pPr lvl="1"/>
            <a:r>
              <a:rPr lang="en-US" dirty="0"/>
              <a:t>Cross-Correlation</a:t>
            </a:r>
          </a:p>
          <a:p>
            <a:pPr lvl="1"/>
            <a:endParaRPr lang="en-US" dirty="0"/>
          </a:p>
          <a:p>
            <a:pPr lvl="1"/>
            <a:r>
              <a:rPr lang="en-US" dirty="0"/>
              <a:t>Sum of Square Difference (SSD) </a:t>
            </a:r>
          </a:p>
          <a:p>
            <a:pPr lvl="1"/>
            <a:endParaRPr lang="en-US" dirty="0"/>
          </a:p>
          <a:p>
            <a:pPr lvl="1"/>
            <a:r>
              <a:rPr lang="en-US" dirty="0"/>
              <a:t>Sum of Absolute Difference(SAD)</a:t>
            </a:r>
          </a:p>
        </p:txBody>
      </p:sp>
      <p:graphicFrame>
        <p:nvGraphicFramePr>
          <p:cNvPr id="988164" name="Object 4"/>
          <p:cNvGraphicFramePr>
            <a:graphicFrameLocks noChangeAspect="1"/>
          </p:cNvGraphicFramePr>
          <p:nvPr/>
        </p:nvGraphicFramePr>
        <p:xfrm>
          <a:off x="1465263" y="1698625"/>
          <a:ext cx="6719887" cy="768350"/>
        </p:xfrm>
        <a:graphic>
          <a:graphicData uri="http://schemas.openxmlformats.org/presentationml/2006/ole">
            <mc:AlternateContent xmlns:mc="http://schemas.openxmlformats.org/markup-compatibility/2006">
              <mc:Choice xmlns:v="urn:schemas-microsoft-com:vml" Requires="v">
                <p:oleObj name="Equation" r:id="rId3" imgW="3797280" imgH="431640" progId="Equation.3">
                  <p:embed/>
                </p:oleObj>
              </mc:Choice>
              <mc:Fallback>
                <p:oleObj name="Equation" r:id="rId3" imgW="379728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263" y="1698625"/>
                        <a:ext cx="6719887" cy="768350"/>
                      </a:xfrm>
                      <a:prstGeom prst="rect">
                        <a:avLst/>
                      </a:prstGeom>
                      <a:solidFill>
                        <a:srgbClr val="FF99CC"/>
                      </a:solidFill>
                    </p:spPr>
                  </p:pic>
                </p:oleObj>
              </mc:Fallback>
            </mc:AlternateContent>
          </a:graphicData>
        </a:graphic>
      </p:graphicFrame>
      <p:graphicFrame>
        <p:nvGraphicFramePr>
          <p:cNvPr id="988165" name="Object 5"/>
          <p:cNvGraphicFramePr>
            <a:graphicFrameLocks noChangeAspect="1"/>
          </p:cNvGraphicFramePr>
          <p:nvPr/>
        </p:nvGraphicFramePr>
        <p:xfrm>
          <a:off x="2797175" y="2705100"/>
          <a:ext cx="3968750" cy="601663"/>
        </p:xfrm>
        <a:graphic>
          <a:graphicData uri="http://schemas.openxmlformats.org/presentationml/2006/ole">
            <mc:AlternateContent xmlns:mc="http://schemas.openxmlformats.org/markup-compatibility/2006">
              <mc:Choice xmlns:v="urn:schemas-microsoft-com:vml" Requires="v">
                <p:oleObj name="Equation" r:id="rId5" imgW="1930320" imgH="291960" progId="Equation.3">
                  <p:embed/>
                </p:oleObj>
              </mc:Choice>
              <mc:Fallback>
                <p:oleObj name="Equation" r:id="rId5" imgW="1930320" imgH="2919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175" y="2705100"/>
                        <a:ext cx="3968750" cy="601663"/>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mc:AlternateContent xmlns:mc="http://schemas.openxmlformats.org/markup-compatibility/2006">
              <mc:Choice xmlns:v="urn:schemas-microsoft-com:vml" Requires="v">
                <p:oleObj name="Equation" r:id="rId7" imgW="774360" imgH="203040" progId="Equation.3">
                  <p:embed/>
                </p:oleObj>
              </mc:Choice>
              <mc:Fallback>
                <p:oleObj name="Equation" r:id="rId7" imgW="774360" imgH="2030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886200"/>
                        <a:ext cx="1592263" cy="417513"/>
                      </a:xfrm>
                      <a:prstGeom prst="rect">
                        <a:avLst/>
                      </a:prstGeom>
                      <a:solidFill>
                        <a:srgbClr val="FFCC99"/>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7" name="Object 7"/>
          <p:cNvGraphicFramePr>
            <a:graphicFrameLocks noChangeAspect="1"/>
          </p:cNvGraphicFramePr>
          <p:nvPr/>
        </p:nvGraphicFramePr>
        <p:xfrm>
          <a:off x="5638800" y="4572000"/>
          <a:ext cx="2427288" cy="547688"/>
        </p:xfrm>
        <a:graphic>
          <a:graphicData uri="http://schemas.openxmlformats.org/presentationml/2006/ole">
            <mc:AlternateContent xmlns:mc="http://schemas.openxmlformats.org/markup-compatibility/2006">
              <mc:Choice xmlns:v="urn:schemas-microsoft-com:vml" Requires="v">
                <p:oleObj name="Equation" r:id="rId9" imgW="1180800" imgH="266400" progId="Equation.3">
                  <p:embed/>
                </p:oleObj>
              </mc:Choice>
              <mc:Fallback>
                <p:oleObj name="Equation" r:id="rId9" imgW="1180800" imgH="266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572000"/>
                        <a:ext cx="2427288" cy="547688"/>
                      </a:xfrm>
                      <a:prstGeom prst="rect">
                        <a:avLst/>
                      </a:prstGeom>
                      <a:solidFill>
                        <a:srgbClr val="FFCC99"/>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mc:AlternateContent xmlns:mc="http://schemas.openxmlformats.org/markup-compatibility/2006">
              <mc:Choice xmlns:v="urn:schemas-microsoft-com:vml" Requires="v">
                <p:oleObj name="Equation" r:id="rId11" imgW="1143000" imgH="203040" progId="Equation.3">
                  <p:embed/>
                </p:oleObj>
              </mc:Choice>
              <mc:Fallback>
                <p:oleObj name="Equation" r:id="rId11" imgW="1143000" imgH="2030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10200"/>
                        <a:ext cx="2347913" cy="417513"/>
                      </a:xfrm>
                      <a:prstGeom prst="rect">
                        <a:avLst/>
                      </a:prstGeom>
                      <a:solidFill>
                        <a:srgbClr val="FFCC99"/>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Easy to implement</a:t>
            </a:r>
          </a:p>
          <a:p>
            <a:pPr lvl="1"/>
            <a:r>
              <a:rPr lang="en-US" dirty="0">
                <a:cs typeface="Times New Roman" charset="0"/>
              </a:rPr>
              <a:t>Produces dense disparity map</a:t>
            </a:r>
          </a:p>
          <a:p>
            <a:pPr lvl="1"/>
            <a:r>
              <a:rPr lang="en-US" dirty="0">
                <a:cs typeface="Times New Roman" charset="0"/>
              </a:rPr>
              <a:t>Maybe slow</a:t>
            </a:r>
          </a:p>
          <a:p>
            <a:r>
              <a:rPr lang="en-US" dirty="0">
                <a:cs typeface="Times New Roman" charset="0"/>
              </a:rPr>
              <a:t>CONS</a:t>
            </a:r>
          </a:p>
          <a:p>
            <a:pPr lvl="1"/>
            <a:r>
              <a:rPr lang="en-US" dirty="0">
                <a:cs typeface="Times New Roman" charset="0"/>
              </a:rPr>
              <a:t>Needs textured images to work well </a:t>
            </a:r>
          </a:p>
          <a:p>
            <a:pPr lvl="1"/>
            <a:r>
              <a:rPr lang="en-US" dirty="0">
                <a:cs typeface="Times New Roman" charset="0"/>
              </a:rPr>
              <a:t>Inadequate for matching image pairs from very different viewpoints due to illumination changes</a:t>
            </a:r>
          </a:p>
          <a:p>
            <a:pPr lvl="1"/>
            <a:r>
              <a:rPr lang="en-US" dirty="0">
                <a:cs typeface="Times New Roman" charset="0"/>
              </a:rPr>
              <a:t>Window may cover points with quite different disparities</a:t>
            </a:r>
          </a:p>
          <a:p>
            <a:pPr lvl="1"/>
            <a:r>
              <a:rPr lang="en-US" dirty="0">
                <a:cs typeface="Times New Roman" charset="0"/>
              </a:rPr>
              <a:t>Inaccurate disparities on the occluding boundaries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dirty="0">
                <a:cs typeface="Times New Roman" charset="0"/>
              </a:rPr>
              <a:t>A Stereo Pair of UMass Campus – texture, boundaries and occlusion</a:t>
            </a:r>
          </a:p>
        </p:txBody>
      </p:sp>
      <p:grpSp>
        <p:nvGrpSpPr>
          <p:cNvPr id="10" name="Group 9"/>
          <p:cNvGrpSpPr/>
          <p:nvPr/>
        </p:nvGrpSpPr>
        <p:grpSpPr>
          <a:xfrm>
            <a:off x="990600" y="1600200"/>
            <a:ext cx="7315200" cy="5105400"/>
            <a:chOff x="990600" y="1600200"/>
            <a:chExt cx="7315200" cy="5105400"/>
          </a:xfrm>
        </p:grpSpPr>
        <p:pic>
          <p:nvPicPr>
            <p:cNvPr id="992258" name="Picture 2" descr="pic430"/>
            <p:cNvPicPr>
              <a:picLocks noChangeAspect="1" noChangeArrowheads="1"/>
            </p:cNvPicPr>
            <p:nvPr/>
          </p:nvPicPr>
          <p:blipFill>
            <a:blip r:embed="rId3" cstate="print"/>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cstate="print"/>
            <a:srcRect/>
            <a:stretch>
              <a:fillRect/>
            </a:stretch>
          </p:blipFill>
          <p:spPr bwMode="auto">
            <a:xfrm>
              <a:off x="990600" y="1676400"/>
              <a:ext cx="3352800" cy="5029200"/>
            </a:xfrm>
            <a:prstGeom prst="rect">
              <a:avLst/>
            </a:prstGeom>
            <a:noFill/>
          </p:spPr>
        </p:pic>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dirty="0"/>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Features</a:t>
            </a:r>
          </a:p>
          <a:p>
            <a:pPr lvl="1"/>
            <a:r>
              <a:rPr lang="en-US" dirty="0">
                <a:cs typeface="Times New Roman" charset="0"/>
              </a:rPr>
              <a:t>Edge points</a:t>
            </a:r>
          </a:p>
          <a:p>
            <a:pPr lvl="1"/>
            <a:r>
              <a:rPr lang="en-US" dirty="0">
                <a:cs typeface="Times New Roman" charset="0"/>
              </a:rPr>
              <a:t>Lines (length, orientation, average contrast)</a:t>
            </a:r>
          </a:p>
          <a:p>
            <a:pPr lvl="1"/>
            <a:r>
              <a:rPr lang="en-US" dirty="0">
                <a:cs typeface="Times New Roman" charset="0"/>
              </a:rPr>
              <a:t>Corners</a:t>
            </a:r>
          </a:p>
          <a:p>
            <a:pPr lvl="1"/>
            <a:endParaRPr lang="en-US" dirty="0">
              <a:cs typeface="Times New Roman" charset="0"/>
            </a:endParaRPr>
          </a:p>
          <a:p>
            <a:r>
              <a:rPr lang="en-US" dirty="0">
                <a:cs typeface="Times New Roman" charset="0"/>
              </a:rPr>
              <a:t>Matching algorithm</a:t>
            </a:r>
          </a:p>
          <a:p>
            <a:pPr lvl="1"/>
            <a:r>
              <a:rPr lang="en-US" dirty="0">
                <a:cs typeface="Times New Roman" charset="0"/>
              </a:rPr>
              <a:t>Extract features in the stereo pair</a:t>
            </a:r>
          </a:p>
          <a:p>
            <a:pPr lvl="1"/>
            <a:r>
              <a:rPr lang="en-US" dirty="0">
                <a:cs typeface="Times New Roman" charset="0"/>
              </a:rPr>
              <a:t>Define similarity measure</a:t>
            </a:r>
          </a:p>
          <a:p>
            <a:pPr lvl="1"/>
            <a:r>
              <a:rPr lang="en-US" dirty="0">
                <a:cs typeface="Times New Roman" charset="0"/>
              </a:rPr>
              <a:t>Search correspondences using similarity measure and the epipolar geometry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dirty="0">
                <a:cs typeface="Times New Roman" charset="0"/>
              </a:rPr>
              <a:t>For each feature in the left image…</a:t>
            </a:r>
          </a:p>
        </p:txBody>
      </p:sp>
      <p:grpSp>
        <p:nvGrpSpPr>
          <p:cNvPr id="13" name="Group 12"/>
          <p:cNvGrpSpPr/>
          <p:nvPr/>
        </p:nvGrpSpPr>
        <p:grpSpPr>
          <a:xfrm>
            <a:off x="1279525" y="1219200"/>
            <a:ext cx="6583363" cy="4403725"/>
            <a:chOff x="1279525" y="1219200"/>
            <a:chExt cx="6583363" cy="4403725"/>
          </a:xfrm>
        </p:grpSpPr>
        <p:pic>
          <p:nvPicPr>
            <p:cNvPr id="996356" name="Picture 4" descr="c-000105"/>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dirty="0">
                <a:cs typeface="Times New Roman" charset="0"/>
              </a:rPr>
              <a:t>Search in the right image… the disparity (</a:t>
            </a:r>
            <a:r>
              <a:rPr lang="en-US" sz="2000" dirty="0" err="1">
                <a:cs typeface="Times New Roman" charset="0"/>
              </a:rPr>
              <a:t>dx</a:t>
            </a:r>
            <a:r>
              <a:rPr lang="en-US" sz="2000" dirty="0">
                <a:cs typeface="Times New Roman" charset="0"/>
              </a:rPr>
              <a:t>, </a:t>
            </a:r>
            <a:r>
              <a:rPr lang="en-US" sz="2000" dirty="0" err="1">
                <a:cs typeface="Times New Roman" charset="0"/>
              </a:rPr>
              <a:t>dy</a:t>
            </a:r>
            <a:r>
              <a:rPr lang="en-US" sz="2000" dirty="0">
                <a:cs typeface="Times New Roman" charset="0"/>
              </a:rPr>
              <a:t>) is the displacement when the similarity measure is maximum</a:t>
            </a:r>
          </a:p>
        </p:txBody>
      </p:sp>
      <p:grpSp>
        <p:nvGrpSpPr>
          <p:cNvPr id="13" name="Group 12"/>
          <p:cNvGrpSpPr/>
          <p:nvPr/>
        </p:nvGrpSpPr>
        <p:grpSpPr>
          <a:xfrm>
            <a:off x="1279525" y="1219200"/>
            <a:ext cx="6583363" cy="4403725"/>
            <a:chOff x="1279525" y="1219200"/>
            <a:chExt cx="6583363" cy="4403725"/>
          </a:xfrm>
        </p:grpSpPr>
        <p:pic>
          <p:nvPicPr>
            <p:cNvPr id="998404" name="Picture 4" descr="c-000104"/>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PROS</a:t>
            </a:r>
          </a:p>
          <a:p>
            <a:pPr lvl="1"/>
            <a:r>
              <a:rPr lang="en-US" dirty="0">
                <a:cs typeface="Times New Roman" charset="0"/>
              </a:rPr>
              <a:t>Relatively insensitive to illumination changes</a:t>
            </a:r>
          </a:p>
          <a:p>
            <a:pPr lvl="1"/>
            <a:r>
              <a:rPr lang="en-US" dirty="0">
                <a:cs typeface="Times New Roman" charset="0"/>
              </a:rPr>
              <a:t>Good for man-made scenes with strong lines but weak texture or textureless surfaces</a:t>
            </a:r>
          </a:p>
          <a:p>
            <a:pPr lvl="1"/>
            <a:r>
              <a:rPr lang="en-US" dirty="0">
                <a:cs typeface="Times New Roman" charset="0"/>
              </a:rPr>
              <a:t>Work well on the occluding boundaries (edges)</a:t>
            </a:r>
          </a:p>
          <a:p>
            <a:pPr lvl="1"/>
            <a:r>
              <a:rPr lang="en-US" dirty="0">
                <a:cs typeface="Times New Roman" charset="0"/>
              </a:rPr>
              <a:t>Could be faster than the correlation approach</a:t>
            </a:r>
          </a:p>
          <a:p>
            <a:pPr lvl="1"/>
            <a:endParaRPr lang="en-US" dirty="0">
              <a:cs typeface="Times New Roman" charset="0"/>
            </a:endParaRPr>
          </a:p>
          <a:p>
            <a:r>
              <a:rPr lang="en-US" dirty="0">
                <a:cs typeface="Times New Roman" charset="0"/>
              </a:rPr>
              <a:t>CONS</a:t>
            </a:r>
          </a:p>
          <a:p>
            <a:pPr lvl="1"/>
            <a:r>
              <a:rPr lang="en-US" dirty="0">
                <a:cs typeface="Times New Roman" charset="0"/>
              </a:rPr>
              <a:t>Only sparse depth map</a:t>
            </a:r>
          </a:p>
          <a:p>
            <a:pPr lvl="1"/>
            <a:r>
              <a:rPr lang="en-US" dirty="0">
                <a:cs typeface="Times New Roman" charset="0"/>
              </a:rPr>
              <a:t>Feature extraction may be tricky </a:t>
            </a:r>
          </a:p>
          <a:p>
            <a:pPr lvl="2"/>
            <a:r>
              <a:rPr lang="en-US" dirty="0">
                <a:cs typeface="Times New Roman" charset="0"/>
              </a:rPr>
              <a:t>Lines (Edges) might be partially extracted in one image</a:t>
            </a:r>
          </a:p>
          <a:p>
            <a:pPr lvl="2"/>
            <a:r>
              <a:rPr lang="en-US" dirty="0">
                <a:cs typeface="Times New Roman" charset="0"/>
              </a:rPr>
              <a:t>How to measure the similarity between two lines?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a:t>Break</a:t>
            </a:r>
          </a:p>
        </p:txBody>
      </p:sp>
      <p:sp>
        <p:nvSpPr>
          <p:cNvPr id="1025027" name="Rectangle 3"/>
          <p:cNvSpPr>
            <a:spLocks noGrp="1" noChangeArrowheads="1"/>
          </p:cNvSpPr>
          <p:nvPr>
            <p:ph type="body" idx="1"/>
          </p:nvPr>
        </p:nvSpPr>
        <p:spPr/>
        <p:txBody>
          <a:bodyPr/>
          <a:lstStyle/>
          <a:p>
            <a:r>
              <a:rPr lang="en-US" sz="2000" dirty="0"/>
              <a:t>Homework #4 online</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2499"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Mainly used in correlation-based approach, but can be applied to feature-based match</a:t>
            </a:r>
          </a:p>
          <a:p>
            <a:endParaRPr lang="en-US">
              <a:cs typeface="Times New Roman" charset="0"/>
            </a:endParaRPr>
          </a:p>
          <a:p>
            <a:r>
              <a:rPr lang="en-US">
                <a:cs typeface="Times New Roman" charset="0"/>
              </a:rPr>
              <a:t>Image filtering to handle illumination changes</a:t>
            </a:r>
          </a:p>
          <a:p>
            <a:endParaRPr lang="en-US">
              <a:cs typeface="Times New Roman" charset="0"/>
            </a:endParaRPr>
          </a:p>
          <a:p>
            <a:pPr lvl="1"/>
            <a:r>
              <a:rPr lang="en-US">
                <a:cs typeface="Times New Roman" charset="0"/>
              </a:rPr>
              <a:t>Image equalization</a:t>
            </a:r>
          </a:p>
          <a:p>
            <a:pPr lvl="2"/>
            <a:r>
              <a:rPr lang="en-US">
                <a:cs typeface="Times New Roman" charset="0"/>
              </a:rPr>
              <a:t>To make two images more similar in illumination</a:t>
            </a:r>
          </a:p>
          <a:p>
            <a:pPr lvl="2"/>
            <a:endParaRPr lang="en-US">
              <a:cs typeface="Times New Roman" charset="0"/>
            </a:endParaRPr>
          </a:p>
          <a:p>
            <a:pPr lvl="1"/>
            <a:r>
              <a:rPr lang="en-US">
                <a:cs typeface="Times New Roman" charset="0"/>
              </a:rPr>
              <a:t>Laplacian filtering (2</a:t>
            </a:r>
            <a:r>
              <a:rPr lang="en-US" baseline="30000">
                <a:cs typeface="Times New Roman" charset="0"/>
              </a:rPr>
              <a:t>nd</a:t>
            </a:r>
            <a:r>
              <a:rPr lang="en-US">
                <a:cs typeface="Times New Roman" charset="0"/>
              </a:rPr>
              <a:t> order derivative)</a:t>
            </a:r>
          </a:p>
          <a:p>
            <a:pPr lvl="2"/>
            <a:r>
              <a:rPr lang="en-US">
                <a:cs typeface="Times New Roman" charset="0"/>
              </a:rPr>
              <a:t>Use derivative rather than intensity (or original color)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454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Adaptive windows to deal with multiple disparities</a:t>
            </a:r>
          </a:p>
          <a:p>
            <a:pPr lvl="1">
              <a:lnSpc>
                <a:spcPct val="90000"/>
              </a:lnSpc>
            </a:pPr>
            <a:r>
              <a:rPr lang="en-US">
                <a:cs typeface="Times New Roman" charset="0"/>
              </a:rPr>
              <a:t>Adaptive Window Approach (Kanade and Okutomi)</a:t>
            </a:r>
          </a:p>
          <a:p>
            <a:pPr lvl="2">
              <a:lnSpc>
                <a:spcPct val="90000"/>
              </a:lnSpc>
            </a:pPr>
            <a:r>
              <a:rPr lang="en-US">
                <a:cs typeface="Times New Roman" charset="0"/>
              </a:rPr>
              <a:t> statistically adaptive technique which selects at each pixel the window size that minimizes the uncertainty in disparity estimates</a:t>
            </a:r>
          </a:p>
          <a:p>
            <a:pPr lvl="2">
              <a:lnSpc>
                <a:spcPct val="90000"/>
              </a:lnSpc>
            </a:pPr>
            <a:r>
              <a:rPr lang="en-US" sz="1400" b="1">
                <a:cs typeface="Times New Roman" charset="0"/>
                <a:hlinkClick r:id="rId3"/>
              </a:rPr>
              <a:t>A Stereo Matching Algorithm with an Adaptive Window: Theory and Experiment</a:t>
            </a:r>
            <a:r>
              <a:rPr lang="en-US" sz="1400" b="1">
                <a:cs typeface="Times New Roman" charset="0"/>
              </a:rPr>
              <a:t>,  </a:t>
            </a:r>
            <a:r>
              <a:rPr lang="en-US" sz="1400" i="1">
                <a:cs typeface="Times New Roman" charset="0"/>
                <a:hlinkClick r:id="rId4"/>
              </a:rPr>
              <a:t>T. Kanade</a:t>
            </a:r>
            <a:r>
              <a:rPr lang="en-US" sz="1400" i="1">
                <a:cs typeface="Times New Roman" charset="0"/>
              </a:rPr>
              <a:t> and M. Okutomi. </a:t>
            </a:r>
            <a:r>
              <a:rPr lang="en-US" sz="1400">
                <a:cs typeface="Times New Roman" charset="0"/>
              </a:rPr>
              <a:t>P</a:t>
            </a:r>
            <a:r>
              <a:rPr lang="en-US" sz="1400" i="1">
                <a:cs typeface="Times New Roman" charset="0"/>
              </a:rPr>
              <a:t>roc. 1991 IEEE International Conference on Robotics and Automation</a:t>
            </a:r>
            <a:r>
              <a:rPr lang="en-US" sz="1400">
                <a:cs typeface="Times New Roman" charset="0"/>
              </a:rPr>
              <a:t>, Vol. 2, April, 1991, pp. 1088-1095</a:t>
            </a:r>
          </a:p>
          <a:p>
            <a:pPr lvl="2">
              <a:lnSpc>
                <a:spcPct val="90000"/>
              </a:lnSpc>
            </a:pPr>
            <a:endParaRPr lang="en-US" sz="1400">
              <a:cs typeface="Times New Roman" charset="0"/>
            </a:endParaRPr>
          </a:p>
          <a:p>
            <a:pPr lvl="1">
              <a:lnSpc>
                <a:spcPct val="90000"/>
              </a:lnSpc>
            </a:pPr>
            <a:r>
              <a:rPr lang="en-US">
                <a:cs typeface="Times New Roman" charset="0"/>
              </a:rPr>
              <a:t>Multiple window algorithm (Fusiello, et al)</a:t>
            </a:r>
          </a:p>
          <a:p>
            <a:pPr lvl="2">
              <a:lnSpc>
                <a:spcPct val="90000"/>
              </a:lnSpc>
            </a:pPr>
            <a:r>
              <a:rPr lang="en-US">
                <a:cs typeface="Times New Roman" charset="0"/>
              </a:rPr>
              <a:t>Use 9 windows instead of just one to compute the SSD measure</a:t>
            </a:r>
          </a:p>
          <a:p>
            <a:pPr lvl="2">
              <a:lnSpc>
                <a:spcPct val="90000"/>
              </a:lnSpc>
            </a:pPr>
            <a:r>
              <a:rPr lang="en-US">
                <a:cs typeface="Times New Roman" charset="0"/>
              </a:rPr>
              <a:t>The point with the smallest SSD error amongst the 9 windows and various search locations is chosen as the best estimate for the given points</a:t>
            </a:r>
          </a:p>
          <a:p>
            <a:pPr lvl="2">
              <a:lnSpc>
                <a:spcPct val="90000"/>
              </a:lnSpc>
            </a:pPr>
            <a:r>
              <a:rPr lang="en-US" sz="1400">
                <a:cs typeface="Times New Roman" charset="0"/>
              </a:rPr>
              <a:t>A Fusiello, V. Roberto and E. Trucco, Efficient stereo with multiple windowing, IEEE CVPR pp858-863, 1997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alpha val="53000"/>
          </a:schemeClr>
        </a:solidFill>
        <a:effectLst/>
      </p:bgPr>
    </p:bg>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657600" y="1447800"/>
            <a:ext cx="3962400" cy="1676400"/>
          </a:xfrm>
          <a:prstGeom prst="rect">
            <a:avLst/>
          </a:prstGeom>
          <a:solidFill>
            <a:srgbClr val="33CCCC"/>
          </a:solidFill>
          <a:ln w="12700">
            <a:solidFill>
              <a:schemeClr val="tx1"/>
            </a:solidFill>
            <a:miter lim="800000"/>
            <a:headEnd type="none" w="sm" len="sm"/>
            <a:tailEnd type="none" w="sm" len="sm"/>
          </a:ln>
          <a:effectLst/>
        </p:spPr>
        <p:txBody>
          <a:bodyPr wrap="none" anchor="ctr"/>
          <a:lstStyle/>
          <a:p>
            <a:endParaRPr lang="en-US"/>
          </a:p>
        </p:txBody>
      </p:sp>
      <p:sp>
        <p:nvSpPr>
          <p:cNvPr id="1006595" name="Rectangle 3"/>
          <p:cNvSpPr>
            <a:spLocks noGrp="1" noChangeArrowheads="1"/>
          </p:cNvSpPr>
          <p:nvPr>
            <p:ph type="title"/>
          </p:nvPr>
        </p:nvSpPr>
        <p:spPr>
          <a:xfrm>
            <a:off x="4419600" y="285750"/>
            <a:ext cx="4686300" cy="609600"/>
          </a:xfrm>
        </p:spPr>
        <p:txBody>
          <a:bodyPr/>
          <a:lstStyle/>
          <a:p>
            <a:r>
              <a:rPr lang="en-US"/>
              <a:t>Advanced Topics</a:t>
            </a:r>
          </a:p>
        </p:txBody>
      </p:sp>
      <p:sp>
        <p:nvSpPr>
          <p:cNvPr id="1006596" name="Rectangle 4"/>
          <p:cNvSpPr>
            <a:spLocks noGrp="1" noChangeArrowheads="1"/>
          </p:cNvSpPr>
          <p:nvPr>
            <p:ph type="body" idx="1"/>
          </p:nvPr>
        </p:nvSpPr>
        <p:spPr>
          <a:xfrm>
            <a:off x="609600" y="990600"/>
            <a:ext cx="7848600" cy="457200"/>
          </a:xfrm>
          <a:noFill/>
          <a:ln/>
        </p:spPr>
        <p:txBody>
          <a:bodyPr/>
          <a:lstStyle/>
          <a:p>
            <a:r>
              <a:rPr lang="en-US" dirty="0">
                <a:solidFill>
                  <a:schemeClr val="tx2">
                    <a:lumMod val="20000"/>
                    <a:lumOff val="80000"/>
                  </a:schemeClr>
                </a:solidFill>
                <a:cs typeface="Times New Roman" charset="0"/>
              </a:rPr>
              <a:t>Multiple windows to deal with multiple disparities</a:t>
            </a:r>
          </a:p>
        </p:txBody>
      </p:sp>
      <p:graphicFrame>
        <p:nvGraphicFramePr>
          <p:cNvPr id="1006597" name="Group 5"/>
          <p:cNvGraphicFramePr>
            <a:graphicFrameLocks noGrp="1"/>
          </p:cNvGraphicFramePr>
          <p:nvPr/>
        </p:nvGraphicFramePr>
        <p:xfrm>
          <a:off x="1828800" y="34290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304800">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635" name="Group 43"/>
          <p:cNvGraphicFramePr>
            <a:graphicFrameLocks noGrp="1"/>
          </p:cNvGraphicFramePr>
          <p:nvPr/>
        </p:nvGraphicFramePr>
        <p:xfrm>
          <a:off x="3581400" y="34290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673" name="Group 81"/>
          <p:cNvGraphicFramePr>
            <a:graphicFrameLocks noGrp="1"/>
          </p:cNvGraphicFramePr>
          <p:nvPr/>
        </p:nvGraphicFramePr>
        <p:xfrm>
          <a:off x="5257800" y="34290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graphicFrame>
        <p:nvGraphicFramePr>
          <p:cNvPr id="1006711" name="Group 119"/>
          <p:cNvGraphicFramePr>
            <a:graphicFrameLocks noGrp="1"/>
          </p:cNvGraphicFramePr>
          <p:nvPr/>
        </p:nvGraphicFramePr>
        <p:xfrm>
          <a:off x="6858000" y="34290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749" name="Group 157"/>
          <p:cNvGraphicFramePr>
            <a:graphicFrameLocks noGrp="1"/>
          </p:cNvGraphicFramePr>
          <p:nvPr/>
        </p:nvGraphicFramePr>
        <p:xfrm>
          <a:off x="1905000" y="50292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1524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787" name="Group 195"/>
          <p:cNvGraphicFramePr>
            <a:graphicFrameLocks noGrp="1"/>
          </p:cNvGraphicFramePr>
          <p:nvPr/>
        </p:nvGraphicFramePr>
        <p:xfrm>
          <a:off x="3581400" y="50292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827" name="Group 235"/>
          <p:cNvGraphicFramePr>
            <a:graphicFrameLocks noGrp="1"/>
          </p:cNvGraphicFramePr>
          <p:nvPr/>
        </p:nvGraphicFramePr>
        <p:xfrm>
          <a:off x="5181600" y="50292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865" name="Group 273"/>
          <p:cNvGraphicFramePr>
            <a:graphicFrameLocks noGrp="1"/>
          </p:cNvGraphicFramePr>
          <p:nvPr/>
        </p:nvGraphicFramePr>
        <p:xfrm>
          <a:off x="6858000" y="50292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06903" name="Group 311"/>
          <p:cNvGraphicFramePr>
            <a:graphicFrameLocks noGrp="1"/>
          </p:cNvGraphicFramePr>
          <p:nvPr/>
        </p:nvGraphicFramePr>
        <p:xfrm>
          <a:off x="1828800" y="1752600"/>
          <a:ext cx="1295400" cy="1371600"/>
        </p:xfrm>
        <a:graphic>
          <a:graphicData uri="http://schemas.openxmlformats.org/drawingml/2006/table">
            <a:tbl>
              <a:tblPr/>
              <a:tblGrid>
                <a:gridCol w="258763">
                  <a:extLst>
                    <a:ext uri="{9D8B030D-6E8A-4147-A177-3AD203B41FA5}">
                      <a16:colId xmlns:a16="http://schemas.microsoft.com/office/drawing/2014/main" val="20000"/>
                    </a:ext>
                  </a:extLst>
                </a:gridCol>
                <a:gridCol w="260350">
                  <a:extLst>
                    <a:ext uri="{9D8B030D-6E8A-4147-A177-3AD203B41FA5}">
                      <a16:colId xmlns:a16="http://schemas.microsoft.com/office/drawing/2014/main" val="20001"/>
                    </a:ext>
                  </a:extLst>
                </a:gridCol>
                <a:gridCol w="242887">
                  <a:extLst>
                    <a:ext uri="{9D8B030D-6E8A-4147-A177-3AD203B41FA5}">
                      <a16:colId xmlns:a16="http://schemas.microsoft.com/office/drawing/2014/main" val="20002"/>
                    </a:ext>
                  </a:extLst>
                </a:gridCol>
                <a:gridCol w="274638">
                  <a:extLst>
                    <a:ext uri="{9D8B030D-6E8A-4147-A177-3AD203B41FA5}">
                      <a16:colId xmlns:a16="http://schemas.microsoft.com/office/drawing/2014/main" val="20003"/>
                    </a:ext>
                  </a:extLst>
                </a:gridCol>
                <a:gridCol w="258762">
                  <a:extLst>
                    <a:ext uri="{9D8B030D-6E8A-4147-A177-3AD203B41FA5}">
                      <a16:colId xmlns:a16="http://schemas.microsoft.com/office/drawing/2014/main" val="20004"/>
                    </a:ext>
                  </a:extLst>
                </a:gridCol>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06941" name="Text Box 349"/>
          <p:cNvSpPr txBox="1">
            <a:spLocks noChangeArrowheads="1"/>
          </p:cNvSpPr>
          <p:nvPr/>
        </p:nvSpPr>
        <p:spPr bwMode="auto">
          <a:xfrm>
            <a:off x="457200" y="2057400"/>
            <a:ext cx="1143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Smooth</a:t>
            </a:r>
          </a:p>
          <a:p>
            <a:pPr>
              <a:spcBef>
                <a:spcPct val="50000"/>
              </a:spcBef>
            </a:pPr>
            <a:r>
              <a:rPr lang="en-US" dirty="0">
                <a:solidFill>
                  <a:schemeClr val="tx2">
                    <a:lumMod val="20000"/>
                    <a:lumOff val="80000"/>
                  </a:schemeClr>
                </a:solidFill>
              </a:rPr>
              <a:t>regions</a:t>
            </a:r>
          </a:p>
        </p:txBody>
      </p:sp>
      <p:sp>
        <p:nvSpPr>
          <p:cNvPr id="1006942" name="Text Box 350"/>
          <p:cNvSpPr txBox="1">
            <a:spLocks noChangeArrowheads="1"/>
          </p:cNvSpPr>
          <p:nvPr/>
        </p:nvSpPr>
        <p:spPr bwMode="auto">
          <a:xfrm>
            <a:off x="457200" y="3657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Corners</a:t>
            </a:r>
          </a:p>
        </p:txBody>
      </p:sp>
      <p:sp>
        <p:nvSpPr>
          <p:cNvPr id="1006943" name="Text Box 351"/>
          <p:cNvSpPr txBox="1">
            <a:spLocks noChangeArrowheads="1"/>
          </p:cNvSpPr>
          <p:nvPr/>
        </p:nvSpPr>
        <p:spPr bwMode="auto">
          <a:xfrm>
            <a:off x="533400" y="52578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edges</a:t>
            </a:r>
          </a:p>
        </p:txBody>
      </p:sp>
      <p:sp>
        <p:nvSpPr>
          <p:cNvPr id="1006944" name="Rectangle 352"/>
          <p:cNvSpPr>
            <a:spLocks noChangeArrowheads="1"/>
          </p:cNvSpPr>
          <p:nvPr/>
        </p:nvSpPr>
        <p:spPr bwMode="auto">
          <a:xfrm>
            <a:off x="4495800" y="1676400"/>
            <a:ext cx="18288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06945" name="Line 353"/>
          <p:cNvSpPr>
            <a:spLocks noChangeShapeType="1"/>
          </p:cNvSpPr>
          <p:nvPr/>
        </p:nvSpPr>
        <p:spPr bwMode="auto">
          <a:xfrm>
            <a:off x="3200400" y="2209800"/>
            <a:ext cx="2057400" cy="76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6" name="Line 354"/>
          <p:cNvSpPr>
            <a:spLocks noChangeShapeType="1"/>
          </p:cNvSpPr>
          <p:nvPr/>
        </p:nvSpPr>
        <p:spPr bwMode="auto">
          <a:xfrm flipV="1">
            <a:off x="4876800" y="2286000"/>
            <a:ext cx="1447800" cy="2743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7" name="Line 355"/>
          <p:cNvSpPr>
            <a:spLocks noChangeShapeType="1"/>
          </p:cNvSpPr>
          <p:nvPr/>
        </p:nvSpPr>
        <p:spPr bwMode="auto">
          <a:xfrm flipH="1" flipV="1">
            <a:off x="6324600" y="2895600"/>
            <a:ext cx="152400" cy="457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8" name="Text Box 356"/>
          <p:cNvSpPr txBox="1">
            <a:spLocks noChangeArrowheads="1"/>
          </p:cNvSpPr>
          <p:nvPr/>
        </p:nvSpPr>
        <p:spPr bwMode="auto">
          <a:xfrm>
            <a:off x="4953000" y="16764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near</a:t>
            </a:r>
          </a:p>
        </p:txBody>
      </p:sp>
      <p:sp>
        <p:nvSpPr>
          <p:cNvPr id="1006949" name="Text Box 357"/>
          <p:cNvSpPr txBox="1">
            <a:spLocks noChangeArrowheads="1"/>
          </p:cNvSpPr>
          <p:nvPr/>
        </p:nvSpPr>
        <p:spPr bwMode="auto">
          <a:xfrm>
            <a:off x="6400800" y="1752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far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a:cs typeface="Times New Roman" charset="0"/>
              </a:rPr>
              <a:t>Sub-pixel matching to improve accuracy</a:t>
            </a:r>
          </a:p>
          <a:p>
            <a:pPr lvl="1">
              <a:lnSpc>
                <a:spcPct val="90000"/>
              </a:lnSpc>
            </a:pPr>
            <a:r>
              <a:rPr lang="en-US" sz="1800">
                <a:cs typeface="Times New Roman" charset="0"/>
              </a:rPr>
              <a:t>Find the peak in the correlation curves</a:t>
            </a:r>
          </a:p>
          <a:p>
            <a:pPr>
              <a:lnSpc>
                <a:spcPct val="90000"/>
              </a:lnSpc>
            </a:pPr>
            <a:endParaRPr lang="en-US" sz="1800">
              <a:cs typeface="Times New Roman" charset="0"/>
            </a:endParaRPr>
          </a:p>
          <a:p>
            <a:pPr>
              <a:lnSpc>
                <a:spcPct val="90000"/>
              </a:lnSpc>
            </a:pPr>
            <a:r>
              <a:rPr lang="en-US" sz="1800">
                <a:cs typeface="Times New Roman" charset="0"/>
              </a:rPr>
              <a:t>Self-consistency to reduce false matches esp. for occlusions</a:t>
            </a:r>
          </a:p>
          <a:p>
            <a:pPr lvl="1">
              <a:lnSpc>
                <a:spcPct val="90000"/>
              </a:lnSpc>
            </a:pPr>
            <a:r>
              <a:rPr lang="en-US" sz="1800">
                <a:cs typeface="Times New Roman" charset="0"/>
              </a:rPr>
              <a:t>Check the consistency of matches from L to R and from R to L</a:t>
            </a:r>
          </a:p>
          <a:p>
            <a:pPr lvl="1">
              <a:lnSpc>
                <a:spcPct val="90000"/>
              </a:lnSpc>
            </a:pPr>
            <a:endParaRPr lang="en-US" sz="1800">
              <a:cs typeface="Times New Roman" charset="0"/>
            </a:endParaRPr>
          </a:p>
          <a:p>
            <a:pPr>
              <a:lnSpc>
                <a:spcPct val="90000"/>
              </a:lnSpc>
            </a:pPr>
            <a:r>
              <a:rPr lang="en-US" sz="1800">
                <a:cs typeface="Times New Roman" charset="0"/>
              </a:rPr>
              <a:t>Multiple Resolution Approach</a:t>
            </a:r>
          </a:p>
          <a:p>
            <a:pPr lvl="1">
              <a:lnSpc>
                <a:spcPct val="90000"/>
              </a:lnSpc>
            </a:pPr>
            <a:r>
              <a:rPr lang="en-US" sz="1800">
                <a:cs typeface="Times New Roman" charset="0"/>
              </a:rPr>
              <a:t>From coarse to fine for efficiency in searching correspondences</a:t>
            </a:r>
          </a:p>
          <a:p>
            <a:pPr lvl="1">
              <a:lnSpc>
                <a:spcPct val="90000"/>
              </a:lnSpc>
            </a:pPr>
            <a:endParaRPr lang="en-US" sz="1800">
              <a:cs typeface="Times New Roman" charset="0"/>
            </a:endParaRPr>
          </a:p>
          <a:p>
            <a:pPr>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Warp from one view to the other for a small patch given an initial estimation of the (planar) surface normal</a:t>
            </a:r>
          </a:p>
          <a:p>
            <a:pPr lvl="1">
              <a:lnSpc>
                <a:spcPct val="90000"/>
              </a:lnSpc>
            </a:pPr>
            <a:endParaRPr lang="en-US" sz="1800">
              <a:cs typeface="Times New Roman" charset="0"/>
            </a:endParaRPr>
          </a:p>
          <a:p>
            <a:pPr>
              <a:lnSpc>
                <a:spcPct val="90000"/>
              </a:lnSpc>
            </a:pPr>
            <a:r>
              <a:rPr lang="en-US" sz="1800">
                <a:cs typeface="Times New Roman" charset="0"/>
              </a:rPr>
              <a:t>Multi-baseline Stereo</a:t>
            </a:r>
          </a:p>
          <a:p>
            <a:pPr lvl="1">
              <a:lnSpc>
                <a:spcPct val="90000"/>
              </a:lnSpc>
            </a:pPr>
            <a:r>
              <a:rPr lang="en-US" sz="1800">
                <a:cs typeface="Times New Roman" charset="0"/>
              </a:rPr>
              <a:t>Improves both  correspondences and 3D estimation by using more than two cameras (images)</a:t>
            </a:r>
          </a:p>
          <a:p>
            <a:pPr lvl="1">
              <a:lnSpc>
                <a:spcPct val="90000"/>
              </a:lnSpc>
            </a:pPr>
            <a:endParaRPr lang="en-US" sz="1800">
              <a:cs typeface="Times New Roman"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What we have done</a:t>
            </a:r>
          </a:p>
          <a:p>
            <a:pPr lvl="1"/>
            <a:r>
              <a:rPr lang="en-US">
                <a:solidFill>
                  <a:srgbClr val="D82204"/>
                </a:solidFill>
                <a:cs typeface="Times New Roman" charset="0"/>
              </a:rPr>
              <a:t>Correspondences</a:t>
            </a:r>
            <a:r>
              <a:rPr lang="en-US">
                <a:cs typeface="Times New Roman" charset="0"/>
              </a:rPr>
              <a:t> using either correlation or feature based approaches</a:t>
            </a:r>
          </a:p>
          <a:p>
            <a:pPr lvl="1"/>
            <a:r>
              <a:rPr lang="en-US">
                <a:solidFill>
                  <a:srgbClr val="D82204"/>
                </a:solidFill>
                <a:cs typeface="Times New Roman" charset="0"/>
              </a:rPr>
              <a:t>Epipolar Geometry</a:t>
            </a:r>
            <a:r>
              <a:rPr lang="en-US">
                <a:cs typeface="Times New Roman" charset="0"/>
              </a:rPr>
              <a:t> from at least 8 point correspondences</a:t>
            </a:r>
          </a:p>
          <a:p>
            <a:r>
              <a:rPr lang="en-US">
                <a:cs typeface="Times New Roman" charset="0"/>
              </a:rPr>
              <a:t>Three cases of 3D reconstruction depending on the amount of a priori knowledge on the stereo system</a:t>
            </a:r>
          </a:p>
          <a:p>
            <a:pPr lvl="1"/>
            <a:r>
              <a:rPr lang="en-US">
                <a:solidFill>
                  <a:srgbClr val="D82204"/>
                </a:solidFill>
                <a:cs typeface="Times New Roman" charset="0"/>
              </a:rPr>
              <a:t>Both intrinsic and extrinsic known</a:t>
            </a:r>
            <a:r>
              <a:rPr lang="en-US">
                <a:cs typeface="Times New Roman" charset="0"/>
              </a:rPr>
              <a:t> - &gt; can solve the reconstruction problem unambiguously by triangulation</a:t>
            </a:r>
          </a:p>
          <a:p>
            <a:pPr lvl="1"/>
            <a:r>
              <a:rPr lang="en-US">
                <a:solidFill>
                  <a:srgbClr val="D82204"/>
                </a:solidFill>
                <a:cs typeface="Times New Roman" charset="0"/>
              </a:rPr>
              <a:t>Only intrinsic known</a:t>
            </a:r>
            <a:r>
              <a:rPr lang="en-US">
                <a:cs typeface="Times New Roman" charset="0"/>
              </a:rPr>
              <a:t> -&gt; recovery structure and extrinsic up to an unknown scaling factor</a:t>
            </a:r>
          </a:p>
          <a:p>
            <a:pPr lvl="1"/>
            <a:r>
              <a:rPr lang="en-US">
                <a:solidFill>
                  <a:srgbClr val="D82204"/>
                </a:solidFill>
                <a:cs typeface="Times New Roman" charset="0"/>
              </a:rPr>
              <a:t>Only correspondences</a:t>
            </a:r>
            <a:r>
              <a:rPr lang="en-US">
                <a:cs typeface="Times New Roman" charset="0"/>
              </a:rPr>
              <a:t> -&gt; reconstruction only up to an unknown, global projective transformation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a:cs typeface="Times New Roman" charset="0"/>
              </a:rPr>
              <a:t>Assumption and Problem</a:t>
            </a:r>
          </a:p>
          <a:p>
            <a:pPr lvl="1"/>
            <a:r>
              <a:rPr lang="en-US" sz="1800">
                <a:cs typeface="Times New Roman" charset="0"/>
              </a:rPr>
              <a:t>Under the assumption that both intrinsic and extrinsic parameters are known</a:t>
            </a:r>
          </a:p>
          <a:p>
            <a:pPr lvl="1"/>
            <a:r>
              <a:rPr lang="en-US" sz="1800">
                <a:cs typeface="Times New Roman" charset="0"/>
              </a:rPr>
              <a:t>Compute the 3-D location from their projections, pl and pr</a:t>
            </a:r>
          </a:p>
          <a:p>
            <a:r>
              <a:rPr lang="en-US" sz="1800">
                <a:cs typeface="Times New Roman" charset="0"/>
              </a:rPr>
              <a:t>Solution</a:t>
            </a:r>
          </a:p>
          <a:p>
            <a:pPr lvl="1"/>
            <a:r>
              <a:rPr lang="en-US" sz="1800">
                <a:solidFill>
                  <a:srgbClr val="D82204"/>
                </a:solidFill>
                <a:cs typeface="Times New Roman" charset="0"/>
              </a:rPr>
              <a:t>Triangulation</a:t>
            </a:r>
            <a:r>
              <a:rPr lang="en-US" sz="1800">
                <a:cs typeface="Times New Roman" charset="0"/>
              </a:rPr>
              <a:t>: Two rays are known and the intersection can be computed</a:t>
            </a:r>
          </a:p>
          <a:p>
            <a:pPr lvl="1"/>
            <a:r>
              <a:rPr lang="en-US" sz="1800">
                <a:cs typeface="Times New Roman" charset="0"/>
              </a:rPr>
              <a:t>Problem: </a:t>
            </a:r>
            <a:r>
              <a:rPr lang="en-US" sz="1800">
                <a:solidFill>
                  <a:srgbClr val="D82204"/>
                </a:solidFill>
                <a:cs typeface="Times New Roman" charset="0"/>
              </a:rPr>
              <a:t>Two rays will not actually intersect in space due to errors in calibration and correspondences, and pixelization</a:t>
            </a:r>
          </a:p>
          <a:p>
            <a:pPr lvl="1"/>
            <a:r>
              <a:rPr lang="en-US" sz="180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O</a:t>
              </a:r>
              <a:r>
                <a:rPr lang="en-US" baseline="-25000" dirty="0" err="1">
                  <a:solidFill>
                    <a:schemeClr val="bg2"/>
                  </a:solidFill>
                </a:rPr>
                <a:t>l</a:t>
              </a:r>
              <a:endParaRPr lang="en-US" baseline="-25000" dirty="0">
                <a:solidFill>
                  <a:schemeClr val="bg2"/>
                </a:solidFill>
              </a:endParaRP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O</a:t>
              </a:r>
              <a:r>
                <a:rPr lang="en-US" baseline="-25000" dirty="0">
                  <a:solidFill>
                    <a:schemeClr val="bg2"/>
                  </a:solidFill>
                </a:rPr>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a:cs typeface="Times New Roman" charset="0"/>
              </a:rPr>
              <a:t>Assumption and Problem Statement</a:t>
            </a:r>
          </a:p>
          <a:p>
            <a:pPr lvl="1">
              <a:lnSpc>
                <a:spcPct val="90000"/>
              </a:lnSpc>
            </a:pPr>
            <a:r>
              <a:rPr lang="en-US" sz="2000">
                <a:cs typeface="Times New Roman" charset="0"/>
              </a:rPr>
              <a:t>Under the assumption that only intrinsic parameters and more than 8 point correspondences are given</a:t>
            </a:r>
          </a:p>
          <a:p>
            <a:pPr lvl="1">
              <a:lnSpc>
                <a:spcPct val="90000"/>
              </a:lnSpc>
            </a:pPr>
            <a:r>
              <a:rPr lang="en-US" sz="2000">
                <a:cs typeface="Times New Roman" charset="0"/>
              </a:rPr>
              <a:t>Compute the 3-D location from their projections, pl and pr, as well as the extrinsic parameters</a:t>
            </a:r>
          </a:p>
          <a:p>
            <a:pPr>
              <a:lnSpc>
                <a:spcPct val="90000"/>
              </a:lnSpc>
            </a:pPr>
            <a:r>
              <a:rPr lang="en-US" sz="2000">
                <a:cs typeface="Times New Roman" charset="0"/>
              </a:rPr>
              <a:t>Solution</a:t>
            </a:r>
          </a:p>
          <a:p>
            <a:pPr lvl="1">
              <a:lnSpc>
                <a:spcPct val="90000"/>
              </a:lnSpc>
            </a:pPr>
            <a:r>
              <a:rPr lang="en-US" sz="2000">
                <a:cs typeface="Times New Roman" charset="0"/>
              </a:rPr>
              <a:t>Compute the </a:t>
            </a:r>
            <a:r>
              <a:rPr lang="en-US" sz="2000">
                <a:solidFill>
                  <a:srgbClr val="D82204"/>
                </a:solidFill>
                <a:cs typeface="Times New Roman" charset="0"/>
              </a:rPr>
              <a:t>essential matrix E</a:t>
            </a:r>
            <a:r>
              <a:rPr lang="en-US" sz="2000">
                <a:cs typeface="Times New Roman" charset="0"/>
              </a:rPr>
              <a:t> from at least 8 correspondences</a:t>
            </a:r>
          </a:p>
          <a:p>
            <a:pPr lvl="1">
              <a:lnSpc>
                <a:spcPct val="90000"/>
              </a:lnSpc>
            </a:pPr>
            <a:r>
              <a:rPr lang="en-US" sz="2000">
                <a:cs typeface="Times New Roman" charset="0"/>
              </a:rPr>
              <a:t>Estimate T (up to a scale and a sign) from E (=RS) using the orthogonal constraint of R, and then R  </a:t>
            </a:r>
          </a:p>
          <a:p>
            <a:pPr lvl="2">
              <a:lnSpc>
                <a:spcPct val="90000"/>
              </a:lnSpc>
            </a:pPr>
            <a:r>
              <a:rPr lang="en-US" sz="1800">
                <a:cs typeface="Times New Roman" charset="0"/>
              </a:rPr>
              <a:t>End up with four different estimates of the pair (T, R) </a:t>
            </a:r>
          </a:p>
          <a:p>
            <a:pPr lvl="1">
              <a:lnSpc>
                <a:spcPct val="90000"/>
              </a:lnSpc>
            </a:pPr>
            <a:r>
              <a:rPr lang="en-US" sz="2000">
                <a:cs typeface="Times New Roman" charset="0"/>
              </a:rPr>
              <a:t>Reconstruct the depth of each point, and pick up the correct sign of R and T.</a:t>
            </a:r>
          </a:p>
          <a:p>
            <a:pPr lvl="1">
              <a:lnSpc>
                <a:spcPct val="90000"/>
              </a:lnSpc>
            </a:pPr>
            <a:r>
              <a:rPr lang="en-US" sz="2000">
                <a:cs typeface="Times New Roman" charset="0"/>
              </a:rPr>
              <a:t>Results: reconstructed 3D points (up to a common scale);</a:t>
            </a:r>
          </a:p>
          <a:p>
            <a:pPr lvl="1">
              <a:lnSpc>
                <a:spcPct val="90000"/>
              </a:lnSpc>
            </a:pPr>
            <a:r>
              <a:rPr lang="en-US" sz="2000">
                <a:solidFill>
                  <a:srgbClr val="D82204"/>
                </a:solidFill>
                <a:cs typeface="Times New Roman" charset="0"/>
              </a:rPr>
              <a:t>The scale can be determined if distance of two points (in space) are known</a:t>
            </a:r>
            <a:r>
              <a:rPr lang="en-US" sz="2000">
                <a:cs typeface="Times New Roman"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457200" y="285750"/>
            <a:ext cx="8648700" cy="609600"/>
          </a:xfrm>
        </p:spPr>
        <p:txBody>
          <a:bodyPr/>
          <a:lstStyle/>
          <a:p>
            <a:r>
              <a:rPr lang="en-US"/>
              <a:t>Reconstruction up to a Projective Transformation</a:t>
            </a:r>
          </a:p>
        </p:txBody>
      </p:sp>
      <p:sp>
        <p:nvSpPr>
          <p:cNvPr id="1016835" name="Rectangle 3"/>
          <p:cNvSpPr>
            <a:spLocks noGrp="1" noChangeArrowheads="1"/>
          </p:cNvSpPr>
          <p:nvPr>
            <p:ph type="body" idx="1"/>
          </p:nvPr>
        </p:nvSpPr>
        <p:spPr>
          <a:xfrm>
            <a:off x="609600" y="1371600"/>
            <a:ext cx="7848600" cy="5029200"/>
          </a:xfrm>
          <a:noFill/>
          <a:ln/>
        </p:spPr>
        <p:txBody>
          <a:bodyPr/>
          <a:lstStyle/>
          <a:p>
            <a:pPr>
              <a:lnSpc>
                <a:spcPct val="90000"/>
              </a:lnSpc>
            </a:pPr>
            <a:r>
              <a:rPr lang="en-US">
                <a:cs typeface="Times New Roman" charset="0"/>
              </a:rPr>
              <a:t>Assumption and Problem Statement</a:t>
            </a:r>
          </a:p>
          <a:p>
            <a:pPr lvl="1">
              <a:lnSpc>
                <a:spcPct val="90000"/>
              </a:lnSpc>
            </a:pPr>
            <a:r>
              <a:rPr lang="en-US">
                <a:cs typeface="Times New Roman" charset="0"/>
              </a:rPr>
              <a:t>Under the assumption that only n (&gt;=8) point correspondences are given</a:t>
            </a:r>
          </a:p>
          <a:p>
            <a:pPr lvl="1">
              <a:lnSpc>
                <a:spcPct val="90000"/>
              </a:lnSpc>
            </a:pPr>
            <a:r>
              <a:rPr lang="en-US">
                <a:cs typeface="Times New Roman" charset="0"/>
              </a:rPr>
              <a:t>Compute the 3-D location from their projections, pl and pr</a:t>
            </a:r>
          </a:p>
          <a:p>
            <a:pPr>
              <a:lnSpc>
                <a:spcPct val="90000"/>
              </a:lnSpc>
            </a:pPr>
            <a:r>
              <a:rPr lang="en-US">
                <a:cs typeface="Times New Roman" charset="0"/>
              </a:rPr>
              <a:t>Solution</a:t>
            </a:r>
          </a:p>
          <a:p>
            <a:pPr lvl="1">
              <a:lnSpc>
                <a:spcPct val="90000"/>
              </a:lnSpc>
            </a:pPr>
            <a:r>
              <a:rPr lang="en-US">
                <a:cs typeface="Times New Roman" charset="0"/>
              </a:rPr>
              <a:t>Compute the </a:t>
            </a:r>
            <a:r>
              <a:rPr lang="en-US">
                <a:solidFill>
                  <a:srgbClr val="D82204"/>
                </a:solidFill>
                <a:cs typeface="Times New Roman" charset="0"/>
              </a:rPr>
              <a:t>Fundamental matrix F</a:t>
            </a:r>
            <a:r>
              <a:rPr lang="en-US">
                <a:cs typeface="Times New Roman" charset="0"/>
              </a:rPr>
              <a:t> from at least 8 correspondences, and the two epipoles</a:t>
            </a:r>
          </a:p>
          <a:p>
            <a:pPr lvl="1">
              <a:lnSpc>
                <a:spcPct val="90000"/>
              </a:lnSpc>
            </a:pPr>
            <a:r>
              <a:rPr lang="en-US">
                <a:cs typeface="Times New Roman" charset="0"/>
              </a:rPr>
              <a:t>Determine the projection matrices </a:t>
            </a:r>
          </a:p>
          <a:p>
            <a:pPr lvl="2">
              <a:lnSpc>
                <a:spcPct val="90000"/>
              </a:lnSpc>
            </a:pPr>
            <a:r>
              <a:rPr lang="en-US">
                <a:cs typeface="Times New Roman" charset="0"/>
              </a:rPr>
              <a:t>Select </a:t>
            </a:r>
            <a:r>
              <a:rPr lang="en-US">
                <a:solidFill>
                  <a:srgbClr val="D82204"/>
                </a:solidFill>
                <a:cs typeface="Times New Roman" charset="0"/>
              </a:rPr>
              <a:t>five points</a:t>
            </a:r>
            <a:r>
              <a:rPr lang="en-US">
                <a:cs typeface="Times New Roman" charset="0"/>
              </a:rPr>
              <a:t> ( from correspondence pairs) as the projective basis</a:t>
            </a:r>
          </a:p>
          <a:p>
            <a:pPr lvl="1">
              <a:lnSpc>
                <a:spcPct val="90000"/>
              </a:lnSpc>
            </a:pPr>
            <a:r>
              <a:rPr lang="en-US">
                <a:cs typeface="Times New Roman" charset="0"/>
              </a:rPr>
              <a:t>Compute the projective reconstruction </a:t>
            </a:r>
          </a:p>
          <a:p>
            <a:pPr lvl="2">
              <a:lnSpc>
                <a:spcPct val="90000"/>
              </a:lnSpc>
            </a:pPr>
            <a:r>
              <a:rPr lang="en-US">
                <a:cs typeface="Times New Roman" charset="0"/>
              </a:rPr>
              <a:t>Unique up to the </a:t>
            </a:r>
            <a:r>
              <a:rPr lang="en-US">
                <a:solidFill>
                  <a:srgbClr val="D82204"/>
                </a:solidFill>
                <a:cs typeface="Times New Roman" charset="0"/>
              </a:rPr>
              <a:t>unknown projective transformation</a:t>
            </a:r>
            <a:r>
              <a:rPr lang="en-US">
                <a:cs typeface="Times New Roman" charset="0"/>
              </a:rPr>
              <a:t> fixed by the choice of the five points</a:t>
            </a:r>
          </a:p>
        </p:txBody>
      </p:sp>
      <p:sp>
        <p:nvSpPr>
          <p:cNvPr id="1016836" name="Rectangle 4"/>
          <p:cNvSpPr>
            <a:spLocks noChangeArrowheads="1"/>
          </p:cNvSpPr>
          <p:nvPr/>
        </p:nvSpPr>
        <p:spPr bwMode="auto">
          <a:xfrm>
            <a:off x="838200" y="914400"/>
            <a:ext cx="7620000" cy="336550"/>
          </a:xfrm>
          <a:prstGeom prst="rect">
            <a:avLst/>
          </a:prstGeom>
          <a:noFill/>
          <a:ln w="12700">
            <a:noFill/>
            <a:miter lim="800000"/>
            <a:headEnd type="none" w="sm" len="sm"/>
            <a:tailEnd type="none" w="sm" len="sm"/>
          </a:ln>
          <a:effectLst/>
        </p:spPr>
        <p:txBody>
          <a:bodyPr wrap="none">
            <a:spAutoFit/>
          </a:bodyPr>
          <a:lstStyle/>
          <a:p>
            <a:r>
              <a:rPr lang="en-US" sz="1600" b="0">
                <a:solidFill>
                  <a:srgbClr val="C0C0C0"/>
                </a:solidFill>
                <a:cs typeface="Times New Roman" charset="0"/>
              </a:rPr>
              <a:t>(</a:t>
            </a:r>
            <a:r>
              <a:rPr lang="en-US" sz="1600" b="0">
                <a:solidFill>
                  <a:srgbClr val="D82204"/>
                </a:solidFill>
                <a:cs typeface="Times New Roman" charset="0"/>
              </a:rPr>
              <a:t>* not required for this course; needs advanced knowledge of projective geometry </a:t>
            </a:r>
            <a:r>
              <a:rPr lang="en-US" sz="1600" b="0">
                <a:solidFill>
                  <a:srgbClr val="C0C0C0"/>
                </a:solidFill>
                <a:cs typeface="Times New Roman" charset="0"/>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dirty="0">
                <a:cs typeface="Times New Roman" charset="0"/>
              </a:rPr>
              <a:t>Fundamental concepts and problems of stereo</a:t>
            </a:r>
          </a:p>
          <a:p>
            <a:r>
              <a:rPr lang="en-US" dirty="0">
                <a:cs typeface="Times New Roman" charset="0"/>
              </a:rPr>
              <a:t>Epipolar geometry and stereo rectification</a:t>
            </a:r>
          </a:p>
          <a:p>
            <a:r>
              <a:rPr lang="en-US" dirty="0">
                <a:cs typeface="Times New Roman" charset="0"/>
              </a:rPr>
              <a:t>Estimation of fundamental matrix from 8 point pairs</a:t>
            </a:r>
          </a:p>
          <a:p>
            <a:r>
              <a:rPr lang="en-US" dirty="0">
                <a:cs typeface="Times New Roman" charset="0"/>
              </a:rPr>
              <a:t>Correspondence problem and two techniques: correlation and feature based matching</a:t>
            </a:r>
          </a:p>
          <a:p>
            <a:r>
              <a:rPr lang="en-US" dirty="0">
                <a:cs typeface="Times New Roman" charset="0"/>
              </a:rPr>
              <a:t>Reconstruct 3-D structure from image correspondences given</a:t>
            </a:r>
          </a:p>
          <a:p>
            <a:pPr lvl="1"/>
            <a:r>
              <a:rPr lang="en-US" dirty="0">
                <a:cs typeface="Times New Roman" charset="0"/>
              </a:rPr>
              <a:t>Fully calibrated</a:t>
            </a:r>
          </a:p>
          <a:p>
            <a:pPr lvl="1"/>
            <a:r>
              <a:rPr lang="en-US" dirty="0">
                <a:cs typeface="Times New Roman" charset="0"/>
              </a:rPr>
              <a:t>Partially calibration </a:t>
            </a:r>
          </a:p>
          <a:p>
            <a:pPr lvl="1"/>
            <a:r>
              <a:rPr lang="en-US" dirty="0" err="1">
                <a:cs typeface="Times New Roman" charset="0"/>
              </a:rPr>
              <a:t>Uncalibrated</a:t>
            </a:r>
            <a:r>
              <a:rPr lang="en-US" dirty="0">
                <a:cs typeface="Times New Roman" charset="0"/>
              </a:rPr>
              <a:t> stereo cameras (*)</a:t>
            </a:r>
          </a:p>
          <a:p>
            <a:endParaRPr lang="en-US" dirty="0">
              <a:cs typeface="Times New Roman"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8001000" y="285750"/>
            <a:ext cx="1087438" cy="609600"/>
          </a:xfrm>
        </p:spPr>
        <p:txBody>
          <a:bodyPr/>
          <a:lstStyle/>
          <a:p>
            <a:r>
              <a:rPr lang="en-US"/>
              <a:t>Next</a:t>
            </a:r>
          </a:p>
        </p:txBody>
      </p:sp>
      <p:sp>
        <p:nvSpPr>
          <p:cNvPr id="1020931" name="Rectangle 3"/>
          <p:cNvSpPr>
            <a:spLocks noGrp="1" noChangeArrowheads="1"/>
          </p:cNvSpPr>
          <p:nvPr>
            <p:ph type="body" idx="1"/>
          </p:nvPr>
        </p:nvSpPr>
        <p:spPr>
          <a:xfrm>
            <a:off x="304800" y="1447800"/>
            <a:ext cx="7924800" cy="1066800"/>
          </a:xfrm>
        </p:spPr>
        <p:txBody>
          <a:bodyPr/>
          <a:lstStyle/>
          <a:p>
            <a:r>
              <a:rPr lang="en-US" sz="2000"/>
              <a:t>Understanding 3D structure and events from motion</a:t>
            </a:r>
          </a:p>
        </p:txBody>
      </p:sp>
      <p:sp>
        <p:nvSpPr>
          <p:cNvPr id="1020932" name="Text Box 4"/>
          <p:cNvSpPr txBox="1">
            <a:spLocks noChangeArrowheads="1"/>
          </p:cNvSpPr>
          <p:nvPr/>
        </p:nvSpPr>
        <p:spPr bwMode="auto">
          <a:xfrm>
            <a:off x="3568700" y="3352800"/>
            <a:ext cx="1682750" cy="641350"/>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Motion</a:t>
            </a:r>
          </a:p>
        </p:txBody>
      </p:sp>
      <p:sp>
        <p:nvSpPr>
          <p:cNvPr id="1020934" name="Rectangle 6"/>
          <p:cNvSpPr>
            <a:spLocks noChangeArrowheads="1"/>
          </p:cNvSpPr>
          <p:nvPr/>
        </p:nvSpPr>
        <p:spPr bwMode="auto">
          <a:xfrm>
            <a:off x="914400" y="5867400"/>
            <a:ext cx="2659702" cy="400110"/>
          </a:xfrm>
          <a:prstGeom prst="rect">
            <a:avLst/>
          </a:prstGeom>
          <a:noFill/>
          <a:ln w="12700">
            <a:noFill/>
            <a:miter lim="800000"/>
            <a:headEnd type="none" w="sm" len="sm"/>
            <a:tailEnd type="none" w="sm" len="sm"/>
          </a:ln>
          <a:effectLst/>
        </p:spPr>
        <p:txBody>
          <a:bodyPr wrap="none">
            <a:spAutoFit/>
          </a:bodyPr>
          <a:lstStyle/>
          <a:p>
            <a:pPr>
              <a:spcBef>
                <a:spcPct val="20000"/>
              </a:spcBef>
              <a:buClr>
                <a:srgbClr val="0066FF"/>
              </a:buClr>
              <a:buSzPct val="75000"/>
              <a:buFont typeface="Zapf Dingbats" charset="2"/>
              <a:buChar char="n"/>
            </a:pPr>
            <a:r>
              <a:rPr lang="en-US" sz="2000" b="0" dirty="0">
                <a:solidFill>
                  <a:schemeClr val="bg2"/>
                </a:solidFill>
              </a:rPr>
              <a:t>Homework #4 online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cstate="print"/>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dirty="0"/>
              <a:t>A Simple Stereo Vision System</a:t>
            </a:r>
          </a:p>
          <a:p>
            <a:pPr lvl="1"/>
            <a:r>
              <a:rPr lang="en-US" sz="1800" dirty="0"/>
              <a:t>Disparity Equation </a:t>
            </a:r>
          </a:p>
          <a:p>
            <a:pPr lvl="1"/>
            <a:r>
              <a:rPr lang="en-US" sz="1800" dirty="0"/>
              <a:t>Depth Resolution</a:t>
            </a:r>
            <a:endParaRPr lang="en-US" sz="1800" baseline="30000" dirty="0"/>
          </a:p>
          <a:p>
            <a:pPr lvl="1"/>
            <a:r>
              <a:rPr lang="en-US" sz="1800" dirty="0"/>
              <a:t>Fixated Stereo System</a:t>
            </a:r>
          </a:p>
          <a:p>
            <a:pPr lvl="2"/>
            <a:r>
              <a:rPr lang="en-US" sz="1800" dirty="0"/>
              <a:t>Zero-disparity </a:t>
            </a:r>
            <a:r>
              <a:rPr lang="en-US" sz="1800" dirty="0" err="1"/>
              <a:t>Horopter</a:t>
            </a:r>
            <a:endParaRPr lang="en-US" sz="1800" dirty="0"/>
          </a:p>
          <a:p>
            <a:pPr lvl="1"/>
            <a:endParaRPr lang="en-US" sz="3300" dirty="0"/>
          </a:p>
          <a:p>
            <a:r>
              <a:rPr lang="en-US" sz="2000" dirty="0"/>
              <a:t>Epipolar Geometry</a:t>
            </a:r>
          </a:p>
          <a:p>
            <a:pPr lvl="1"/>
            <a:r>
              <a:rPr lang="en-US" sz="1800" dirty="0"/>
              <a:t>Epipolar lines – Where to search correspondences</a:t>
            </a:r>
          </a:p>
          <a:p>
            <a:pPr lvl="2"/>
            <a:r>
              <a:rPr lang="en-US" sz="1800" dirty="0"/>
              <a:t>Epipolar Plane, Epipolar Lines and </a:t>
            </a:r>
            <a:r>
              <a:rPr lang="en-US" sz="1800" dirty="0" err="1"/>
              <a:t>Epipoles</a:t>
            </a:r>
            <a:endParaRPr lang="en-US" sz="1800" dirty="0"/>
          </a:p>
          <a:p>
            <a:pPr lvl="2"/>
            <a:r>
              <a:rPr lang="en-US" sz="1600" dirty="0"/>
              <a:t>http://www.ai.sri.com/~luong/research/Meta3DViewer/EpipolarGeo.html</a:t>
            </a:r>
          </a:p>
          <a:p>
            <a:pPr lvl="1"/>
            <a:r>
              <a:rPr lang="en-US" sz="1800" dirty="0"/>
              <a:t>Essential Matrix and Fundamental Matrix</a:t>
            </a:r>
          </a:p>
          <a:p>
            <a:pPr lvl="2"/>
            <a:r>
              <a:rPr lang="en-US" sz="1800" dirty="0"/>
              <a:t>Computing E &amp; F by the Eight-Point Algorithm</a:t>
            </a:r>
          </a:p>
          <a:p>
            <a:pPr lvl="2"/>
            <a:r>
              <a:rPr lang="en-US" sz="1800" dirty="0"/>
              <a:t>Computing the </a:t>
            </a:r>
            <a:r>
              <a:rPr lang="en-US" sz="1800" dirty="0" err="1"/>
              <a:t>Epipoles</a:t>
            </a:r>
            <a:endParaRPr lang="en-US" sz="1800" dirty="0"/>
          </a:p>
          <a:p>
            <a:r>
              <a:rPr lang="en-US" sz="2200" dirty="0"/>
              <a:t>Stereo Rectification</a:t>
            </a:r>
            <a:endParaRPr lang="en-US" sz="2000" dirty="0"/>
          </a:p>
          <a:p>
            <a:pPr lvl="1"/>
            <a:endParaRPr lang="en-US" sz="3300" dirty="0"/>
          </a:p>
        </p:txBody>
      </p:sp>
    </p:spTree>
  </p:cSld>
  <p:clrMapOvr>
    <a:masterClrMapping/>
  </p:clrMapOvr>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4236</TotalTime>
  <Pages>10</Pages>
  <Words>4882</Words>
  <Application>Microsoft Macintosh PowerPoint</Application>
  <PresentationFormat>Overhead</PresentationFormat>
  <Paragraphs>922</Paragraphs>
  <Slides>63</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1" baseType="lpstr">
      <vt:lpstr>Zapf Dingbats</vt:lpstr>
      <vt:lpstr>Arial</vt:lpstr>
      <vt:lpstr>Helvetica</vt:lpstr>
      <vt:lpstr>Monotype Sorts</vt:lpstr>
      <vt:lpstr>Symbol</vt:lpstr>
      <vt:lpstr>Times New Roman</vt:lpstr>
      <vt:lpstr>cs570_Blue_template</vt:lpstr>
      <vt:lpstr>Equation</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Break</vt:lpstr>
      <vt:lpstr>Project Ideas</vt:lpstr>
      <vt:lpstr>Project Ideas</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Locating the Epipoles from F</vt:lpstr>
      <vt:lpstr>Break</vt:lpstr>
      <vt:lpstr>Stereo Rectification</vt:lpstr>
      <vt:lpstr>Stereo Rectification</vt:lpstr>
      <vt:lpstr>Stereo Rectification</vt:lpstr>
      <vt:lpstr>Stereo Rectification</vt:lpstr>
      <vt:lpstr>Epipolar Geometry: Summary</vt:lpstr>
      <vt:lpstr>Break – Next Class</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Break</vt:lpstr>
      <vt:lpstr>Advanced Topics</vt:lpstr>
      <vt:lpstr>Advanced Topics</vt:lpstr>
      <vt:lpstr>Advanced Topics</vt:lpstr>
      <vt:lpstr>Advanced Topics</vt:lpstr>
      <vt:lpstr>3D Reconstruction Problem</vt:lpstr>
      <vt:lpstr>Reconstruction by Triangulation</vt:lpstr>
      <vt:lpstr>Reconstruction up to a Scale Factor</vt:lpstr>
      <vt:lpstr>Reconstruction up to a Projective Transformation</vt:lpstr>
      <vt:lpstr>Summary</vt:lpstr>
      <vt:lpstr>Next</vt:lpstr>
    </vt:vector>
  </TitlesOfParts>
  <Company>University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Zhigang Zhu</cp:lastModifiedBy>
  <cp:revision>668</cp:revision>
  <cp:lastPrinted>1998-04-28T16:32:46Z</cp:lastPrinted>
  <dcterms:created xsi:type="dcterms:W3CDTF">2001-08-25T03:00:53Z</dcterms:created>
  <dcterms:modified xsi:type="dcterms:W3CDTF">2023-10-04T20:15:47Z</dcterms:modified>
</cp:coreProperties>
</file>